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6"/>
  </p:notesMasterIdLst>
  <p:sldIdLst>
    <p:sldId id="256" r:id="rId2"/>
    <p:sldId id="297" r:id="rId3"/>
    <p:sldId id="259" r:id="rId4"/>
    <p:sldId id="267" r:id="rId5"/>
    <p:sldId id="260" r:id="rId6"/>
    <p:sldId id="268" r:id="rId7"/>
    <p:sldId id="263" r:id="rId8"/>
    <p:sldId id="261" r:id="rId9"/>
    <p:sldId id="262" r:id="rId10"/>
    <p:sldId id="269" r:id="rId11"/>
    <p:sldId id="290" r:id="rId12"/>
    <p:sldId id="264" r:id="rId13"/>
    <p:sldId id="266" r:id="rId14"/>
    <p:sldId id="270" r:id="rId15"/>
    <p:sldId id="271" r:id="rId16"/>
    <p:sldId id="272" r:id="rId17"/>
    <p:sldId id="273" r:id="rId18"/>
    <p:sldId id="265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C"/>
    <a:srgbClr val="ECA32E"/>
    <a:srgbClr val="9BAFB6"/>
    <a:srgbClr val="EDC962"/>
    <a:srgbClr val="CCB681"/>
    <a:srgbClr val="F6A21D"/>
    <a:srgbClr val="546064"/>
    <a:srgbClr val="9BAFB7"/>
    <a:srgbClr val="86989F"/>
    <a:srgbClr val="B6B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/>
    <p:restoredTop sz="94591"/>
  </p:normalViewPr>
  <p:slideViewPr>
    <p:cSldViewPr snapToGrid="0" snapToObjects="1" showGuides="1">
      <p:cViewPr varScale="1">
        <p:scale>
          <a:sx n="97" d="100"/>
          <a:sy n="97" d="100"/>
        </p:scale>
        <p:origin x="208" y="9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EE40F-6EA2-E14E-9DD1-BB0CD3D0863A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E155-7830-024A-830A-F5DB37BE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6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6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8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4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94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11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90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E155-7830-024A-830A-F5DB37BE64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5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53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6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8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5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A22691-F453-AF4A-B684-78835E4FA524}" type="datetimeFigureOut">
              <a:rPr lang="de-DE" smtClean="0"/>
              <a:t>08.01.22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5C04A0-6B97-BE4A-8F57-2F42DA718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3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7/78/JohannPraetorius1630.jpg/220px-JohannPraetorius1630.jpg" TargetMode="External"/><Relationship Id="rId13" Type="http://schemas.openxmlformats.org/officeDocument/2006/relationships/hyperlink" Target="https://images-na.ssl-images-amazon.com/images/I/915tJV3bY4L.jpg" TargetMode="External"/><Relationship Id="rId3" Type="http://schemas.openxmlformats.org/officeDocument/2006/relationships/hyperlink" Target="https://de.wikipedia.org/wiki/Volksm&#228;rchen" TargetMode="External"/><Relationship Id="rId7" Type="http://schemas.openxmlformats.org/officeDocument/2006/relationships/hyperlink" Target="https://upload.wikimedia.org/wikipedia/commons/thumb/f/ff/Grimm.jpg/220px-Grimm.jpg" TargetMode="External"/><Relationship Id="rId12" Type="http://schemas.openxmlformats.org/officeDocument/2006/relationships/hyperlink" Target="https://www.lerntippsammlung.de/Vergleich-Volks_-und-Kunstm-ae-rchen.html" TargetMode="External"/><Relationship Id="rId2" Type="http://schemas.openxmlformats.org/officeDocument/2006/relationships/hyperlink" Target="https://www.schulhilfen.com/volksmaerchen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.wikipedia.org/wiki/Br&#252;der_Grimm" TargetMode="External"/><Relationship Id="rId11" Type="http://schemas.openxmlformats.org/officeDocument/2006/relationships/hyperlink" Target="https://de.wikipedia.org/wiki/Kunstm&#228;rchen" TargetMode="External"/><Relationship Id="rId5" Type="http://schemas.openxmlformats.org/officeDocument/2006/relationships/hyperlink" Target="https://www.lerntippsammlung.de/Die-Br-ue-der-Grimm.html" TargetMode="External"/><Relationship Id="rId10" Type="http://schemas.openxmlformats.org/officeDocument/2006/relationships/hyperlink" Target="http://t0.gstatic.com/licensed-image?q=tbn:ANd9GcT7o7u1SK6hfv9wPU5AX5iE9MT9mznOjWX8aA4qSWxNdStqI1DJgjGibklnYbiY" TargetMode="External"/><Relationship Id="rId4" Type="http://schemas.openxmlformats.org/officeDocument/2006/relationships/hyperlink" Target="https://www.buecher-wiki.de/index.php/BuecherWiki/Maerchen" TargetMode="External"/><Relationship Id="rId9" Type="http://schemas.openxmlformats.org/officeDocument/2006/relationships/hyperlink" Target="https://upload.wikimedia.org/wikipedia/commons/d/da/Ludwig-Bechstein.jpg" TargetMode="External"/><Relationship Id="rId14" Type="http://schemas.openxmlformats.org/officeDocument/2006/relationships/hyperlink" Target="https://de.wikipedia.org/wiki/Clemens_Brentan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E0446-297C-3147-9288-5BD371FF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Volksmärchen vs. Kunstmärchen</a:t>
            </a:r>
          </a:p>
        </p:txBody>
      </p:sp>
    </p:spTree>
    <p:extLst>
      <p:ext uri="{BB962C8B-B14F-4D97-AF65-F5344CB8AC3E}">
        <p14:creationId xmlns:p14="http://schemas.microsoft.com/office/powerpoint/2010/main" val="4899418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C3BB5F8-385C-EE4C-8DFA-76469A92476B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1138916" cy="4229100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>
                <a:solidFill>
                  <a:schemeClr val="tx1"/>
                </a:solidFill>
              </a:rPr>
              <a:t>Johannes Praetorius</a:t>
            </a:r>
          </a:p>
          <a:p>
            <a:pPr>
              <a:buClr>
                <a:srgbClr val="F6A21D"/>
              </a:buClr>
            </a:pPr>
            <a:r>
              <a:rPr lang="de-DE" sz="2400" dirty="0">
                <a:solidFill>
                  <a:schemeClr val="tx1"/>
                </a:solidFill>
              </a:rPr>
              <a:t>Ludwig Bechstein (1801–1860) mit dem „Deutschen Märchenbuch“</a:t>
            </a:r>
          </a:p>
          <a:p>
            <a:pPr>
              <a:buClr>
                <a:srgbClr val="F6A21D"/>
              </a:buClr>
            </a:pPr>
            <a:r>
              <a:rPr lang="de-DE" sz="2400" dirty="0">
                <a:solidFill>
                  <a:schemeClr val="tx1"/>
                </a:solidFill>
              </a:rPr>
              <a:t>Johann Karl August Musäus (1735–1787) mit dem „Volksmärchen der Deutschen“</a:t>
            </a:r>
          </a:p>
          <a:p>
            <a:pPr>
              <a:buClr>
                <a:srgbClr val="F6A21D"/>
              </a:buClr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rgbClr val="F6A21D"/>
              </a:buClr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rgbClr val="F6A21D"/>
              </a:buClr>
            </a:pP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Vertreter der Volksmärchen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0C62ED1-C1F4-D04E-8D56-44807E59541C}"/>
              </a:ext>
            </a:extLst>
          </p:cNvPr>
          <p:cNvSpPr txBox="1">
            <a:spLocks/>
          </p:cNvSpPr>
          <p:nvPr/>
        </p:nvSpPr>
        <p:spPr bwMode="black">
          <a:xfrm>
            <a:off x="8071104" y="1770126"/>
            <a:ext cx="2426208" cy="7665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Weitere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566E3E-0D95-EE49-AF49-7044FCB0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75" y="4185901"/>
            <a:ext cx="1973404" cy="2511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33FB8B-479C-EA44-8117-798D91B7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00" y="4285378"/>
            <a:ext cx="1774607" cy="2312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B49803-F214-E54C-B535-B6DDD1CF7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208" y="4328411"/>
            <a:ext cx="1869555" cy="22696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896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79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64E6326-E8EC-7A40-8351-FEB31BAB2655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pc="300" dirty="0"/>
              <a:t>Kunstmärchen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73675AE-5A2C-7444-B947-C9A13FFA3F76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7908C06-FDF2-B542-8319-C4343FF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Autofit/>
          </a:bodyPr>
          <a:lstStyle/>
          <a:p>
            <a:r>
              <a:rPr lang="de-DE" sz="2800" dirty="0"/>
              <a:t>Allgemeines</a:t>
            </a:r>
          </a:p>
        </p:txBody>
      </p:sp>
    </p:spTree>
    <p:extLst>
      <p:ext uri="{BB962C8B-B14F-4D97-AF65-F5344CB8AC3E}">
        <p14:creationId xmlns:p14="http://schemas.microsoft.com/office/powerpoint/2010/main" val="388537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40846 -0.4171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0" y="-20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42000" y="42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3214116"/>
          </a:xfrm>
        </p:spPr>
        <p:txBody>
          <a:bodyPr tIns="46800">
            <a:noAutofit/>
          </a:bodyPr>
          <a:lstStyle/>
          <a:p>
            <a:pPr>
              <a:buClr>
                <a:srgbClr val="9BAFB6"/>
              </a:buClr>
            </a:pPr>
            <a:r>
              <a:rPr lang="de-DE" sz="2400" dirty="0"/>
              <a:t>Epoche: Romantik (1795-1835)</a:t>
            </a:r>
          </a:p>
          <a:p>
            <a:pPr>
              <a:buClr>
                <a:srgbClr val="9BAFB6"/>
              </a:buClr>
            </a:pPr>
            <a:r>
              <a:rPr lang="de-DE" sz="2400" dirty="0"/>
              <a:t>Dichter sind bekannt ➔ Urheberrecht</a:t>
            </a:r>
          </a:p>
          <a:p>
            <a:pPr>
              <a:buClr>
                <a:srgbClr val="9BAFB6"/>
              </a:buClr>
            </a:pPr>
            <a:r>
              <a:rPr lang="de-DE" sz="2400" dirty="0"/>
              <a:t>Detaillierte Beschreibung der Figuren</a:t>
            </a:r>
          </a:p>
          <a:p>
            <a:pPr>
              <a:buClr>
                <a:srgbClr val="9BAFB6"/>
              </a:buClr>
            </a:pPr>
            <a:r>
              <a:rPr lang="de-DE" sz="2400" dirty="0"/>
              <a:t>Eher keine wunderbaren Inhalte</a:t>
            </a:r>
          </a:p>
          <a:p>
            <a:pPr>
              <a:buClr>
                <a:srgbClr val="9BAFB6"/>
              </a:buClr>
            </a:pPr>
            <a:endParaRPr lang="de-DE" sz="24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B4EE755-2C66-8E49-88D1-91496E9EFE3E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</p:spTree>
    <p:extLst>
      <p:ext uri="{BB962C8B-B14F-4D97-AF65-F5344CB8AC3E}">
        <p14:creationId xmlns:p14="http://schemas.microsoft.com/office/powerpoint/2010/main" val="2716489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1138916" cy="3214116"/>
          </a:xfrm>
        </p:spPr>
        <p:txBody>
          <a:bodyPr tIns="46800">
            <a:noAutofit/>
          </a:bodyPr>
          <a:lstStyle/>
          <a:p>
            <a:pPr>
              <a:buClr>
                <a:srgbClr val="C4DEE8"/>
              </a:buClr>
            </a:pPr>
            <a:r>
              <a:rPr lang="de-DE" sz="2400" dirty="0"/>
              <a:t>Detailreiche Beschreibung von Figuren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Auch moralische Grauzonen werden besprochen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Enden in vielen Fällen nicht glücklich (z.B. „Der Sandmann“ von E.T.A. Hoffmann)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Verschachtelter Aufbau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Sehr Umfangreich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</p:spTree>
    <p:extLst>
      <p:ext uri="{BB962C8B-B14F-4D97-AF65-F5344CB8AC3E}">
        <p14:creationId xmlns:p14="http://schemas.microsoft.com/office/powerpoint/2010/main" val="3168070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Literaturgeschichte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1138916" cy="4229100"/>
          </a:xfrm>
        </p:spPr>
        <p:txBody>
          <a:bodyPr tIns="46800">
            <a:noAutofit/>
          </a:bodyPr>
          <a:lstStyle/>
          <a:p>
            <a:pPr>
              <a:buClr>
                <a:srgbClr val="C4DEE8"/>
              </a:buClr>
            </a:pPr>
            <a:r>
              <a:rPr lang="de-DE" sz="2400" dirty="0"/>
              <a:t>Seit der Antike verbreitet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Flucht aus Wirklichkeit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Höhepunkt in der Spätromantik (Schwarze Romantik)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Wahnvorstellungen und Todessehnsucht in literarischen Werken</a:t>
            </a:r>
          </a:p>
          <a:p>
            <a:pPr>
              <a:buClr>
                <a:srgbClr val="C4DEE8"/>
              </a:buClr>
            </a:pPr>
            <a:r>
              <a:rPr lang="de-DE" sz="2400" dirty="0"/>
              <a:t>Richten sich an Erwachsene</a:t>
            </a:r>
          </a:p>
          <a:p>
            <a:pPr>
              <a:buClr>
                <a:srgbClr val="C4DEE8"/>
              </a:buClr>
            </a:pPr>
            <a:endParaRPr lang="de-DE" sz="2400" dirty="0"/>
          </a:p>
          <a:p>
            <a:pPr>
              <a:buClr>
                <a:srgbClr val="C4DEE8"/>
              </a:buClr>
            </a:pPr>
            <a:endParaRPr lang="de-DE" sz="24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</p:spTree>
    <p:extLst>
      <p:ext uri="{BB962C8B-B14F-4D97-AF65-F5344CB8AC3E}">
        <p14:creationId xmlns:p14="http://schemas.microsoft.com/office/powerpoint/2010/main" val="2103166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9EC63E9-3533-D544-9477-ABC07CD4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647" y="964692"/>
            <a:ext cx="2170214" cy="27613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Vertreter der Kunstmärchen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1138916" cy="4229100"/>
          </a:xfrm>
        </p:spPr>
        <p:txBody>
          <a:bodyPr tIns="46800">
            <a:noAutofit/>
          </a:bodyPr>
          <a:lstStyle/>
          <a:p>
            <a:r>
              <a:rPr lang="de-DE" sz="2400" dirty="0"/>
              <a:t>Ludwig Tieck (1773-1853): „Der blonde Eckbert“</a:t>
            </a:r>
          </a:p>
          <a:p>
            <a:r>
              <a:rPr lang="de-DE" sz="2400" dirty="0"/>
              <a:t>E.T.A. Hoffmann (1776-1822): „Der Sandmann“, „ Der goldne Topf“</a:t>
            </a:r>
          </a:p>
          <a:p>
            <a:r>
              <a:rPr lang="de-DE" sz="2400" dirty="0"/>
              <a:t>Hans Christian Andersen (1805-1875): „Die kleine Meerjungfrau“, „Das kleine Mädchen mit den Schwefelhölzern“, „Des Kaisers neue Kleider“</a:t>
            </a:r>
          </a:p>
          <a:p>
            <a:r>
              <a:rPr lang="de-DE" sz="2400" dirty="0"/>
              <a:t>Adelbert von Chamisso (1781-1838): „Peter Schlemihls wundersame Geschichte“</a:t>
            </a:r>
          </a:p>
          <a:p>
            <a:r>
              <a:rPr lang="de-DE" sz="2400" dirty="0"/>
              <a:t>Wilhelm Hauff (1802-1827): „Das kalte Herz“</a:t>
            </a:r>
          </a:p>
          <a:p>
            <a:r>
              <a:rPr lang="de-DE" sz="2400" dirty="0"/>
              <a:t>Clemens Brentano (1778-1842): „Gockel, Hinkel und Gackeleia“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F8BD36-C604-5649-A001-D341C6478635}"/>
              </a:ext>
            </a:extLst>
          </p:cNvPr>
          <p:cNvSpPr txBox="1"/>
          <p:nvPr/>
        </p:nvSpPr>
        <p:spPr>
          <a:xfrm>
            <a:off x="2231136" y="964692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(Bekannte)</a:t>
            </a:r>
          </a:p>
        </p:txBody>
      </p:sp>
    </p:spTree>
    <p:extLst>
      <p:ext uri="{BB962C8B-B14F-4D97-AF65-F5344CB8AC3E}">
        <p14:creationId xmlns:p14="http://schemas.microsoft.com/office/powerpoint/2010/main" val="145800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Vertreter der Kunstmärchen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1138916" cy="4229100"/>
          </a:xfrm>
        </p:spPr>
        <p:txBody>
          <a:bodyPr tIns="46800">
            <a:noAutofit/>
          </a:bodyPr>
          <a:lstStyle/>
          <a:p>
            <a:r>
              <a:rPr lang="de-DE" sz="2400" dirty="0"/>
              <a:t>Geboren am 9. September 1778 in Koblenz</a:t>
            </a:r>
          </a:p>
          <a:p>
            <a:r>
              <a:rPr lang="de-DE" sz="2400" dirty="0"/>
              <a:t>Deutscher Schriftsteller</a:t>
            </a:r>
          </a:p>
          <a:p>
            <a:r>
              <a:rPr lang="de-DE" sz="2400" dirty="0"/>
              <a:t>Gescheiterte Kaufmännische Lehre </a:t>
            </a:r>
            <a:r>
              <a:rPr lang="de-DE" sz="2300" dirty="0"/>
              <a:t>➔ Medizinstudium</a:t>
            </a:r>
          </a:p>
          <a:p>
            <a:r>
              <a:rPr lang="de-DE" sz="2400" dirty="0"/>
              <a:t>1801 Umzug nach Göttingen </a:t>
            </a:r>
            <a:r>
              <a:rPr lang="de-DE" sz="2300" dirty="0"/>
              <a:t>➔ Philosophiestudium </a:t>
            </a:r>
            <a:r>
              <a:rPr lang="de-DE" sz="2200" dirty="0"/>
              <a:t>➔ Freundschaft mit Achim von Arnim</a:t>
            </a:r>
          </a:p>
          <a:p>
            <a:r>
              <a:rPr lang="de-DE" sz="2400" dirty="0"/>
              <a:t>Arbeit an Liedersammlung</a:t>
            </a:r>
          </a:p>
          <a:p>
            <a:r>
              <a:rPr lang="de-DE" sz="2400" dirty="0"/>
              <a:t>Gründung der „Deutschen Tischgesellschaft“</a:t>
            </a:r>
          </a:p>
          <a:p>
            <a:r>
              <a:rPr lang="de-DE" sz="2400" dirty="0"/>
              <a:t>Gestorben 28. Juli 1842 in Aschaffenburg</a:t>
            </a:r>
          </a:p>
          <a:p>
            <a:endParaRPr lang="de-DE" sz="24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C0DD7A9-E3DD-E448-828B-AB25EEEA454B}"/>
              </a:ext>
            </a:extLst>
          </p:cNvPr>
          <p:cNvSpPr txBox="1">
            <a:spLocks/>
          </p:cNvSpPr>
          <p:nvPr/>
        </p:nvSpPr>
        <p:spPr bwMode="black">
          <a:xfrm>
            <a:off x="8071104" y="1770126"/>
            <a:ext cx="2426208" cy="7665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Clemens Brentano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FE737E-813A-E047-8CFC-FDAC16B8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427" y="1770126"/>
            <a:ext cx="1566573" cy="23222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705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605FADCE-BBA7-0F49-86BB-E4678B322FBB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86793-C839-954E-8689-958169C3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Gemeinsamkeiten</a:t>
            </a:r>
            <a:r>
              <a:rPr lang="de-DE" dirty="0"/>
              <a:t> und </a:t>
            </a:r>
            <a:r>
              <a:rPr lang="de-DE" dirty="0">
                <a:solidFill>
                  <a:schemeClr val="bg1"/>
                </a:solidFill>
              </a:rPr>
              <a:t>Unterschiede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A5FF1B-E938-2444-8876-C6D88A38F644}"/>
              </a:ext>
            </a:extLst>
          </p:cNvPr>
          <p:cNvSpPr txBox="1"/>
          <p:nvPr/>
        </p:nvSpPr>
        <p:spPr>
          <a:xfrm>
            <a:off x="4737697" y="1963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9475E79-8074-0A43-974D-27E085944BB3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Gemeinsamkeiten </a:t>
            </a:r>
            <a:r>
              <a:rPr lang="de-DE" dirty="0">
                <a:noFill/>
              </a:rPr>
              <a:t>Und Unterschiede</a:t>
            </a:r>
          </a:p>
        </p:txBody>
      </p:sp>
    </p:spTree>
    <p:extLst>
      <p:ext uri="{BB962C8B-B14F-4D97-AF65-F5344CB8AC3E}">
        <p14:creationId xmlns:p14="http://schemas.microsoft.com/office/powerpoint/2010/main" val="2755930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42 -0.35903 " pathEditMode="relative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B0D79F0-947E-6843-9477-7727A781EF32}"/>
              </a:ext>
            </a:extLst>
          </p:cNvPr>
          <p:cNvSpPr txBox="1">
            <a:spLocks/>
          </p:cNvSpPr>
          <p:nvPr/>
        </p:nvSpPr>
        <p:spPr bwMode="blackWhite">
          <a:xfrm>
            <a:off x="-709766" y="-166440"/>
            <a:ext cx="6625325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Gemeinsamkeiten</a:t>
            </a:r>
            <a:endParaRPr lang="de-DE" dirty="0">
              <a:noFill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57B676C-0D9A-D04A-A6E6-2A9A3B25AD32}"/>
              </a:ext>
            </a:extLst>
          </p:cNvPr>
          <p:cNvSpPr txBox="1">
            <a:spLocks/>
          </p:cNvSpPr>
          <p:nvPr/>
        </p:nvSpPr>
        <p:spPr>
          <a:xfrm>
            <a:off x="0" y="1439501"/>
            <a:ext cx="6096000" cy="3639301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Stil und Thema meist übernommen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Verbindung zum Transzendenten (jenseits der Erfahrung)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Magische Requisiten, Gestalten, Fabelwesen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Zahlen- und Natursymbolik </a:t>
            </a:r>
          </a:p>
        </p:txBody>
      </p:sp>
    </p:spTree>
    <p:extLst>
      <p:ext uri="{BB962C8B-B14F-4D97-AF65-F5344CB8AC3E}">
        <p14:creationId xmlns:p14="http://schemas.microsoft.com/office/powerpoint/2010/main" val="917734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5E5A914-87B0-A049-B093-2B5D4B1E8290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143057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Allgemeines über „Märchen“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951268A-4297-E14D-8F72-129499CF1CE2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1428518"/>
            <a:ext cx="7729728" cy="1188720"/>
          </a:xfrm>
          <a:prstGeom prst="rect">
            <a:avLst/>
          </a:prstGeom>
          <a:solidFill>
            <a:srgbClr val="9BAFB6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E3A8FC8-8C90-E543-BC36-049F185A75C8}"/>
              </a:ext>
            </a:extLst>
          </p:cNvPr>
          <p:cNvSpPr txBox="1">
            <a:spLocks/>
          </p:cNvSpPr>
          <p:nvPr/>
        </p:nvSpPr>
        <p:spPr bwMode="blackWhite">
          <a:xfrm>
            <a:off x="2133600" y="2713979"/>
            <a:ext cx="2745584" cy="1188720"/>
          </a:xfrm>
          <a:prstGeom prst="rect">
            <a:avLst/>
          </a:prstGeom>
          <a:solidFill>
            <a:srgbClr val="9BAFB6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Allgemeines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7DD5837-E6A0-AF45-A5A9-E27BAB59F3B7}"/>
              </a:ext>
            </a:extLst>
          </p:cNvPr>
          <p:cNvSpPr txBox="1">
            <a:spLocks/>
          </p:cNvSpPr>
          <p:nvPr/>
        </p:nvSpPr>
        <p:spPr bwMode="blackWhite">
          <a:xfrm>
            <a:off x="4879185" y="2713979"/>
            <a:ext cx="2433629" cy="1188720"/>
          </a:xfrm>
          <a:prstGeom prst="rect">
            <a:avLst/>
          </a:prstGeom>
          <a:solidFill>
            <a:srgbClr val="9BAFB6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Merkmale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0E10123-9DBF-054C-8B36-F5B1C0B8EA09}"/>
              </a:ext>
            </a:extLst>
          </p:cNvPr>
          <p:cNvSpPr txBox="1">
            <a:spLocks/>
          </p:cNvSpPr>
          <p:nvPr/>
        </p:nvSpPr>
        <p:spPr bwMode="blackWhite">
          <a:xfrm>
            <a:off x="7312814" y="2713979"/>
            <a:ext cx="2745585" cy="1188720"/>
          </a:xfrm>
          <a:prstGeom prst="rect">
            <a:avLst/>
          </a:prstGeom>
          <a:solidFill>
            <a:srgbClr val="9BAFB6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Stilistische Kennzeichen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8610954-B8BD-9240-B135-04E1B54642E0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3999440"/>
            <a:ext cx="7729728" cy="1188720"/>
          </a:xfrm>
          <a:prstGeom prst="rect">
            <a:avLst/>
          </a:prstGeom>
          <a:solidFill>
            <a:srgbClr val="ECA32E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Kunstmärchen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E89F984-BBDA-CB43-8ECA-83C0E4A0F32D}"/>
              </a:ext>
            </a:extLst>
          </p:cNvPr>
          <p:cNvSpPr txBox="1">
            <a:spLocks/>
          </p:cNvSpPr>
          <p:nvPr/>
        </p:nvSpPr>
        <p:spPr bwMode="blackWhite">
          <a:xfrm>
            <a:off x="2133599" y="5284901"/>
            <a:ext cx="2745584" cy="1188720"/>
          </a:xfrm>
          <a:prstGeom prst="rect">
            <a:avLst/>
          </a:prstGeom>
          <a:solidFill>
            <a:srgbClr val="ECA32E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Allgemeines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8661AF9-B6D8-CE46-94D3-71558ED991FB}"/>
              </a:ext>
            </a:extLst>
          </p:cNvPr>
          <p:cNvSpPr txBox="1">
            <a:spLocks/>
          </p:cNvSpPr>
          <p:nvPr/>
        </p:nvSpPr>
        <p:spPr bwMode="blackWhite">
          <a:xfrm>
            <a:off x="4879184" y="5284901"/>
            <a:ext cx="2433629" cy="1188720"/>
          </a:xfrm>
          <a:prstGeom prst="rect">
            <a:avLst/>
          </a:prstGeom>
          <a:solidFill>
            <a:srgbClr val="ECA32E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Merkmale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C144421-E2D3-FC49-8859-8BF4577CC511}"/>
              </a:ext>
            </a:extLst>
          </p:cNvPr>
          <p:cNvSpPr txBox="1">
            <a:spLocks/>
          </p:cNvSpPr>
          <p:nvPr/>
        </p:nvSpPr>
        <p:spPr bwMode="blackWhite">
          <a:xfrm>
            <a:off x="7312813" y="5284901"/>
            <a:ext cx="2745585" cy="1188720"/>
          </a:xfrm>
          <a:prstGeom prst="rect">
            <a:avLst/>
          </a:prstGeom>
          <a:solidFill>
            <a:srgbClr val="ECA32E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Literatur Geschichte</a:t>
            </a:r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17AC68A5-EA21-2F48-9086-E9646673D325}"/>
              </a:ext>
            </a:extLst>
          </p:cNvPr>
          <p:cNvSpPr/>
          <p:nvPr/>
        </p:nvSpPr>
        <p:spPr>
          <a:xfrm>
            <a:off x="9568071" y="1948070"/>
            <a:ext cx="1258956" cy="3087755"/>
          </a:xfrm>
          <a:custGeom>
            <a:avLst/>
            <a:gdLst>
              <a:gd name="connsiteX0" fmla="*/ 0 w 1484292"/>
              <a:gd name="connsiteY0" fmla="*/ 0 h 2610679"/>
              <a:gd name="connsiteX1" fmla="*/ 1484244 w 1484292"/>
              <a:gd name="connsiteY1" fmla="*/ 1391479 h 2610679"/>
              <a:gd name="connsiteX2" fmla="*/ 53009 w 1484292"/>
              <a:gd name="connsiteY2" fmla="*/ 2610679 h 261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92" h="2610679">
                <a:moveTo>
                  <a:pt x="0" y="0"/>
                </a:moveTo>
                <a:cubicBezTo>
                  <a:pt x="737704" y="478183"/>
                  <a:pt x="1475409" y="956366"/>
                  <a:pt x="1484244" y="1391479"/>
                </a:cubicBezTo>
                <a:cubicBezTo>
                  <a:pt x="1493079" y="1826592"/>
                  <a:pt x="295965" y="2398644"/>
                  <a:pt x="53009" y="2610679"/>
                </a:cubicBezTo>
              </a:path>
            </a:pathLst>
          </a:custGeom>
          <a:noFill/>
          <a:ln w="127000" cap="rnd" cmpd="sng">
            <a:solidFill>
              <a:schemeClr val="bg1"/>
            </a:solidFill>
            <a:prstDash val="solid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86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95A5FF1B-E938-2444-8876-C6D88A38F644}"/>
              </a:ext>
            </a:extLst>
          </p:cNvPr>
          <p:cNvSpPr txBox="1"/>
          <p:nvPr/>
        </p:nvSpPr>
        <p:spPr>
          <a:xfrm>
            <a:off x="4737697" y="1963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F178E0-02C8-034F-B5F2-5775E5144150}"/>
              </a:ext>
            </a:extLst>
          </p:cNvPr>
          <p:cNvSpPr txBox="1"/>
          <p:nvPr/>
        </p:nvSpPr>
        <p:spPr>
          <a:xfrm>
            <a:off x="-1478995" y="12139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6A21D"/>
                </a:solidFill>
              </a:rPr>
              <a:t>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5B3519-3BA7-D540-AC60-90658B62FF97}"/>
              </a:ext>
            </a:extLst>
          </p:cNvPr>
          <p:cNvSpPr txBox="1"/>
          <p:nvPr/>
        </p:nvSpPr>
        <p:spPr>
          <a:xfrm>
            <a:off x="7510559" y="-26602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6A21D"/>
                </a:solidFill>
              </a:rPr>
              <a:t>I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57B676C-0D9A-D04A-A6E6-2A9A3B25AD32}"/>
              </a:ext>
            </a:extLst>
          </p:cNvPr>
          <p:cNvSpPr txBox="1">
            <a:spLocks/>
          </p:cNvSpPr>
          <p:nvPr/>
        </p:nvSpPr>
        <p:spPr>
          <a:xfrm>
            <a:off x="6096000" y="1430448"/>
            <a:ext cx="6096000" cy="5427552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CA32E"/>
              </a:buClr>
            </a:pPr>
            <a:r>
              <a:rPr lang="de-DE" sz="2400" dirty="0">
                <a:solidFill>
                  <a:schemeClr val="bg1"/>
                </a:solidFill>
              </a:rPr>
              <a:t>Volksmärchen…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kürzer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ortlos, zeitlos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realistischer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einen formelhaften Anfang und Schluss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eindimensionale Charaktere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einsträngige Handlungen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meistens ein Happy End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 Einfaches Weltbild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Einfache Sprache</a:t>
            </a:r>
          </a:p>
          <a:p>
            <a:pPr marL="457200" indent="-457200">
              <a:buClr>
                <a:srgbClr val="9BAFB7"/>
              </a:buCl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C95AD81-786B-614D-802A-47CBA51A04CD}"/>
              </a:ext>
            </a:extLst>
          </p:cNvPr>
          <p:cNvSpPr txBox="1">
            <a:spLocks/>
          </p:cNvSpPr>
          <p:nvPr/>
        </p:nvSpPr>
        <p:spPr bwMode="blackWhite">
          <a:xfrm>
            <a:off x="7752933" y="-166440"/>
            <a:ext cx="4439066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Unterschiede</a:t>
            </a:r>
            <a:endParaRPr lang="de-DE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1390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95A5FF1B-E938-2444-8876-C6D88A38F644}"/>
              </a:ext>
            </a:extLst>
          </p:cNvPr>
          <p:cNvSpPr txBox="1"/>
          <p:nvPr/>
        </p:nvSpPr>
        <p:spPr>
          <a:xfrm>
            <a:off x="4737697" y="1963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F178E0-02C8-034F-B5F2-5775E5144150}"/>
              </a:ext>
            </a:extLst>
          </p:cNvPr>
          <p:cNvSpPr txBox="1"/>
          <p:nvPr/>
        </p:nvSpPr>
        <p:spPr>
          <a:xfrm>
            <a:off x="-1478995" y="12139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6A21D"/>
                </a:solidFill>
              </a:rPr>
              <a:t>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5B3519-3BA7-D540-AC60-90658B62FF97}"/>
              </a:ext>
            </a:extLst>
          </p:cNvPr>
          <p:cNvSpPr txBox="1"/>
          <p:nvPr/>
        </p:nvSpPr>
        <p:spPr>
          <a:xfrm>
            <a:off x="7510559" y="-26602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6A21D"/>
                </a:solidFill>
              </a:rPr>
              <a:t>I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57B676C-0D9A-D04A-A6E6-2A9A3B25AD32}"/>
              </a:ext>
            </a:extLst>
          </p:cNvPr>
          <p:cNvSpPr txBox="1">
            <a:spLocks/>
          </p:cNvSpPr>
          <p:nvPr/>
        </p:nvSpPr>
        <p:spPr>
          <a:xfrm>
            <a:off x="6096000" y="1430448"/>
            <a:ext cx="6096000" cy="5427552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CA32E"/>
              </a:buClr>
            </a:pPr>
            <a:r>
              <a:rPr lang="de-DE" sz="2400" dirty="0">
                <a:solidFill>
                  <a:schemeClr val="bg1"/>
                </a:solidFill>
              </a:rPr>
              <a:t>Volksmärchen…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kürzer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ortlos, zeitlos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Sind realistischer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einen formelhaften Anfang und Schluss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eindimensionale Charaktere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einsträngige Handlungen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meistens Happy End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Heben ein einfaches Weltbild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Haben einfache Sprache</a:t>
            </a:r>
          </a:p>
          <a:p>
            <a:pPr marL="457200" indent="-457200">
              <a:buClr>
                <a:srgbClr val="9BAFB7"/>
              </a:buCl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C95AD81-786B-614D-802A-47CBA51A04CD}"/>
              </a:ext>
            </a:extLst>
          </p:cNvPr>
          <p:cNvSpPr txBox="1">
            <a:spLocks/>
          </p:cNvSpPr>
          <p:nvPr/>
        </p:nvSpPr>
        <p:spPr bwMode="blackWhite">
          <a:xfrm>
            <a:off x="7752933" y="-166440"/>
            <a:ext cx="4439066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Unterschiede</a:t>
            </a:r>
            <a:endParaRPr lang="de-DE" dirty="0">
              <a:noFill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839F33D-A7E7-1B46-9DED-045145A02979}"/>
              </a:ext>
            </a:extLst>
          </p:cNvPr>
          <p:cNvSpPr txBox="1">
            <a:spLocks/>
          </p:cNvSpPr>
          <p:nvPr/>
        </p:nvSpPr>
        <p:spPr bwMode="blackWhite">
          <a:xfrm>
            <a:off x="-709766" y="-166440"/>
            <a:ext cx="6625325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Gemeinsamkeiten</a:t>
            </a:r>
            <a:endParaRPr lang="de-DE" dirty="0">
              <a:noFill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3C85EDC-82EC-6F46-BC45-74FF713A258A}"/>
              </a:ext>
            </a:extLst>
          </p:cNvPr>
          <p:cNvSpPr txBox="1">
            <a:spLocks/>
          </p:cNvSpPr>
          <p:nvPr/>
        </p:nvSpPr>
        <p:spPr>
          <a:xfrm>
            <a:off x="3018" y="1430448"/>
            <a:ext cx="6096000" cy="3338325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Stil und Thema meist übernommen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Verbindung zum Transzendenten (jenseits der Erfahrung)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Magische Requisiten, Gestalten, Fabelwesen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Zahlen- und Natursymbolik </a:t>
            </a:r>
          </a:p>
        </p:txBody>
      </p:sp>
    </p:spTree>
    <p:extLst>
      <p:ext uri="{BB962C8B-B14F-4D97-AF65-F5344CB8AC3E}">
        <p14:creationId xmlns:p14="http://schemas.microsoft.com/office/powerpoint/2010/main" val="4194609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99F2135B-7ACB-3841-8F70-8676C49B144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886C139-B339-3346-81CD-F77E6D01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Gemeinsamkeiten</a:t>
            </a:r>
            <a:r>
              <a:rPr lang="de-DE" dirty="0"/>
              <a:t> und </a:t>
            </a:r>
            <a:r>
              <a:rPr lang="de-DE" dirty="0">
                <a:solidFill>
                  <a:schemeClr val="bg1"/>
                </a:solidFill>
              </a:rPr>
              <a:t>Unterschiede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30DF8B-A6EC-2549-B4A2-5A0F1BE3C07F}"/>
              </a:ext>
            </a:extLst>
          </p:cNvPr>
          <p:cNvSpPr txBox="1"/>
          <p:nvPr/>
        </p:nvSpPr>
        <p:spPr>
          <a:xfrm>
            <a:off x="4737697" y="1963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BCEA4E9-37DE-434A-8DC4-D228CE1414B4}"/>
              </a:ext>
            </a:extLst>
          </p:cNvPr>
          <p:cNvSpPr txBox="1">
            <a:spLocks/>
          </p:cNvSpPr>
          <p:nvPr/>
        </p:nvSpPr>
        <p:spPr bwMode="blackWhite">
          <a:xfrm rot="20895042">
            <a:off x="5662341" y="3452991"/>
            <a:ext cx="6040145" cy="129620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„Die kleine Meerjungfrau“ &amp; „Hänsel und Gretel“</a:t>
            </a:r>
          </a:p>
        </p:txBody>
      </p:sp>
    </p:spTree>
    <p:extLst>
      <p:ext uri="{BB962C8B-B14F-4D97-AF65-F5344CB8AC3E}">
        <p14:creationId xmlns:p14="http://schemas.microsoft.com/office/powerpoint/2010/main" val="3086794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6A21D"/>
            </a:gs>
            <a:gs pos="69000">
              <a:srgbClr val="EBA431"/>
            </a:gs>
            <a:gs pos="44000">
              <a:srgbClr val="9BAFB6"/>
            </a:gs>
            <a:gs pos="0">
              <a:srgbClr val="9BAFB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00D9E70-9CD3-3C43-88E6-72C1771B76F9}"/>
              </a:ext>
            </a:extLst>
          </p:cNvPr>
          <p:cNvSpPr txBox="1">
            <a:spLocks/>
          </p:cNvSpPr>
          <p:nvPr/>
        </p:nvSpPr>
        <p:spPr bwMode="blackWhite">
          <a:xfrm>
            <a:off x="7752933" y="-166440"/>
            <a:ext cx="4439066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Unterschiede</a:t>
            </a:r>
            <a:endParaRPr lang="de-DE" dirty="0">
              <a:noFill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840EA9-C45E-2847-9CE2-498E6DF3057B}"/>
              </a:ext>
            </a:extLst>
          </p:cNvPr>
          <p:cNvSpPr txBox="1">
            <a:spLocks/>
          </p:cNvSpPr>
          <p:nvPr/>
        </p:nvSpPr>
        <p:spPr bwMode="blackWhite">
          <a:xfrm>
            <a:off x="-709766" y="-166440"/>
            <a:ext cx="6625325" cy="129591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Gemeinsamkeiten</a:t>
            </a:r>
            <a:endParaRPr lang="de-DE" dirty="0">
              <a:noFill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A688EE2-80EF-CA43-AE45-F02A06256299}"/>
              </a:ext>
            </a:extLst>
          </p:cNvPr>
          <p:cNvSpPr txBox="1">
            <a:spLocks/>
          </p:cNvSpPr>
          <p:nvPr/>
        </p:nvSpPr>
        <p:spPr>
          <a:xfrm>
            <a:off x="6096000" y="1430448"/>
            <a:ext cx="6096000" cy="5427552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de-DE" sz="2400" dirty="0">
                <a:solidFill>
                  <a:schemeClr val="bg1"/>
                </a:solidFill>
              </a:rPr>
              <a:t>Hänsel und Gretel…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Ist kürzer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Ist ortlos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Ist eindimensional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Hat eine einsträngige Handlung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Hat eine Happy End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Hat ein einfaches Weltbild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(Hat einfache Sprache)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4FC968E-E45C-B548-A195-5156633F969C}"/>
              </a:ext>
            </a:extLst>
          </p:cNvPr>
          <p:cNvSpPr txBox="1">
            <a:spLocks/>
          </p:cNvSpPr>
          <p:nvPr/>
        </p:nvSpPr>
        <p:spPr>
          <a:xfrm>
            <a:off x="0" y="1430448"/>
            <a:ext cx="6096000" cy="5427552"/>
          </a:xfrm>
          <a:prstGeom prst="rect">
            <a:avLst/>
          </a:prstGeom>
        </p:spPr>
        <p:txBody>
          <a:bodyPr vert="horz" lIns="91440" tIns="4680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Magische Fabelwesen (Hexe)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Transzendenz (jenseits der Erfahrung)</a:t>
            </a:r>
          </a:p>
        </p:txBody>
      </p:sp>
    </p:spTree>
    <p:extLst>
      <p:ext uri="{BB962C8B-B14F-4D97-AF65-F5344CB8AC3E}">
        <p14:creationId xmlns:p14="http://schemas.microsoft.com/office/powerpoint/2010/main" val="3073969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A90EAE9-4D72-8149-A768-F229C2FCAA54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Quellen: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Über Volksmärchen (Merkmale, stilistische Kennzeichen, etc.):</a:t>
            </a:r>
          </a:p>
          <a:p>
            <a:r>
              <a:rPr lang="de-DE" dirty="0">
                <a:hlinkClick r:id="rId2"/>
              </a:rPr>
              <a:t>https://www.schulhilfen.com/volksmaerchen.htm</a:t>
            </a:r>
            <a:r>
              <a:rPr lang="de-DE" dirty="0"/>
              <a:t> </a:t>
            </a:r>
            <a:r>
              <a:rPr lang="de-DE" sz="1600" dirty="0">
                <a:solidFill>
                  <a:schemeClr val="bg1"/>
                </a:solidFill>
              </a:rPr>
              <a:t>(10.01.22)</a:t>
            </a:r>
          </a:p>
          <a:p>
            <a:r>
              <a:rPr lang="de-DE" dirty="0">
                <a:solidFill>
                  <a:schemeClr val="bg1"/>
                </a:solidFill>
                <a:hlinkClick r:id="rId3"/>
              </a:rPr>
              <a:t>https://de.wikipedia.org/wiki/Volksmärchen</a:t>
            </a:r>
            <a:r>
              <a:rPr lang="de-DE" sz="1600" dirty="0">
                <a:solidFill>
                  <a:schemeClr val="bg1"/>
                </a:solidFill>
              </a:rPr>
              <a:t>(10.01.22)</a:t>
            </a:r>
          </a:p>
          <a:p>
            <a:r>
              <a:rPr lang="de-DE" dirty="0">
                <a:solidFill>
                  <a:schemeClr val="bg1"/>
                </a:solidFill>
                <a:hlinkClick r:id="rId4"/>
              </a:rPr>
              <a:t>https://www.buecher-wiki.de/index.php/BuecherWiki/Maerchen</a:t>
            </a:r>
            <a:r>
              <a:rPr lang="de-DE" sz="1600" dirty="0">
                <a:solidFill>
                  <a:schemeClr val="bg1"/>
                </a:solidFill>
              </a:rPr>
              <a:t>(10.01.22)</a:t>
            </a:r>
          </a:p>
          <a:p>
            <a:r>
              <a:rPr lang="de-DE" dirty="0">
                <a:solidFill>
                  <a:schemeClr val="bg1"/>
                </a:solidFill>
              </a:rPr>
              <a:t>Über die Gebrüder Grimm: </a:t>
            </a:r>
          </a:p>
          <a:p>
            <a:r>
              <a:rPr lang="de-DE" dirty="0">
                <a:solidFill>
                  <a:schemeClr val="bg1"/>
                </a:solidFill>
                <a:hlinkClick r:id="rId5"/>
              </a:rPr>
              <a:t>https://www.lerntippsammlung.de/Die-Br-ue-der-Grimm.html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  <a:hlinkClick r:id="rId6"/>
              </a:rPr>
              <a:t>https://de.wikipedia.org/wiki/Brüder_Grimm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Bild Grimm: </a:t>
            </a:r>
            <a:r>
              <a:rPr lang="de-DE" dirty="0">
                <a:solidFill>
                  <a:schemeClr val="bg1"/>
                </a:solidFill>
                <a:hlinkClick r:id="rId7"/>
              </a:rPr>
              <a:t>https://upload.wikimedia.org/wikipedia/commons/thumb/f/ff/Grimm.jpg/220px-Grimm.jpg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Weitere Vertreter der Volksmärchen:</a:t>
            </a:r>
          </a:p>
          <a:p>
            <a:r>
              <a:rPr lang="de-DE" dirty="0">
                <a:solidFill>
                  <a:schemeClr val="bg1"/>
                </a:solidFill>
              </a:rPr>
              <a:t>Bild Johannes Praetorius: </a:t>
            </a:r>
            <a:r>
              <a:rPr lang="de-DE" dirty="0">
                <a:solidFill>
                  <a:schemeClr val="bg1"/>
                </a:solidFill>
                <a:hlinkClick r:id="rId8"/>
              </a:rPr>
              <a:t>https://upload.wikimedia.org/wikipedia/commons/thumb/7/78/JohannPraetorius1630.jpg/220px-JohannPraetorius1630.jpg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Bild Ludwig Bechstein: </a:t>
            </a:r>
            <a:r>
              <a:rPr lang="de-DE" dirty="0">
                <a:solidFill>
                  <a:schemeClr val="bg1"/>
                </a:solidFill>
                <a:hlinkClick r:id="rId9"/>
              </a:rPr>
              <a:t>https://upload.wikimedia.org/wikipedia/commons/d/da/Ludwig-Bechstein.jpg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Bild Johann Karl August Musäus: </a:t>
            </a:r>
            <a:r>
              <a:rPr lang="de-DE" dirty="0">
                <a:solidFill>
                  <a:schemeClr val="bg1"/>
                </a:solidFill>
                <a:hlinkClick r:id="rId10"/>
              </a:rPr>
              <a:t>http://t0.gstatic.com/licensed-image?q=tbn:ANd9GcT7o7u1SK6hfv9wPU5AX5iE9MT9mznOjWX8aA4qSWxNdStqI1DJgjGibklnYbiY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Über Kunstmärchen (Merkmale, stilistische Kennzeichen, etc.):</a:t>
            </a:r>
          </a:p>
          <a:p>
            <a:r>
              <a:rPr lang="de-DE" dirty="0">
                <a:solidFill>
                  <a:schemeClr val="bg1"/>
                </a:solidFill>
                <a:hlinkClick r:id="rId11"/>
              </a:rPr>
              <a:t>https://de.wikipedia.org/wiki/Kunstmärchen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  <a:hlinkClick r:id="rId4"/>
              </a:rPr>
              <a:t>https://www.buecher-wiki.de/index.php/BuecherWiki/Maerchen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Bekannte Vertreter der Kunstmärchen:</a:t>
            </a:r>
          </a:p>
          <a:p>
            <a:r>
              <a:rPr lang="de-DE" dirty="0">
                <a:solidFill>
                  <a:schemeClr val="bg1"/>
                </a:solidFill>
                <a:hlinkClick r:id="rId12"/>
              </a:rPr>
              <a:t>https://www.lerntippsammlung.de/Vergleich-Volks_-und-Kunstm-ae-rchen.html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Bild Meerjungfrau: </a:t>
            </a:r>
            <a:r>
              <a:rPr lang="de-DE" dirty="0">
                <a:solidFill>
                  <a:schemeClr val="bg1"/>
                </a:solidFill>
                <a:hlinkClick r:id="rId13"/>
              </a:rPr>
              <a:t>https://images-na.ssl-images-amazon.com/images/I/915tJV3bY4L.jpg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r>
              <a:rPr lang="de-DE" dirty="0">
                <a:solidFill>
                  <a:schemeClr val="bg1"/>
                </a:solidFill>
              </a:rPr>
              <a:t>Über Clemens Brentano: </a:t>
            </a:r>
            <a:r>
              <a:rPr lang="de-DE" dirty="0">
                <a:solidFill>
                  <a:schemeClr val="bg1"/>
                </a:solidFill>
                <a:hlinkClick r:id="rId14"/>
              </a:rPr>
              <a:t>https://de.wikipedia.org/wiki/Clemens_Brentano</a:t>
            </a:r>
            <a:r>
              <a:rPr lang="de-DE" dirty="0">
                <a:solidFill>
                  <a:schemeClr val="bg1"/>
                </a:solidFill>
              </a:rPr>
              <a:t> (10.01.22)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33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über „Märchen“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3214116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/>
              <a:t>Wortursprung: mittehochdeutsch maere = „Kunde, Bericht, Nachricht“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Kurze Prosaerzählungen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Wunderbare Begebenheiten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Frei erfunden</a:t>
            </a:r>
          </a:p>
        </p:txBody>
      </p:sp>
    </p:spTree>
    <p:extLst>
      <p:ext uri="{BB962C8B-B14F-4D97-AF65-F5344CB8AC3E}">
        <p14:creationId xmlns:p14="http://schemas.microsoft.com/office/powerpoint/2010/main" val="697051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AFA9044-C73B-1C46-B08B-94A576F5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Autofit/>
          </a:bodyPr>
          <a:lstStyle/>
          <a:p>
            <a:r>
              <a:rPr lang="de-DE" sz="2800" dirty="0"/>
              <a:t>Allgemeines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C0E9B80-C569-8B40-907B-C2C6631EE80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pc="300" dirty="0"/>
              <a:t>Volksmärchen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28756F1-0AC7-F341-A582-1C1C606D864C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</p:spTree>
    <p:extLst>
      <p:ext uri="{BB962C8B-B14F-4D97-AF65-F5344CB8AC3E}">
        <p14:creationId xmlns:p14="http://schemas.microsoft.com/office/powerpoint/2010/main" val="3830053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40846 -0.417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0" y="-2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42000" y="42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3214116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/>
              <a:t>Traditionelle Form der Märchen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Alter und Herkunft: unbekannt ➔ vermutlich aus dem Orient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Basieren auf mündlich überlieferten Materialien ➔ unbekannte Dichter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Unterhaltsame Prosa mit wunderbaren Inhalten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Leicht verständlich; einfache Struktur; bildhaft lebendiger Stil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</p:spTree>
    <p:extLst>
      <p:ext uri="{BB962C8B-B14F-4D97-AF65-F5344CB8AC3E}">
        <p14:creationId xmlns:p14="http://schemas.microsoft.com/office/powerpoint/2010/main" val="3504535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3214116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/>
              <a:t>Laut Grimm drei Märchentypen</a:t>
            </a:r>
          </a:p>
          <a:p>
            <a:pPr marL="685800" lvl="1" indent="-457200">
              <a:buClr>
                <a:srgbClr val="F6A21D"/>
              </a:buClr>
              <a:buFont typeface="+mj-lt"/>
              <a:buAutoNum type="arabicPeriod"/>
            </a:pPr>
            <a:r>
              <a:rPr lang="de-DE" sz="2000" dirty="0"/>
              <a:t>Das Tiermärchen</a:t>
            </a:r>
          </a:p>
          <a:p>
            <a:pPr marL="685800" lvl="1" indent="-457200">
              <a:buClr>
                <a:srgbClr val="F6A21D"/>
              </a:buClr>
              <a:buFont typeface="+mj-lt"/>
              <a:buAutoNum type="arabicPeriod"/>
            </a:pPr>
            <a:r>
              <a:rPr lang="de-DE" sz="2000" dirty="0"/>
              <a:t>Der Schwank</a:t>
            </a:r>
          </a:p>
          <a:p>
            <a:pPr marL="685800" lvl="1" indent="-457200">
              <a:buClr>
                <a:srgbClr val="F6A21D"/>
              </a:buClr>
              <a:buFont typeface="+mj-lt"/>
              <a:buAutoNum type="arabicPeriod"/>
            </a:pPr>
            <a:r>
              <a:rPr lang="de-DE" sz="2000" dirty="0"/>
              <a:t>Das eigentliche Volksmärchen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Unbestimmtheit von Orts- und Zeitangaben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Im Mittelpunkt der Held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A7EC971-C554-A848-8202-57388E5581C8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99A71B1-CE43-7D45-AD43-45F7EE0EE8C9}"/>
              </a:ext>
            </a:extLst>
          </p:cNvPr>
          <p:cNvSpPr txBox="1">
            <a:spLocks/>
          </p:cNvSpPr>
          <p:nvPr/>
        </p:nvSpPr>
        <p:spPr bwMode="black">
          <a:xfrm>
            <a:off x="8071104" y="1770126"/>
            <a:ext cx="2426208" cy="7665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Seite </a:t>
            </a:r>
            <a:r>
              <a:rPr lang="de-DE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1AB105-F82F-2247-B4FE-0E88EF69CF9C}"/>
              </a:ext>
            </a:extLst>
          </p:cNvPr>
          <p:cNvSpPr txBox="1"/>
          <p:nvPr/>
        </p:nvSpPr>
        <p:spPr>
          <a:xfrm>
            <a:off x="9491472" y="1968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156C74-18EB-A241-BD66-39081FE2A4D6}"/>
              </a:ext>
            </a:extLst>
          </p:cNvPr>
          <p:cNvSpPr txBox="1"/>
          <p:nvPr/>
        </p:nvSpPr>
        <p:spPr>
          <a:xfrm>
            <a:off x="9491472" y="1968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7FBC45-2025-3C44-A2E5-B99DE0DEB5EC}"/>
              </a:ext>
            </a:extLst>
          </p:cNvPr>
          <p:cNvGrpSpPr/>
          <p:nvPr/>
        </p:nvGrpSpPr>
        <p:grpSpPr>
          <a:xfrm>
            <a:off x="9393079" y="-526447"/>
            <a:ext cx="496867" cy="2695766"/>
            <a:chOff x="9383935" y="-2609827"/>
            <a:chExt cx="496867" cy="2695766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40C8B41-D343-A44E-B5F1-4A81E8D851F1}"/>
                </a:ext>
              </a:extLst>
            </p:cNvPr>
            <p:cNvSpPr txBox="1"/>
            <p:nvPr/>
          </p:nvSpPr>
          <p:spPr>
            <a:xfrm>
              <a:off x="9383935" y="-2609827"/>
              <a:ext cx="496867" cy="255589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de-DE" spc="-300" dirty="0"/>
                <a:t>IIIIIIIII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53B5FEB-25D1-2A4B-BDA8-1F638ACAAED2}"/>
                </a:ext>
              </a:extLst>
            </p:cNvPr>
            <p:cNvSpPr txBox="1"/>
            <p:nvPr/>
          </p:nvSpPr>
          <p:spPr>
            <a:xfrm>
              <a:off x="9383935" y="-2469953"/>
              <a:ext cx="496867" cy="255589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de-DE" spc="-300" dirty="0"/>
                <a:t>IIIIIIIII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38F0EB7-FA38-D54E-9F4D-9B59B7AC033A}"/>
              </a:ext>
            </a:extLst>
          </p:cNvPr>
          <p:cNvGrpSpPr/>
          <p:nvPr/>
        </p:nvGrpSpPr>
        <p:grpSpPr>
          <a:xfrm rot="16200000">
            <a:off x="10794711" y="667342"/>
            <a:ext cx="496872" cy="3103350"/>
            <a:chOff x="9383935" y="-2743691"/>
            <a:chExt cx="496872" cy="310335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57B5B52-CD85-6B4A-966B-27AD901EC331}"/>
                </a:ext>
              </a:extLst>
            </p:cNvPr>
            <p:cNvSpPr txBox="1"/>
            <p:nvPr/>
          </p:nvSpPr>
          <p:spPr>
            <a:xfrm>
              <a:off x="9383935" y="-2609827"/>
              <a:ext cx="496867" cy="255589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de-DE" spc="-300" dirty="0"/>
                <a:t>IIIIIIIII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7C0C468-EAEA-BA44-9E71-D6619CDE9762}"/>
                </a:ext>
              </a:extLst>
            </p:cNvPr>
            <p:cNvSpPr txBox="1"/>
            <p:nvPr/>
          </p:nvSpPr>
          <p:spPr>
            <a:xfrm>
              <a:off x="9383940" y="-2743691"/>
              <a:ext cx="496867" cy="310335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de-DE" spc="-300" dirty="0"/>
                <a:t>IIIIIIIIIII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125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4.79167E-6 0.01944 " pathEditMode="relative" rAng="0" ptsTypes="AA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4.79167E-6 0.01944 " pathEditMode="relative" rAng="0" ptsTypes="AA">
                                      <p:cBhvr>
                                        <p:cTn id="4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" presetClass="exit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"/>
                            </p:stCondLst>
                            <p:childTnLst>
                              <p:par>
                                <p:cTn id="8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3214116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/>
              <a:t>Meist gilt es, eine Aufgabe zu lösen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Sprechende Tiere und Pflanzen ➔ Kontakt mit Held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Frauen werden oft als übernatürliche Wesen verwendet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Meist gutes Ende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68A85EF-E5AA-A444-85E9-8050318DBD87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DD2C0D7-D82B-C940-839E-751B93D51AF1}"/>
              </a:ext>
            </a:extLst>
          </p:cNvPr>
          <p:cNvSpPr txBox="1">
            <a:spLocks/>
          </p:cNvSpPr>
          <p:nvPr/>
        </p:nvSpPr>
        <p:spPr bwMode="black">
          <a:xfrm>
            <a:off x="8071104" y="1770126"/>
            <a:ext cx="2426208" cy="7665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Seite </a:t>
            </a:r>
            <a:r>
              <a:rPr lang="de-DE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3D6408-B933-2241-B061-854E0B30E9C1}"/>
              </a:ext>
            </a:extLst>
          </p:cNvPr>
          <p:cNvSpPr txBox="1"/>
          <p:nvPr/>
        </p:nvSpPr>
        <p:spPr>
          <a:xfrm>
            <a:off x="9491472" y="1968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2905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Stilistische Kennzeichen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4229100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/>
              <a:t>Formelhaftigkeit (z.b. "Es war einmal...“)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Wirklichkeitsferne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Flächenhaftigkeit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Abstrakter Stil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Isolation des Helden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Zahlensymbolik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Der Held als Symphatieträger ➔ am Ende meist erfolgreich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3ABFB6-646D-E649-8209-20E264049EB4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</p:spTree>
    <p:extLst>
      <p:ext uri="{BB962C8B-B14F-4D97-AF65-F5344CB8AC3E}">
        <p14:creationId xmlns:p14="http://schemas.microsoft.com/office/powerpoint/2010/main" val="568830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650D-1F9A-F248-87AB-EF3DEE4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Vertreter der Volksmärchen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B295E4-8422-0C48-93CE-1FA01EE1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8" y="4008722"/>
            <a:ext cx="2477632" cy="28492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07F0E-1B16-F545-B289-8BAEE4EC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84" y="2628900"/>
            <a:ext cx="10085832" cy="4229100"/>
          </a:xfrm>
        </p:spPr>
        <p:txBody>
          <a:bodyPr tIns="46800">
            <a:noAutofit/>
          </a:bodyPr>
          <a:lstStyle/>
          <a:p>
            <a:pPr>
              <a:buClr>
                <a:srgbClr val="F6A21D"/>
              </a:buClr>
            </a:pPr>
            <a:r>
              <a:rPr lang="de-DE" sz="2400" dirty="0">
                <a:solidFill>
                  <a:schemeClr val="bg1"/>
                </a:solidFill>
              </a:rPr>
              <a:t>Jacob</a:t>
            </a:r>
            <a:r>
              <a:rPr lang="de-DE" sz="2400" dirty="0"/>
              <a:t> und </a:t>
            </a:r>
            <a:r>
              <a:rPr lang="de-DE" sz="2400" dirty="0">
                <a:solidFill>
                  <a:srgbClr val="F9ECC7"/>
                </a:solidFill>
              </a:rPr>
              <a:t>Wilhelm</a:t>
            </a:r>
            <a:r>
              <a:rPr lang="de-DE" sz="2400" dirty="0"/>
              <a:t> Grimm (geboren </a:t>
            </a:r>
            <a:r>
              <a:rPr lang="de-DE" sz="2400" dirty="0">
                <a:solidFill>
                  <a:schemeClr val="bg1"/>
                </a:solidFill>
              </a:rPr>
              <a:t>4. Januar 1785</a:t>
            </a:r>
            <a:r>
              <a:rPr lang="de-DE" sz="2400" dirty="0"/>
              <a:t> und </a:t>
            </a:r>
            <a:r>
              <a:rPr lang="de-DE" sz="2400" dirty="0">
                <a:solidFill>
                  <a:srgbClr val="F9ECC7"/>
                </a:solidFill>
              </a:rPr>
              <a:t>24 Februar 1786</a:t>
            </a:r>
            <a:r>
              <a:rPr lang="de-DE" sz="2400" dirty="0"/>
              <a:t>)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Tod des Vaters ➔ Umzug beider Brüder nach Kassel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Ab </a:t>
            </a:r>
            <a:r>
              <a:rPr lang="de-DE" sz="2400" dirty="0">
                <a:solidFill>
                  <a:schemeClr val="bg1"/>
                </a:solidFill>
              </a:rPr>
              <a:t>1802</a:t>
            </a:r>
            <a:r>
              <a:rPr lang="de-DE" sz="2400" dirty="0"/>
              <a:t> bzw. </a:t>
            </a:r>
            <a:r>
              <a:rPr lang="de-DE" sz="2400" dirty="0">
                <a:solidFill>
                  <a:srgbClr val="F9ECC7"/>
                </a:solidFill>
              </a:rPr>
              <a:t>1803</a:t>
            </a:r>
            <a:r>
              <a:rPr lang="de-DE" sz="2400" dirty="0"/>
              <a:t> Jurastudium in Marburg ➔ Begegnung mit Lit</a:t>
            </a:r>
            <a:r>
              <a:rPr lang="de-DE" sz="2400" dirty="0">
                <a:solidFill>
                  <a:schemeClr val="tx1"/>
                </a:solidFill>
              </a:rPr>
              <a:t>eratur der </a:t>
            </a:r>
            <a:r>
              <a:rPr lang="de-DE" sz="2400" dirty="0"/>
              <a:t>Romantik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Großes Interesse an Mythen, Sagen, Märchen und Volksliedern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20. Dezember 1812 erster Band der „Kinder- und Hausmärchen“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Von </a:t>
            </a:r>
            <a:r>
              <a:rPr lang="de-DE" sz="2400" dirty="0">
                <a:solidFill>
                  <a:schemeClr val="bg1"/>
                </a:solidFill>
              </a:rPr>
              <a:t>1814</a:t>
            </a:r>
            <a:r>
              <a:rPr lang="de-DE" sz="2400" dirty="0"/>
              <a:t> bzw. </a:t>
            </a:r>
            <a:r>
              <a:rPr lang="de-DE" sz="2400" dirty="0">
                <a:solidFill>
                  <a:srgbClr val="F9ECC7"/>
                </a:solidFill>
              </a:rPr>
              <a:t>1816</a:t>
            </a:r>
            <a:r>
              <a:rPr lang="de-DE" sz="2400" dirty="0"/>
              <a:t> bis 1829 Arbeit in einer Bibliothek</a:t>
            </a:r>
          </a:p>
          <a:p>
            <a:pPr>
              <a:buClr>
                <a:srgbClr val="F6A21D"/>
              </a:buClr>
            </a:pPr>
            <a:r>
              <a:rPr lang="de-DE" sz="2400" dirty="0"/>
              <a:t>Tod </a:t>
            </a:r>
            <a:r>
              <a:rPr lang="de-DE" sz="2400" dirty="0">
                <a:solidFill>
                  <a:srgbClr val="F9ECC7"/>
                </a:solidFill>
              </a:rPr>
              <a:t>Wilhelms</a:t>
            </a:r>
            <a:r>
              <a:rPr lang="de-DE" sz="2400" dirty="0"/>
              <a:t> am </a:t>
            </a:r>
            <a:r>
              <a:rPr lang="de-DE" sz="2400" dirty="0">
                <a:solidFill>
                  <a:srgbClr val="F9ECC7"/>
                </a:solidFill>
              </a:rPr>
              <a:t>16. Dezember 1859</a:t>
            </a:r>
            <a:r>
              <a:rPr lang="de-DE" sz="2400" dirty="0"/>
              <a:t>;  Tod </a:t>
            </a:r>
            <a:r>
              <a:rPr lang="de-DE" sz="2400" dirty="0">
                <a:solidFill>
                  <a:schemeClr val="bg1"/>
                </a:solidFill>
              </a:rPr>
              <a:t>Jacobs</a:t>
            </a:r>
            <a:r>
              <a:rPr lang="de-DE" sz="2400" dirty="0"/>
              <a:t> am </a:t>
            </a:r>
            <a:r>
              <a:rPr lang="de-DE" sz="2400" dirty="0">
                <a:solidFill>
                  <a:schemeClr val="bg1"/>
                </a:solidFill>
              </a:rPr>
              <a:t>20. September 1863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0C62ED1-C1F4-D04E-8D56-44807E59541C}"/>
              </a:ext>
            </a:extLst>
          </p:cNvPr>
          <p:cNvSpPr txBox="1">
            <a:spLocks/>
          </p:cNvSpPr>
          <p:nvPr/>
        </p:nvSpPr>
        <p:spPr bwMode="black">
          <a:xfrm>
            <a:off x="8071104" y="1770126"/>
            <a:ext cx="2426208" cy="7665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sz="1800" dirty="0"/>
              <a:t>Die Gebrüder Grimm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C3BB5F8-385C-EE4C-8DFA-76469A92476B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2231136" cy="7315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Volksmärchen</a:t>
            </a:r>
          </a:p>
        </p:txBody>
      </p:sp>
    </p:spTree>
    <p:extLst>
      <p:ext uri="{BB962C8B-B14F-4D97-AF65-F5344CB8AC3E}">
        <p14:creationId xmlns:p14="http://schemas.microsoft.com/office/powerpoint/2010/main" val="4284582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{D88A93C6-1478-F240-BACB-7343F4F6B7ED}tf10001120</Template>
  <TotalTime>0</TotalTime>
  <Words>1034</Words>
  <Application>Microsoft Macintosh PowerPoint</Application>
  <PresentationFormat>Breitbild</PresentationFormat>
  <Paragraphs>197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Paket</vt:lpstr>
      <vt:lpstr>Volksmärchen vs. Kunstmärchen</vt:lpstr>
      <vt:lpstr>PowerPoint-Präsentation</vt:lpstr>
      <vt:lpstr>Allgemeines über „Märchen“</vt:lpstr>
      <vt:lpstr>Allgemeines</vt:lpstr>
      <vt:lpstr>Allgemeines</vt:lpstr>
      <vt:lpstr>Merkmale</vt:lpstr>
      <vt:lpstr>Merkmale</vt:lpstr>
      <vt:lpstr>Stilistische Kennzeichen</vt:lpstr>
      <vt:lpstr>Vertreter der Volksmärchen</vt:lpstr>
      <vt:lpstr>Vertreter der Volksmärchen</vt:lpstr>
      <vt:lpstr>PowerPoint-Präsentation</vt:lpstr>
      <vt:lpstr>Allgemeines</vt:lpstr>
      <vt:lpstr>Allgemeines</vt:lpstr>
      <vt:lpstr>Merkmale</vt:lpstr>
      <vt:lpstr>Literaturgeschichte</vt:lpstr>
      <vt:lpstr>Vertreter der Kunstmärchen</vt:lpstr>
      <vt:lpstr>Vertreter der Kunstmärchen</vt:lpstr>
      <vt:lpstr>Gemeinsamkeiten und Unterschiede</vt:lpstr>
      <vt:lpstr>PowerPoint-Präsentation</vt:lpstr>
      <vt:lpstr>PowerPoint-Präsentation</vt:lpstr>
      <vt:lpstr>PowerPoint-Präsentation</vt:lpstr>
      <vt:lpstr>Gemeinsamkeiten und Unterschiede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E</dc:creator>
  <cp:lastModifiedBy>Philipp E</cp:lastModifiedBy>
  <cp:revision>96</cp:revision>
  <dcterms:created xsi:type="dcterms:W3CDTF">2022-01-05T15:02:15Z</dcterms:created>
  <dcterms:modified xsi:type="dcterms:W3CDTF">2022-01-10T23:24:16Z</dcterms:modified>
</cp:coreProperties>
</file>