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10/5/2024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10/5/2024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10/5/2024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17DE0-CAAF-E936-BB06-71B73B2295BE}"/>
              </a:ext>
            </a:extLst>
          </p:cNvPr>
          <p:cNvSpPr>
            <a:spLocks noGrp="1"/>
          </p:cNvSpPr>
          <p:nvPr>
            <p:ph type="ctrTitle"/>
          </p:nvPr>
        </p:nvSpPr>
        <p:spPr/>
        <p:txBody>
          <a:bodyPr/>
          <a:lstStyle/>
          <a:p>
            <a:r>
              <a:rPr lang="en-US" sz="2800" dirty="0"/>
              <a:t>Exploring the Impact of Population Growth, Climate Patterns, and Socioeconomic Factors on Income Inequality in the Philippines</a:t>
            </a:r>
            <a:endParaRPr lang="en-PH" sz="2800" dirty="0"/>
          </a:p>
        </p:txBody>
      </p:sp>
      <p:sp>
        <p:nvSpPr>
          <p:cNvPr id="3" name="Subtitle 2">
            <a:extLst>
              <a:ext uri="{FF2B5EF4-FFF2-40B4-BE49-F238E27FC236}">
                <a16:creationId xmlns:a16="http://schemas.microsoft.com/office/drawing/2014/main" id="{8A085507-9818-BBA4-2602-442AD2941A88}"/>
              </a:ext>
            </a:extLst>
          </p:cNvPr>
          <p:cNvSpPr>
            <a:spLocks noGrp="1"/>
          </p:cNvSpPr>
          <p:nvPr>
            <p:ph type="subTitle" idx="1"/>
          </p:nvPr>
        </p:nvSpPr>
        <p:spPr/>
        <p:txBody>
          <a:bodyPr/>
          <a:lstStyle/>
          <a:p>
            <a:r>
              <a:rPr lang="en-US" dirty="0"/>
              <a:t>Presented by: Donn Bryan Julian</a:t>
            </a:r>
            <a:endParaRPr lang="en-PH" dirty="0"/>
          </a:p>
        </p:txBody>
      </p:sp>
    </p:spTree>
    <p:extLst>
      <p:ext uri="{BB962C8B-B14F-4D97-AF65-F5344CB8AC3E}">
        <p14:creationId xmlns:p14="http://schemas.microsoft.com/office/powerpoint/2010/main" val="3489572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59D50-26AE-942F-3EF5-B38626DEA329}"/>
              </a:ext>
            </a:extLst>
          </p:cNvPr>
          <p:cNvSpPr>
            <a:spLocks noGrp="1"/>
          </p:cNvSpPr>
          <p:nvPr>
            <p:ph type="title"/>
          </p:nvPr>
        </p:nvSpPr>
        <p:spPr/>
        <p:txBody>
          <a:bodyPr/>
          <a:lstStyle/>
          <a:p>
            <a:endParaRPr lang="en-PH"/>
          </a:p>
        </p:txBody>
      </p:sp>
      <p:pic>
        <p:nvPicPr>
          <p:cNvPr id="5" name="Content Placeholder 4">
            <a:extLst>
              <a:ext uri="{FF2B5EF4-FFF2-40B4-BE49-F238E27FC236}">
                <a16:creationId xmlns:a16="http://schemas.microsoft.com/office/drawing/2014/main" id="{8BB1C2DA-D197-CD17-A519-00E32117CD52}"/>
              </a:ext>
            </a:extLst>
          </p:cNvPr>
          <p:cNvPicPr>
            <a:picLocks noGrp="1" noChangeAspect="1"/>
          </p:cNvPicPr>
          <p:nvPr>
            <p:ph idx="1"/>
          </p:nvPr>
        </p:nvPicPr>
        <p:blipFill>
          <a:blip r:embed="rId2"/>
          <a:stretch>
            <a:fillRect/>
          </a:stretch>
        </p:blipFill>
        <p:spPr>
          <a:xfrm>
            <a:off x="374904" y="1825882"/>
            <a:ext cx="6999669" cy="2545757"/>
          </a:xfrm>
        </p:spPr>
      </p:pic>
      <p:pic>
        <p:nvPicPr>
          <p:cNvPr id="7" name="Picture 6">
            <a:extLst>
              <a:ext uri="{FF2B5EF4-FFF2-40B4-BE49-F238E27FC236}">
                <a16:creationId xmlns:a16="http://schemas.microsoft.com/office/drawing/2014/main" id="{5EDE9816-FD69-A963-F9CE-8CA7DC1175DE}"/>
              </a:ext>
            </a:extLst>
          </p:cNvPr>
          <p:cNvPicPr>
            <a:picLocks noChangeAspect="1"/>
          </p:cNvPicPr>
          <p:nvPr/>
        </p:nvPicPr>
        <p:blipFill>
          <a:blip r:embed="rId3"/>
          <a:stretch>
            <a:fillRect/>
          </a:stretch>
        </p:blipFill>
        <p:spPr>
          <a:xfrm>
            <a:off x="5227320" y="4321728"/>
            <a:ext cx="6662928" cy="2536272"/>
          </a:xfrm>
          <a:prstGeom prst="rect">
            <a:avLst/>
          </a:prstGeom>
        </p:spPr>
      </p:pic>
    </p:spTree>
    <p:extLst>
      <p:ext uri="{BB962C8B-B14F-4D97-AF65-F5344CB8AC3E}">
        <p14:creationId xmlns:p14="http://schemas.microsoft.com/office/powerpoint/2010/main" val="1976936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C9CB7-C1FF-07F9-3E8E-FFF5ABEBB8E4}"/>
              </a:ext>
            </a:extLst>
          </p:cNvPr>
          <p:cNvSpPr>
            <a:spLocks noGrp="1"/>
          </p:cNvSpPr>
          <p:nvPr>
            <p:ph type="title"/>
          </p:nvPr>
        </p:nvSpPr>
        <p:spPr/>
        <p:txBody>
          <a:bodyPr/>
          <a:lstStyle/>
          <a:p>
            <a:r>
              <a:rPr lang="en-PH" dirty="0"/>
              <a:t>The Bigger Picture</a:t>
            </a:r>
          </a:p>
        </p:txBody>
      </p:sp>
      <p:sp>
        <p:nvSpPr>
          <p:cNvPr id="3" name="Content Placeholder 2">
            <a:extLst>
              <a:ext uri="{FF2B5EF4-FFF2-40B4-BE49-F238E27FC236}">
                <a16:creationId xmlns:a16="http://schemas.microsoft.com/office/drawing/2014/main" id="{416C4F13-4C24-9805-49F2-56CB28AE561B}"/>
              </a:ext>
            </a:extLst>
          </p:cNvPr>
          <p:cNvSpPr>
            <a:spLocks noGrp="1"/>
          </p:cNvSpPr>
          <p:nvPr>
            <p:ph idx="1"/>
          </p:nvPr>
        </p:nvSpPr>
        <p:spPr/>
        <p:txBody>
          <a:bodyPr/>
          <a:lstStyle/>
          <a:p>
            <a:pPr>
              <a:buFont typeface="Arial" panose="020B0604020202020204" pitchFamily="34" charset="0"/>
              <a:buChar char="•"/>
            </a:pPr>
            <a:r>
              <a:rPr lang="en-US" dirty="0"/>
              <a:t>Population growth and climate pressures are major contributors to widening income gaps.</a:t>
            </a:r>
          </a:p>
          <a:p>
            <a:pPr>
              <a:buFont typeface="Arial" panose="020B0604020202020204" pitchFamily="34" charset="0"/>
              <a:buChar char="•"/>
            </a:pPr>
            <a:r>
              <a:rPr lang="en-US" dirty="0"/>
              <a:t>Reducing inequality requires targeted actions such as strengthening social programs and building climate resilience.</a:t>
            </a:r>
          </a:p>
          <a:p>
            <a:pPr>
              <a:buFont typeface="Arial" panose="020B0604020202020204" pitchFamily="34" charset="0"/>
              <a:buChar char="•"/>
            </a:pPr>
            <a:r>
              <a:rPr lang="en-US" dirty="0"/>
              <a:t>Addressing income inequality benefits everyone and promotes stability and prosperity in society</a:t>
            </a:r>
          </a:p>
          <a:p>
            <a:endParaRPr lang="en-PH" dirty="0"/>
          </a:p>
        </p:txBody>
      </p:sp>
    </p:spTree>
    <p:extLst>
      <p:ext uri="{BB962C8B-B14F-4D97-AF65-F5344CB8AC3E}">
        <p14:creationId xmlns:p14="http://schemas.microsoft.com/office/powerpoint/2010/main" val="2820816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3A74-240F-5184-FBD6-476046CD6B5F}"/>
              </a:ext>
            </a:extLst>
          </p:cNvPr>
          <p:cNvSpPr>
            <a:spLocks noGrp="1"/>
          </p:cNvSpPr>
          <p:nvPr>
            <p:ph type="title"/>
          </p:nvPr>
        </p:nvSpPr>
        <p:spPr/>
        <p:txBody>
          <a:bodyPr/>
          <a:lstStyle/>
          <a:p>
            <a:r>
              <a:rPr lang="en-PH" dirty="0"/>
              <a:t>Proposed Actions</a:t>
            </a:r>
          </a:p>
        </p:txBody>
      </p:sp>
      <p:sp>
        <p:nvSpPr>
          <p:cNvPr id="3" name="Content Placeholder 2">
            <a:extLst>
              <a:ext uri="{FF2B5EF4-FFF2-40B4-BE49-F238E27FC236}">
                <a16:creationId xmlns:a16="http://schemas.microsoft.com/office/drawing/2014/main" id="{6D0A239D-F9CA-8AA0-12E0-1BFF5EAB39A4}"/>
              </a:ext>
            </a:extLst>
          </p:cNvPr>
          <p:cNvSpPr>
            <a:spLocks noGrp="1"/>
          </p:cNvSpPr>
          <p:nvPr>
            <p:ph idx="1"/>
          </p:nvPr>
        </p:nvSpPr>
        <p:spPr/>
        <p:txBody>
          <a:bodyPr/>
          <a:lstStyle/>
          <a:p>
            <a:r>
              <a:rPr lang="en-US" dirty="0"/>
              <a:t>Improve social safety nets for vulnerable populations.</a:t>
            </a:r>
          </a:p>
          <a:p>
            <a:r>
              <a:rPr lang="en-US" dirty="0"/>
              <a:t>Develop climate-resilient infrastructure in impacted regions.</a:t>
            </a:r>
          </a:p>
          <a:p>
            <a:r>
              <a:rPr lang="en-US" dirty="0"/>
              <a:t>Focus on family planning programs to manage population growth.</a:t>
            </a:r>
          </a:p>
          <a:p>
            <a:endParaRPr lang="en-US" dirty="0"/>
          </a:p>
          <a:p>
            <a:endParaRPr lang="en-PH" dirty="0"/>
          </a:p>
        </p:txBody>
      </p:sp>
    </p:spTree>
    <p:extLst>
      <p:ext uri="{BB962C8B-B14F-4D97-AF65-F5344CB8AC3E}">
        <p14:creationId xmlns:p14="http://schemas.microsoft.com/office/powerpoint/2010/main" val="3586770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FB4B-688F-E64B-3DF0-A0B808FC7991}"/>
              </a:ext>
            </a:extLst>
          </p:cNvPr>
          <p:cNvSpPr>
            <a:spLocks noGrp="1"/>
          </p:cNvSpPr>
          <p:nvPr>
            <p:ph type="title"/>
          </p:nvPr>
        </p:nvSpPr>
        <p:spPr/>
        <p:txBody>
          <a:bodyPr/>
          <a:lstStyle/>
          <a:p>
            <a:r>
              <a:rPr lang="en-PH" dirty="0"/>
              <a:t>Moving Forward</a:t>
            </a:r>
          </a:p>
        </p:txBody>
      </p:sp>
      <p:sp>
        <p:nvSpPr>
          <p:cNvPr id="3" name="Content Placeholder 2">
            <a:extLst>
              <a:ext uri="{FF2B5EF4-FFF2-40B4-BE49-F238E27FC236}">
                <a16:creationId xmlns:a16="http://schemas.microsoft.com/office/drawing/2014/main" id="{AB5EA3CC-9B26-84EF-0072-F6AC386ADF27}"/>
              </a:ext>
            </a:extLst>
          </p:cNvPr>
          <p:cNvSpPr>
            <a:spLocks noGrp="1"/>
          </p:cNvSpPr>
          <p:nvPr>
            <p:ph idx="1"/>
          </p:nvPr>
        </p:nvSpPr>
        <p:spPr/>
        <p:txBody>
          <a:bodyPr/>
          <a:lstStyle/>
          <a:p>
            <a:r>
              <a:rPr lang="en-US" dirty="0"/>
              <a:t>Small actions today can lead to big changes </a:t>
            </a:r>
            <a:r>
              <a:rPr lang="en-US" dirty="0" err="1"/>
              <a:t>tomorrow.We</a:t>
            </a:r>
            <a:r>
              <a:rPr lang="en-US" dirty="0"/>
              <a:t> can reduce inequality by understanding these relationships and working together.</a:t>
            </a:r>
            <a:endParaRPr lang="en-PH" dirty="0"/>
          </a:p>
        </p:txBody>
      </p:sp>
    </p:spTree>
    <p:extLst>
      <p:ext uri="{BB962C8B-B14F-4D97-AF65-F5344CB8AC3E}">
        <p14:creationId xmlns:p14="http://schemas.microsoft.com/office/powerpoint/2010/main" val="586174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C6674-96CF-C47F-53A8-4AD0E55D41A5}"/>
              </a:ext>
            </a:extLst>
          </p:cNvPr>
          <p:cNvSpPr>
            <a:spLocks noGrp="1"/>
          </p:cNvSpPr>
          <p:nvPr>
            <p:ph type="title"/>
          </p:nvPr>
        </p:nvSpPr>
        <p:spPr/>
        <p:txBody>
          <a:bodyPr/>
          <a:lstStyle/>
          <a:p>
            <a:r>
              <a:rPr lang="en-PH" dirty="0"/>
              <a:t>Project Overview</a:t>
            </a:r>
          </a:p>
        </p:txBody>
      </p:sp>
      <p:sp>
        <p:nvSpPr>
          <p:cNvPr id="3" name="Content Placeholder 2">
            <a:extLst>
              <a:ext uri="{FF2B5EF4-FFF2-40B4-BE49-F238E27FC236}">
                <a16:creationId xmlns:a16="http://schemas.microsoft.com/office/drawing/2014/main" id="{494A1529-94DB-897C-C6D5-6CF551B1C915}"/>
              </a:ext>
            </a:extLst>
          </p:cNvPr>
          <p:cNvSpPr>
            <a:spLocks noGrp="1"/>
          </p:cNvSpPr>
          <p:nvPr>
            <p:ph idx="1"/>
          </p:nvPr>
        </p:nvSpPr>
        <p:spPr/>
        <p:txBody>
          <a:bodyPr/>
          <a:lstStyle/>
          <a:p>
            <a:r>
              <a:rPr lang="en-US" dirty="0"/>
              <a:t>Goal: To explore how population growth, climate change, and various socioeconomic factors influence income inequality in the Philippines.</a:t>
            </a:r>
          </a:p>
          <a:p>
            <a:r>
              <a:rPr lang="en-US" dirty="0"/>
              <a:t>Why this study matters: Addressing inequality helps create fairer opportunities and leads to economic stability. This project uses data science techniques to provide insights for informed decision-making.</a:t>
            </a:r>
            <a:endParaRPr lang="en-PH" dirty="0"/>
          </a:p>
        </p:txBody>
      </p:sp>
    </p:spTree>
    <p:extLst>
      <p:ext uri="{BB962C8B-B14F-4D97-AF65-F5344CB8AC3E}">
        <p14:creationId xmlns:p14="http://schemas.microsoft.com/office/powerpoint/2010/main" val="3545688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CE943-BE90-8A3D-5BF2-988E886C7704}"/>
              </a:ext>
            </a:extLst>
          </p:cNvPr>
          <p:cNvSpPr>
            <a:spLocks noGrp="1"/>
          </p:cNvSpPr>
          <p:nvPr>
            <p:ph type="title"/>
          </p:nvPr>
        </p:nvSpPr>
        <p:spPr/>
        <p:txBody>
          <a:bodyPr/>
          <a:lstStyle/>
          <a:p>
            <a:r>
              <a:rPr lang="en-PH" dirty="0"/>
              <a:t>Why This Study Matters</a:t>
            </a:r>
          </a:p>
        </p:txBody>
      </p:sp>
      <p:sp>
        <p:nvSpPr>
          <p:cNvPr id="3" name="Content Placeholder 2">
            <a:extLst>
              <a:ext uri="{FF2B5EF4-FFF2-40B4-BE49-F238E27FC236}">
                <a16:creationId xmlns:a16="http://schemas.microsoft.com/office/drawing/2014/main" id="{3A449C89-3969-DE29-E6C5-0BF97D001D38}"/>
              </a:ext>
            </a:extLst>
          </p:cNvPr>
          <p:cNvSpPr>
            <a:spLocks noGrp="1"/>
          </p:cNvSpPr>
          <p:nvPr>
            <p:ph idx="1"/>
          </p:nvPr>
        </p:nvSpPr>
        <p:spPr/>
        <p:txBody>
          <a:bodyPr/>
          <a:lstStyle/>
          <a:p>
            <a:pPr marL="0" indent="0">
              <a:buNone/>
            </a:pPr>
            <a:r>
              <a:rPr lang="en-US" dirty="0"/>
              <a:t>Income Inequality Overview:</a:t>
            </a:r>
          </a:p>
          <a:p>
            <a:r>
              <a:rPr lang="en-US" dirty="0"/>
              <a:t>Income inequality refers to the uneven distribution of wealth, income, and opportunities across different groups in society.</a:t>
            </a:r>
          </a:p>
          <a:p>
            <a:pPr marL="0" indent="0">
              <a:buNone/>
            </a:pPr>
            <a:r>
              <a:rPr lang="en-US" dirty="0"/>
              <a:t>The Gini Coefficient and Palma Ratio are metrics used to measure inequality:</a:t>
            </a:r>
          </a:p>
          <a:p>
            <a:r>
              <a:rPr lang="en-US" dirty="0"/>
              <a:t>Gini Coefficient: Measures the degree to which income distribution deviates from perfect equality.</a:t>
            </a:r>
          </a:p>
          <a:p>
            <a:r>
              <a:rPr lang="en-US" dirty="0"/>
              <a:t>Palma Ratio: Focuses on the ratio of the richest to the poorest in society.</a:t>
            </a:r>
          </a:p>
          <a:p>
            <a:pPr marL="0" indent="0">
              <a:buNone/>
            </a:pPr>
            <a:r>
              <a:rPr lang="en-US" dirty="0"/>
              <a:t>Importance: Addressing inequality creates fairer access to resources and better opportunities for everyone.</a:t>
            </a:r>
            <a:endParaRPr lang="en-PH" dirty="0"/>
          </a:p>
        </p:txBody>
      </p:sp>
    </p:spTree>
    <p:extLst>
      <p:ext uri="{BB962C8B-B14F-4D97-AF65-F5344CB8AC3E}">
        <p14:creationId xmlns:p14="http://schemas.microsoft.com/office/powerpoint/2010/main" val="365144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6DFB-5F93-5FFD-1547-C36043D6927D}"/>
              </a:ext>
            </a:extLst>
          </p:cNvPr>
          <p:cNvSpPr>
            <a:spLocks noGrp="1"/>
          </p:cNvSpPr>
          <p:nvPr>
            <p:ph type="title"/>
          </p:nvPr>
        </p:nvSpPr>
        <p:spPr/>
        <p:txBody>
          <a:bodyPr/>
          <a:lstStyle/>
          <a:p>
            <a:r>
              <a:rPr lang="en-PH" dirty="0"/>
              <a:t>Population Growth &amp; Climate Change</a:t>
            </a:r>
          </a:p>
        </p:txBody>
      </p:sp>
      <p:sp>
        <p:nvSpPr>
          <p:cNvPr id="3" name="Content Placeholder 2">
            <a:extLst>
              <a:ext uri="{FF2B5EF4-FFF2-40B4-BE49-F238E27FC236}">
                <a16:creationId xmlns:a16="http://schemas.microsoft.com/office/drawing/2014/main" id="{8A6A101D-B157-3A5F-6D06-814374EA663C}"/>
              </a:ext>
            </a:extLst>
          </p:cNvPr>
          <p:cNvSpPr>
            <a:spLocks noGrp="1"/>
          </p:cNvSpPr>
          <p:nvPr>
            <p:ph idx="1"/>
          </p:nvPr>
        </p:nvSpPr>
        <p:spPr/>
        <p:txBody>
          <a:bodyPr/>
          <a:lstStyle/>
          <a:p>
            <a:r>
              <a:rPr lang="en-US" dirty="0"/>
              <a:t>Population Trends: The Philippines has experienced steady population growth over the past few decades.</a:t>
            </a:r>
          </a:p>
          <a:p>
            <a:r>
              <a:rPr lang="en-US" dirty="0"/>
              <a:t>Climate Patterns: Increased frequency of extreme climate events (e.g., typhoons, droughts) has significantly impacted various regions, especially rural areas.</a:t>
            </a:r>
            <a:endParaRPr lang="en-PH" dirty="0"/>
          </a:p>
        </p:txBody>
      </p:sp>
    </p:spTree>
    <p:extLst>
      <p:ext uri="{BB962C8B-B14F-4D97-AF65-F5344CB8AC3E}">
        <p14:creationId xmlns:p14="http://schemas.microsoft.com/office/powerpoint/2010/main" val="2884995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27154-759A-BF8A-E7A5-764A10D82D82}"/>
              </a:ext>
            </a:extLst>
          </p:cNvPr>
          <p:cNvSpPr>
            <a:spLocks noGrp="1"/>
          </p:cNvSpPr>
          <p:nvPr>
            <p:ph type="title"/>
          </p:nvPr>
        </p:nvSpPr>
        <p:spPr/>
        <p:txBody>
          <a:bodyPr/>
          <a:lstStyle/>
          <a:p>
            <a:r>
              <a:rPr lang="en-PH" dirty="0"/>
              <a:t>Data Collection</a:t>
            </a:r>
          </a:p>
        </p:txBody>
      </p:sp>
      <p:sp>
        <p:nvSpPr>
          <p:cNvPr id="3" name="Content Placeholder 2">
            <a:extLst>
              <a:ext uri="{FF2B5EF4-FFF2-40B4-BE49-F238E27FC236}">
                <a16:creationId xmlns:a16="http://schemas.microsoft.com/office/drawing/2014/main" id="{ABC8CE5F-A96B-C6BE-E0F8-76D74BDA08C0}"/>
              </a:ext>
            </a:extLst>
          </p:cNvPr>
          <p:cNvSpPr>
            <a:spLocks noGrp="1"/>
          </p:cNvSpPr>
          <p:nvPr>
            <p:ph idx="1"/>
          </p:nvPr>
        </p:nvSpPr>
        <p:spPr/>
        <p:txBody>
          <a:bodyPr/>
          <a:lstStyle/>
          <a:p>
            <a:r>
              <a:rPr lang="en-PH" dirty="0"/>
              <a:t>Data Sources:</a:t>
            </a:r>
          </a:p>
          <a:p>
            <a:pPr lvl="1"/>
            <a:r>
              <a:rPr lang="en-PH" dirty="0"/>
              <a:t>Population statistics from global databases.</a:t>
            </a:r>
          </a:p>
          <a:p>
            <a:pPr lvl="1"/>
            <a:r>
              <a:rPr lang="en-PH" dirty="0"/>
              <a:t>Climate data from weather repositories.</a:t>
            </a:r>
          </a:p>
          <a:p>
            <a:pPr lvl="1"/>
            <a:r>
              <a:rPr lang="en-PH" dirty="0"/>
              <a:t>Socioeconomic indicators such as income, expenditure, Gini coefficient, and Palma ratio from the Philippine Statistics Authority (PSA).</a:t>
            </a:r>
          </a:p>
          <a:p>
            <a:pPr lvl="1"/>
            <a:endParaRPr lang="en-PH" dirty="0"/>
          </a:p>
          <a:p>
            <a:pPr lvl="1"/>
            <a:endParaRPr lang="en-PH" dirty="0"/>
          </a:p>
          <a:p>
            <a:pPr lvl="1"/>
            <a:r>
              <a:rPr lang="en-PH" dirty="0"/>
              <a:t>Metrics Used: Family income, regional expenditure, climate impact.</a:t>
            </a:r>
          </a:p>
        </p:txBody>
      </p:sp>
    </p:spTree>
    <p:extLst>
      <p:ext uri="{BB962C8B-B14F-4D97-AF65-F5344CB8AC3E}">
        <p14:creationId xmlns:p14="http://schemas.microsoft.com/office/powerpoint/2010/main" val="4099910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C8525-3FAE-0F06-3D13-D5E4583082E4}"/>
              </a:ext>
            </a:extLst>
          </p:cNvPr>
          <p:cNvSpPr>
            <a:spLocks noGrp="1"/>
          </p:cNvSpPr>
          <p:nvPr>
            <p:ph type="title"/>
          </p:nvPr>
        </p:nvSpPr>
        <p:spPr/>
        <p:txBody>
          <a:bodyPr/>
          <a:lstStyle/>
          <a:p>
            <a:r>
              <a:rPr lang="en-PH" dirty="0"/>
              <a:t>Data Analysis &amp; Modeling</a:t>
            </a:r>
          </a:p>
        </p:txBody>
      </p:sp>
      <p:sp>
        <p:nvSpPr>
          <p:cNvPr id="3" name="Content Placeholder 2">
            <a:extLst>
              <a:ext uri="{FF2B5EF4-FFF2-40B4-BE49-F238E27FC236}">
                <a16:creationId xmlns:a16="http://schemas.microsoft.com/office/drawing/2014/main" id="{A63B1501-C3C9-505B-43A4-2C129723F14C}"/>
              </a:ext>
            </a:extLst>
          </p:cNvPr>
          <p:cNvSpPr>
            <a:spLocks noGrp="1"/>
          </p:cNvSpPr>
          <p:nvPr>
            <p:ph idx="1"/>
          </p:nvPr>
        </p:nvSpPr>
        <p:spPr/>
        <p:txBody>
          <a:bodyPr/>
          <a:lstStyle/>
          <a:p>
            <a:pPr>
              <a:buFont typeface="Arial" panose="020B0604020202020204" pitchFamily="34" charset="0"/>
              <a:buChar char="•"/>
            </a:pPr>
            <a:r>
              <a:rPr lang="en-US" b="1" dirty="0"/>
              <a:t>Methods </a:t>
            </a:r>
            <a:r>
              <a:rPr lang="en-US" b="1" dirty="0" err="1"/>
              <a:t>Used:Data</a:t>
            </a:r>
            <a:r>
              <a:rPr lang="en-US" b="1" dirty="0"/>
              <a:t> Collection &amp; Preparation:</a:t>
            </a:r>
            <a:r>
              <a:rPr lang="en-US" dirty="0"/>
              <a:t> Gathered data from multiple reliable sources, focusing on regional trends.</a:t>
            </a:r>
          </a:p>
          <a:p>
            <a:pPr>
              <a:buFont typeface="Arial" panose="020B0604020202020204" pitchFamily="34" charset="0"/>
              <a:buChar char="•"/>
            </a:pPr>
            <a:r>
              <a:rPr lang="en-US" b="1" dirty="0"/>
              <a:t>Feature Selection:</a:t>
            </a:r>
            <a:r>
              <a:rPr lang="en-US" dirty="0"/>
              <a:t> Selected the top features impacting income inequality using statistical tests and domain knowledge.</a:t>
            </a:r>
          </a:p>
          <a:p>
            <a:pPr>
              <a:buFont typeface="Arial" panose="020B0604020202020204" pitchFamily="34" charset="0"/>
              <a:buChar char="•"/>
            </a:pPr>
            <a:r>
              <a:rPr lang="en-US" b="1" dirty="0"/>
              <a:t>Modeling Approach:</a:t>
            </a:r>
            <a:r>
              <a:rPr lang="en-US" dirty="0"/>
              <a:t> Applied machine learning models to make predictions about inequality</a:t>
            </a:r>
          </a:p>
          <a:p>
            <a:endParaRPr lang="en-PH" dirty="0"/>
          </a:p>
        </p:txBody>
      </p:sp>
    </p:spTree>
    <p:extLst>
      <p:ext uri="{BB962C8B-B14F-4D97-AF65-F5344CB8AC3E}">
        <p14:creationId xmlns:p14="http://schemas.microsoft.com/office/powerpoint/2010/main" val="1565846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8B30-133E-CC0D-EE6E-D1E10E3610F6}"/>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B3DFFF92-E5DB-D59C-A5C4-F162416D8F02}"/>
              </a:ext>
            </a:extLst>
          </p:cNvPr>
          <p:cNvSpPr>
            <a:spLocks noGrp="1"/>
          </p:cNvSpPr>
          <p:nvPr>
            <p:ph idx="1"/>
          </p:nvPr>
        </p:nvSpPr>
        <p:spPr/>
        <p:txBody>
          <a:bodyPr/>
          <a:lstStyle/>
          <a:p>
            <a:pPr>
              <a:buFont typeface="Arial" panose="020B0604020202020204" pitchFamily="34" charset="0"/>
              <a:buChar char="•"/>
            </a:pPr>
            <a:r>
              <a:rPr lang="en-US" b="1" dirty="0"/>
              <a:t>Flowchart of Analysis</a:t>
            </a:r>
            <a:r>
              <a:rPr lang="en-US" dirty="0"/>
              <a:t>:</a:t>
            </a:r>
          </a:p>
          <a:p>
            <a:pPr marL="742950" lvl="1" indent="-285750">
              <a:buFont typeface="Arial" panose="020B0604020202020204" pitchFamily="34" charset="0"/>
              <a:buChar char="•"/>
            </a:pPr>
            <a:r>
              <a:rPr lang="en-US" b="1" dirty="0"/>
              <a:t>Data Collection</a:t>
            </a:r>
            <a:r>
              <a:rPr lang="en-US" dirty="0"/>
              <a:t>: Collected relevant data from reliable sources.</a:t>
            </a:r>
          </a:p>
          <a:p>
            <a:pPr marL="742950" lvl="1" indent="-285750">
              <a:buFont typeface="Arial" panose="020B0604020202020204" pitchFamily="34" charset="0"/>
              <a:buChar char="•"/>
            </a:pPr>
            <a:r>
              <a:rPr lang="en-US" b="1" dirty="0"/>
              <a:t>Exploratory Data Analysis (EDA)</a:t>
            </a:r>
            <a:r>
              <a:rPr lang="en-US" dirty="0"/>
              <a:t>: Explored the data to understand trends, correlations, and identify any missing values.</a:t>
            </a:r>
          </a:p>
          <a:p>
            <a:pPr marL="742950" lvl="1" indent="-285750">
              <a:buFont typeface="Arial" panose="020B0604020202020204" pitchFamily="34" charset="0"/>
              <a:buChar char="•"/>
            </a:pPr>
            <a:r>
              <a:rPr lang="en-US" b="1" dirty="0"/>
              <a:t>Feature Engineering</a:t>
            </a:r>
            <a:r>
              <a:rPr lang="en-US" dirty="0"/>
              <a:t>: Created and refined relevant features.</a:t>
            </a:r>
          </a:p>
          <a:p>
            <a:pPr marL="742950" lvl="1" indent="-285750">
              <a:buFont typeface="Arial" panose="020B0604020202020204" pitchFamily="34" charset="0"/>
              <a:buChar char="•"/>
            </a:pPr>
            <a:r>
              <a:rPr lang="en-US" b="1" dirty="0"/>
              <a:t>Feature Selection</a:t>
            </a:r>
            <a:r>
              <a:rPr lang="en-US" dirty="0"/>
              <a:t>: Used statistical tests and domain knowledge to keep only important features.</a:t>
            </a:r>
          </a:p>
          <a:p>
            <a:pPr marL="742950" lvl="1" indent="-285750">
              <a:buFont typeface="Arial" panose="020B0604020202020204" pitchFamily="34" charset="0"/>
              <a:buChar char="•"/>
            </a:pPr>
            <a:r>
              <a:rPr lang="en-US" b="1" dirty="0"/>
              <a:t>Modeling</a:t>
            </a:r>
            <a:r>
              <a:rPr lang="en-US" dirty="0"/>
              <a:t>: Built predictive models to analyze the relationships between factors.</a:t>
            </a:r>
          </a:p>
          <a:p>
            <a:pPr marL="742950" lvl="1" indent="-285750">
              <a:buFont typeface="Arial" panose="020B0604020202020204" pitchFamily="34" charset="0"/>
              <a:buChar char="•"/>
            </a:pPr>
            <a:r>
              <a:rPr lang="en-US" b="1" dirty="0"/>
              <a:t>Validation</a:t>
            </a:r>
            <a:r>
              <a:rPr lang="en-US" dirty="0"/>
              <a:t>: Evaluated the models' accuracy and reliability.</a:t>
            </a:r>
          </a:p>
          <a:p>
            <a:endParaRPr lang="en-PH" dirty="0"/>
          </a:p>
        </p:txBody>
      </p:sp>
    </p:spTree>
    <p:extLst>
      <p:ext uri="{BB962C8B-B14F-4D97-AF65-F5344CB8AC3E}">
        <p14:creationId xmlns:p14="http://schemas.microsoft.com/office/powerpoint/2010/main" val="1629876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15F21-99A1-0C4A-A9F7-3879CADC4AD5}"/>
              </a:ext>
            </a:extLst>
          </p:cNvPr>
          <p:cNvSpPr>
            <a:spLocks noGrp="1"/>
          </p:cNvSpPr>
          <p:nvPr>
            <p:ph type="title"/>
          </p:nvPr>
        </p:nvSpPr>
        <p:spPr/>
        <p:txBody>
          <a:bodyPr/>
          <a:lstStyle/>
          <a:p>
            <a:r>
              <a:rPr lang="en-PH" dirty="0"/>
              <a:t>Predictive Insights</a:t>
            </a:r>
          </a:p>
        </p:txBody>
      </p:sp>
      <p:sp>
        <p:nvSpPr>
          <p:cNvPr id="3" name="Content Placeholder 2">
            <a:extLst>
              <a:ext uri="{FF2B5EF4-FFF2-40B4-BE49-F238E27FC236}">
                <a16:creationId xmlns:a16="http://schemas.microsoft.com/office/drawing/2014/main" id="{18BE0E48-06C3-7D68-DD5C-ADA5ED78323D}"/>
              </a:ext>
            </a:extLst>
          </p:cNvPr>
          <p:cNvSpPr>
            <a:spLocks noGrp="1"/>
          </p:cNvSpPr>
          <p:nvPr>
            <p:ph idx="1"/>
          </p:nvPr>
        </p:nvSpPr>
        <p:spPr/>
        <p:txBody>
          <a:bodyPr/>
          <a:lstStyle/>
          <a:p>
            <a:r>
              <a:rPr lang="en-US" dirty="0"/>
              <a:t>Finding 1: Population growth has a strong correlation with rising income inequality, particularly in urban areas.</a:t>
            </a:r>
          </a:p>
          <a:p>
            <a:r>
              <a:rPr lang="en-US" dirty="0"/>
              <a:t>Finding 2: Climate change disproportionately impacts certain regions, increasing economic disparity.</a:t>
            </a:r>
          </a:p>
          <a:p>
            <a:r>
              <a:rPr lang="en-US" dirty="0"/>
              <a:t>Model Insights:</a:t>
            </a:r>
          </a:p>
          <a:p>
            <a:pPr lvl="1"/>
            <a:r>
              <a:rPr lang="en-US" dirty="0"/>
              <a:t>The Palma ratio, income deciles, and climate-related metrics emerged as the most influential factors affecting inequality.</a:t>
            </a:r>
          </a:p>
          <a:p>
            <a:pPr lvl="1"/>
            <a:r>
              <a:rPr lang="en-US" dirty="0"/>
              <a:t>Model Accuracy: Our predictive models show strong reliability, with R-squared values above 0.92, indicating that these models can accurately forecast changes in inequality.</a:t>
            </a:r>
            <a:endParaRPr lang="en-PH" dirty="0"/>
          </a:p>
        </p:txBody>
      </p:sp>
    </p:spTree>
    <p:extLst>
      <p:ext uri="{BB962C8B-B14F-4D97-AF65-F5344CB8AC3E}">
        <p14:creationId xmlns:p14="http://schemas.microsoft.com/office/powerpoint/2010/main" val="525251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0C81F-368B-C83F-5D16-3281D1DE9D1B}"/>
              </a:ext>
            </a:extLst>
          </p:cNvPr>
          <p:cNvSpPr>
            <a:spLocks noGrp="1"/>
          </p:cNvSpPr>
          <p:nvPr>
            <p:ph type="title"/>
          </p:nvPr>
        </p:nvSpPr>
        <p:spPr/>
        <p:txBody>
          <a:bodyPr/>
          <a:lstStyle/>
          <a:p>
            <a:r>
              <a:rPr lang="en-PH" dirty="0"/>
              <a:t>Visual Summary</a:t>
            </a:r>
          </a:p>
        </p:txBody>
      </p:sp>
      <p:pic>
        <p:nvPicPr>
          <p:cNvPr id="5" name="Content Placeholder 4">
            <a:extLst>
              <a:ext uri="{FF2B5EF4-FFF2-40B4-BE49-F238E27FC236}">
                <a16:creationId xmlns:a16="http://schemas.microsoft.com/office/drawing/2014/main" id="{8F20E1B3-3964-E094-B106-EBC823D034BE}"/>
              </a:ext>
            </a:extLst>
          </p:cNvPr>
          <p:cNvPicPr>
            <a:picLocks noGrp="1" noChangeAspect="1"/>
          </p:cNvPicPr>
          <p:nvPr>
            <p:ph idx="1"/>
          </p:nvPr>
        </p:nvPicPr>
        <p:blipFill>
          <a:blip r:embed="rId2"/>
          <a:stretch>
            <a:fillRect/>
          </a:stretch>
        </p:blipFill>
        <p:spPr>
          <a:xfrm>
            <a:off x="5870669" y="2566924"/>
            <a:ext cx="5283710" cy="3416300"/>
          </a:xfrm>
        </p:spPr>
      </p:pic>
      <p:sp>
        <p:nvSpPr>
          <p:cNvPr id="8" name="TextBox 7">
            <a:extLst>
              <a:ext uri="{FF2B5EF4-FFF2-40B4-BE49-F238E27FC236}">
                <a16:creationId xmlns:a16="http://schemas.microsoft.com/office/drawing/2014/main" id="{D8EA53D6-6CB2-EE47-273C-FB0FF3DC4AB5}"/>
              </a:ext>
            </a:extLst>
          </p:cNvPr>
          <p:cNvSpPr txBox="1"/>
          <p:nvPr/>
        </p:nvSpPr>
        <p:spPr>
          <a:xfrm>
            <a:off x="694944" y="2331720"/>
            <a:ext cx="5283710" cy="3416320"/>
          </a:xfrm>
          <a:prstGeom prst="rect">
            <a:avLst/>
          </a:prstGeom>
          <a:noFill/>
        </p:spPr>
        <p:txBody>
          <a:bodyPr wrap="square" rtlCol="0">
            <a:spAutoFit/>
          </a:bodyPr>
          <a:lstStyle/>
          <a:p>
            <a:r>
              <a:rPr lang="en-US" sz="1200" dirty="0"/>
              <a:t>Trends in Income Inequality (2018-2023)</a:t>
            </a:r>
          </a:p>
          <a:p>
            <a:endParaRPr lang="en-US" sz="1200" dirty="0"/>
          </a:p>
          <a:p>
            <a:r>
              <a:rPr lang="en-US" sz="1200" dirty="0"/>
              <a:t>This visual represents the progression of income inequality in the Philippines over the years 2018, 2021, and 2023. The Gini Coefficient (blue line) and the Palma Ratio (red line) are both key measures of inequality. As we can see, both metrics have shown an increasing trend over the years.</a:t>
            </a:r>
          </a:p>
          <a:p>
            <a:endParaRPr lang="en-US" sz="1200" dirty="0"/>
          </a:p>
          <a:p>
            <a:r>
              <a:rPr lang="en-US" sz="1200" dirty="0"/>
              <a:t>- The Palma Ratio shows a sharper increase, indicating a growing disparity between the richest 10% and the rest of the population. </a:t>
            </a:r>
          </a:p>
          <a:p>
            <a:r>
              <a:rPr lang="en-US" sz="1200" dirty="0"/>
              <a:t>- The Gini Coefficient also reflects an upward trend, suggesting a gradual but consistent widening of income inequality.</a:t>
            </a:r>
          </a:p>
          <a:p>
            <a:endParaRPr lang="en-US" sz="1200" dirty="0"/>
          </a:p>
          <a:p>
            <a:r>
              <a:rPr lang="en-US" sz="1200" dirty="0"/>
              <a:t>These trends emphasize the pressing need for targeted policy measures aimed at mitigating income disparities, particularly by focusing on economic support for vulnerable groups and regions disproportionately affected by economic and environmental challenges.</a:t>
            </a:r>
            <a:endParaRPr lang="en-PH" sz="1200" dirty="0"/>
          </a:p>
        </p:txBody>
      </p:sp>
    </p:spTree>
    <p:extLst>
      <p:ext uri="{BB962C8B-B14F-4D97-AF65-F5344CB8AC3E}">
        <p14:creationId xmlns:p14="http://schemas.microsoft.com/office/powerpoint/2010/main" val="715467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27</TotalTime>
  <Words>726</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 Boardroom</vt:lpstr>
      <vt:lpstr>Exploring the Impact of Population Growth, Climate Patterns, and Socioeconomic Factors on Income Inequality in the Philippines</vt:lpstr>
      <vt:lpstr>Project Overview</vt:lpstr>
      <vt:lpstr>Why This Study Matters</vt:lpstr>
      <vt:lpstr>Population Growth &amp; Climate Change</vt:lpstr>
      <vt:lpstr>Data Collection</vt:lpstr>
      <vt:lpstr>Data Analysis &amp; Modeling</vt:lpstr>
      <vt:lpstr>PowerPoint Presentation</vt:lpstr>
      <vt:lpstr>Predictive Insights</vt:lpstr>
      <vt:lpstr>Visual Summary</vt:lpstr>
      <vt:lpstr>PowerPoint Presentation</vt:lpstr>
      <vt:lpstr>The Bigger Picture</vt:lpstr>
      <vt:lpstr>Proposed Actions</vt:lpstr>
      <vt:lpstr>Moving Forward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Donn Bryan Julian</dc:creator>
  <cp:lastModifiedBy>Donn Bryan Julian</cp:lastModifiedBy>
  <cp:revision>1</cp:revision>
  <dcterms:created xsi:type="dcterms:W3CDTF">2024-10-04T16:20:23Z</dcterms:created>
  <dcterms:modified xsi:type="dcterms:W3CDTF">2024-10-04T16:47:27Z</dcterms:modified>
</cp:coreProperties>
</file>