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4"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2D550-B553-46AB-9B69-EED258853E49}" type="datetimeFigureOut">
              <a:rPr lang="en-PH" smtClean="0"/>
              <a:t>17/04/2025</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895291-CCCD-46C4-AEDD-AC812D48B4D1}" type="slidenum">
              <a:rPr lang="en-PH" smtClean="0"/>
              <a:t>‹#›</a:t>
            </a:fld>
            <a:endParaRPr lang="en-PH"/>
          </a:p>
        </p:txBody>
      </p:sp>
    </p:spTree>
    <p:extLst>
      <p:ext uri="{BB962C8B-B14F-4D97-AF65-F5344CB8AC3E}">
        <p14:creationId xmlns:p14="http://schemas.microsoft.com/office/powerpoint/2010/main" val="121778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B0895291-CCCD-46C4-AEDD-AC812D48B4D1}" type="slidenum">
              <a:rPr lang="en-PH" smtClean="0"/>
              <a:t>9</a:t>
            </a:fld>
            <a:endParaRPr lang="en-PH"/>
          </a:p>
        </p:txBody>
      </p:sp>
    </p:spTree>
    <p:extLst>
      <p:ext uri="{BB962C8B-B14F-4D97-AF65-F5344CB8AC3E}">
        <p14:creationId xmlns:p14="http://schemas.microsoft.com/office/powerpoint/2010/main" val="1802896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B0895291-CCCD-46C4-AEDD-AC812D48B4D1}" type="slidenum">
              <a:rPr lang="en-PH" smtClean="0"/>
              <a:t>13</a:t>
            </a:fld>
            <a:endParaRPr lang="en-PH"/>
          </a:p>
        </p:txBody>
      </p:sp>
    </p:spTree>
    <p:extLst>
      <p:ext uri="{BB962C8B-B14F-4D97-AF65-F5344CB8AC3E}">
        <p14:creationId xmlns:p14="http://schemas.microsoft.com/office/powerpoint/2010/main" val="3380669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4/17/2025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612047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4/17/2025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00557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4/17/2025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2243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4/17/2025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00225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4/17/2025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58852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4/17/2025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05456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4/17/2025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36783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4/17/2025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362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4/17/2025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26785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4/17/2025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57204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4/17/2025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66422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4/17/2025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05529012"/>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57" r:id="rId6"/>
    <p:sldLayoutId id="2147483768" r:id="rId7"/>
    <p:sldLayoutId id="2147483767" r:id="rId8"/>
    <p:sldLayoutId id="2147483766" r:id="rId9"/>
    <p:sldLayoutId id="2147483765" r:id="rId10"/>
    <p:sldLayoutId id="2147483758"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EAF171-7E0D-A33F-AD9F-C9564975E9DE}"/>
              </a:ext>
            </a:extLst>
          </p:cNvPr>
          <p:cNvSpPr>
            <a:spLocks noGrp="1"/>
          </p:cNvSpPr>
          <p:nvPr>
            <p:ph type="ctrTitle"/>
          </p:nvPr>
        </p:nvSpPr>
        <p:spPr>
          <a:xfrm>
            <a:off x="8625915" y="1006933"/>
            <a:ext cx="2982141" cy="2643264"/>
          </a:xfrm>
        </p:spPr>
        <p:txBody>
          <a:bodyPr anchor="b">
            <a:normAutofit/>
          </a:bodyPr>
          <a:lstStyle/>
          <a:p>
            <a:r>
              <a:rPr lang="en-PH" sz="4400"/>
              <a:t>EconCast PH</a:t>
            </a:r>
          </a:p>
        </p:txBody>
      </p:sp>
      <p:sp>
        <p:nvSpPr>
          <p:cNvPr id="3" name="Subtitle 2">
            <a:extLst>
              <a:ext uri="{FF2B5EF4-FFF2-40B4-BE49-F238E27FC236}">
                <a16:creationId xmlns:a16="http://schemas.microsoft.com/office/drawing/2014/main" id="{44F84E86-65C0-3944-1390-23327F7E597E}"/>
              </a:ext>
            </a:extLst>
          </p:cNvPr>
          <p:cNvSpPr>
            <a:spLocks noGrp="1"/>
          </p:cNvSpPr>
          <p:nvPr>
            <p:ph type="subTitle" idx="1"/>
          </p:nvPr>
        </p:nvSpPr>
        <p:spPr>
          <a:xfrm>
            <a:off x="8624143" y="4288160"/>
            <a:ext cx="2982141" cy="1364726"/>
          </a:xfrm>
        </p:spPr>
        <p:txBody>
          <a:bodyPr anchor="t">
            <a:normAutofit/>
          </a:bodyPr>
          <a:lstStyle/>
          <a:p>
            <a:pPr>
              <a:lnSpc>
                <a:spcPct val="120000"/>
              </a:lnSpc>
            </a:pPr>
            <a:r>
              <a:rPr lang="en-US" sz="1000"/>
              <a:t>Policy Forecasting for the Philippines using Machine Learning</a:t>
            </a:r>
            <a:br>
              <a:rPr lang="en-US" sz="1000"/>
            </a:br>
            <a:r>
              <a:rPr lang="en-US" sz="1000" b="1"/>
              <a:t>Donn Bryan Julian, CLSSBB</a:t>
            </a:r>
          </a:p>
          <a:p>
            <a:pPr>
              <a:lnSpc>
                <a:spcPct val="120000"/>
              </a:lnSpc>
            </a:pPr>
            <a:r>
              <a:rPr lang="en-PH" sz="1000"/>
              <a:t>04/17/2025</a:t>
            </a:r>
          </a:p>
        </p:txBody>
      </p:sp>
      <p:pic>
        <p:nvPicPr>
          <p:cNvPr id="4" name="Picture 3" descr="A blue abstract watercolor pattern on a white background">
            <a:extLst>
              <a:ext uri="{FF2B5EF4-FFF2-40B4-BE49-F238E27FC236}">
                <a16:creationId xmlns:a16="http://schemas.microsoft.com/office/drawing/2014/main" id="{F525D548-98A1-F96E-F650-F11565D145C8}"/>
              </a:ext>
            </a:extLst>
          </p:cNvPr>
          <p:cNvPicPr>
            <a:picLocks noChangeAspect="1"/>
          </p:cNvPicPr>
          <p:nvPr/>
        </p:nvPicPr>
        <p:blipFill>
          <a:blip r:embed="rId2"/>
          <a:srcRect l="2674" r="13211"/>
          <a:stretch/>
        </p:blipFill>
        <p:spPr>
          <a:xfrm>
            <a:off x="1173338" y="809596"/>
            <a:ext cx="6659294" cy="5284527"/>
          </a:xfrm>
          <a:prstGeom prst="rect">
            <a:avLst/>
          </a:prstGeom>
        </p:spPr>
      </p:pic>
      <p:cxnSp>
        <p:nvCxnSpPr>
          <p:cNvPr id="33" name="Straight Connector 32">
            <a:extLst>
              <a:ext uri="{FF2B5EF4-FFF2-40B4-BE49-F238E27FC236}">
                <a16:creationId xmlns:a16="http://schemas.microsoft.com/office/drawing/2014/main" id="{87534CB3-4CA5-DDD2-D519-C4A714A689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716943" y="3999192"/>
            <a:ext cx="548640" cy="0"/>
          </a:xfrm>
          <a:prstGeom prst="line">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944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9" name="Straight Connector 28">
            <a:extLst>
              <a:ext uri="{FF2B5EF4-FFF2-40B4-BE49-F238E27FC236}">
                <a16:creationId xmlns:a16="http://schemas.microsoft.com/office/drawing/2014/main" id="{39AA7464-1EB7-A869-C7D3-AA680BBA98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73E2F1D9-423A-3F84-590F-52658E305654}"/>
              </a:ext>
            </a:extLst>
          </p:cNvPr>
          <p:cNvPicPr>
            <a:picLocks noChangeAspect="1"/>
          </p:cNvPicPr>
          <p:nvPr/>
        </p:nvPicPr>
        <p:blipFill>
          <a:blip r:embed="rId2"/>
          <a:stretch>
            <a:fillRect/>
          </a:stretch>
        </p:blipFill>
        <p:spPr>
          <a:xfrm>
            <a:off x="713232" y="1514480"/>
            <a:ext cx="5648193" cy="3955186"/>
          </a:xfrm>
          <a:prstGeom prst="rect">
            <a:avLst/>
          </a:prstGeom>
        </p:spPr>
      </p:pic>
      <p:sp>
        <p:nvSpPr>
          <p:cNvPr id="3" name="Content Placeholder 2">
            <a:extLst>
              <a:ext uri="{FF2B5EF4-FFF2-40B4-BE49-F238E27FC236}">
                <a16:creationId xmlns:a16="http://schemas.microsoft.com/office/drawing/2014/main" id="{6C139EEB-1F23-B62B-BD81-03EA7460BB29}"/>
              </a:ext>
            </a:extLst>
          </p:cNvPr>
          <p:cNvSpPr>
            <a:spLocks noGrp="1"/>
          </p:cNvSpPr>
          <p:nvPr>
            <p:ph idx="1"/>
          </p:nvPr>
        </p:nvSpPr>
        <p:spPr>
          <a:xfrm>
            <a:off x="6871063" y="2537460"/>
            <a:ext cx="4659945" cy="3760459"/>
          </a:xfrm>
        </p:spPr>
        <p:txBody>
          <a:bodyPr anchor="t">
            <a:normAutofit/>
          </a:bodyPr>
          <a:lstStyle/>
          <a:p>
            <a:pPr marL="0" indent="0">
              <a:lnSpc>
                <a:spcPct val="110000"/>
              </a:lnSpc>
              <a:buNone/>
            </a:pPr>
            <a:r>
              <a:rPr lang="en-US" sz="1100"/>
              <a:t>For Poverty headcount ratio at $5.50/day (2011 PPP):</a:t>
            </a:r>
          </a:p>
          <a:p>
            <a:pPr lvl="1">
              <a:lnSpc>
                <a:spcPct val="110000"/>
              </a:lnSpc>
            </a:pPr>
            <a:r>
              <a:rPr lang="en-US" sz="1100"/>
              <a:t>Top Features by Random Forest Importance:</a:t>
            </a:r>
          </a:p>
          <a:p>
            <a:pPr lvl="1">
              <a:lnSpc>
                <a:spcPct val="110000"/>
              </a:lnSpc>
            </a:pPr>
            <a:r>
              <a:rPr lang="en-US" sz="1100"/>
              <a:t>Gini index (inequality measure)</a:t>
            </a:r>
          </a:p>
          <a:p>
            <a:pPr lvl="1">
              <a:lnSpc>
                <a:spcPct val="110000"/>
              </a:lnSpc>
            </a:pPr>
            <a:r>
              <a:rPr lang="en-US" sz="1100"/>
              <a:t>Health-related poverty metrics</a:t>
            </a:r>
          </a:p>
          <a:p>
            <a:pPr lvl="1">
              <a:lnSpc>
                <a:spcPct val="110000"/>
              </a:lnSpc>
            </a:pPr>
            <a:r>
              <a:rPr lang="en-US" sz="1100"/>
              <a:t>Income share across population quintiles</a:t>
            </a:r>
          </a:p>
          <a:p>
            <a:pPr lvl="1">
              <a:lnSpc>
                <a:spcPct val="110000"/>
              </a:lnSpc>
            </a:pPr>
            <a:r>
              <a:rPr lang="en-US" sz="1100"/>
              <a:t>R&amp;D expenditure and social program targeting</a:t>
            </a:r>
          </a:p>
          <a:p>
            <a:pPr marL="0" indent="0">
              <a:lnSpc>
                <a:spcPct val="110000"/>
              </a:lnSpc>
              <a:buNone/>
            </a:pPr>
            <a:r>
              <a:rPr lang="en-US" sz="1100"/>
              <a:t>Insights:</a:t>
            </a:r>
          </a:p>
          <a:p>
            <a:pPr>
              <a:lnSpc>
                <a:spcPct val="110000"/>
              </a:lnSpc>
            </a:pPr>
            <a:r>
              <a:rPr lang="en-US" sz="1100"/>
              <a:t>Inequality (Gini index) dominates as the strongest explanatory factor for poverty levels.</a:t>
            </a:r>
          </a:p>
          <a:p>
            <a:pPr>
              <a:lnSpc>
                <a:spcPct val="110000"/>
              </a:lnSpc>
            </a:pPr>
            <a:r>
              <a:rPr lang="en-US" sz="1100"/>
              <a:t>Out-of-pocket health expenditure and social safety net targeting to lower quintiles are also key levers.</a:t>
            </a:r>
          </a:p>
          <a:p>
            <a:pPr>
              <a:lnSpc>
                <a:spcPct val="110000"/>
              </a:lnSpc>
            </a:pPr>
            <a:r>
              <a:rPr lang="en-US" sz="1100"/>
              <a:t>Education and R&amp;D contribute marginally, likely via structural effects.</a:t>
            </a:r>
          </a:p>
          <a:p>
            <a:pPr>
              <a:lnSpc>
                <a:spcPct val="110000"/>
              </a:lnSpc>
            </a:pPr>
            <a:endParaRPr lang="en-PH" sz="1100"/>
          </a:p>
        </p:txBody>
      </p:sp>
    </p:spTree>
    <p:extLst>
      <p:ext uri="{BB962C8B-B14F-4D97-AF65-F5344CB8AC3E}">
        <p14:creationId xmlns:p14="http://schemas.microsoft.com/office/powerpoint/2010/main" val="35705120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B27456AE-DF16-AE7B-989D-7D583CE04563}"/>
              </a:ext>
            </a:extLst>
          </p:cNvPr>
          <p:cNvPicPr>
            <a:picLocks noChangeAspect="1"/>
          </p:cNvPicPr>
          <p:nvPr/>
        </p:nvPicPr>
        <p:blipFill>
          <a:blip r:embed="rId2"/>
          <a:stretch>
            <a:fillRect/>
          </a:stretch>
        </p:blipFill>
        <p:spPr>
          <a:xfrm>
            <a:off x="713232" y="1228728"/>
            <a:ext cx="5648193" cy="3875042"/>
          </a:xfrm>
          <a:prstGeom prst="rect">
            <a:avLst/>
          </a:prstGeom>
        </p:spPr>
      </p:pic>
      <p:sp>
        <p:nvSpPr>
          <p:cNvPr id="3" name="Content Placeholder 2">
            <a:extLst>
              <a:ext uri="{FF2B5EF4-FFF2-40B4-BE49-F238E27FC236}">
                <a16:creationId xmlns:a16="http://schemas.microsoft.com/office/drawing/2014/main" id="{8A7AE34C-34FF-6A63-FBA2-C0BB67551DF6}"/>
              </a:ext>
            </a:extLst>
          </p:cNvPr>
          <p:cNvSpPr>
            <a:spLocks noGrp="1"/>
          </p:cNvSpPr>
          <p:nvPr>
            <p:ph idx="1"/>
          </p:nvPr>
        </p:nvSpPr>
        <p:spPr>
          <a:xfrm>
            <a:off x="6915150" y="2256287"/>
            <a:ext cx="4563618" cy="3760459"/>
          </a:xfrm>
        </p:spPr>
        <p:txBody>
          <a:bodyPr anchor="t">
            <a:normAutofit/>
          </a:bodyPr>
          <a:lstStyle/>
          <a:p>
            <a:pPr>
              <a:lnSpc>
                <a:spcPct val="110000"/>
              </a:lnSpc>
            </a:pPr>
            <a:r>
              <a:rPr lang="en-US" sz="1100"/>
              <a:t>For Per capita GHG emissions (tons/capita)</a:t>
            </a:r>
          </a:p>
          <a:p>
            <a:pPr lvl="1">
              <a:lnSpc>
                <a:spcPct val="110000"/>
              </a:lnSpc>
            </a:pPr>
            <a:r>
              <a:rPr lang="en-US" sz="1100"/>
              <a:t>Top Features by Random Forest Importance:</a:t>
            </a:r>
          </a:p>
          <a:p>
            <a:pPr lvl="1">
              <a:lnSpc>
                <a:spcPct val="110000"/>
              </a:lnSpc>
            </a:pPr>
            <a:r>
              <a:rPr lang="en-US" sz="1100"/>
              <a:t>Non-CO2 emissions from land-use change and forestry</a:t>
            </a:r>
          </a:p>
          <a:p>
            <a:pPr lvl="1">
              <a:lnSpc>
                <a:spcPct val="110000"/>
              </a:lnSpc>
            </a:pPr>
            <a:r>
              <a:rPr lang="en-US" sz="1100"/>
              <a:t>CH₄ and N₂O emissions from agriculture and energy use</a:t>
            </a:r>
          </a:p>
          <a:p>
            <a:pPr lvl="1">
              <a:lnSpc>
                <a:spcPct val="110000"/>
              </a:lnSpc>
            </a:pPr>
            <a:r>
              <a:rPr lang="en-US" sz="1100"/>
              <a:t>Household consumption growth</a:t>
            </a:r>
          </a:p>
          <a:p>
            <a:pPr>
              <a:lnSpc>
                <a:spcPct val="110000"/>
              </a:lnSpc>
            </a:pPr>
            <a:endParaRPr lang="en-US" sz="1100"/>
          </a:p>
          <a:p>
            <a:pPr marL="0" indent="0">
              <a:lnSpc>
                <a:spcPct val="110000"/>
              </a:lnSpc>
              <a:buNone/>
            </a:pPr>
            <a:r>
              <a:rPr lang="en-US" sz="1100"/>
              <a:t>Insights:</a:t>
            </a:r>
          </a:p>
          <a:p>
            <a:pPr>
              <a:lnSpc>
                <a:spcPct val="110000"/>
              </a:lnSpc>
            </a:pPr>
            <a:r>
              <a:rPr lang="en-US" sz="1100"/>
              <a:t>Emissions are primarily driven by land-use, forest fires, and agricultural emissions.</a:t>
            </a:r>
          </a:p>
          <a:p>
            <a:pPr>
              <a:lnSpc>
                <a:spcPct val="110000"/>
              </a:lnSpc>
            </a:pPr>
            <a:r>
              <a:rPr lang="en-US" sz="1100"/>
              <a:t>Consumption patterns and economic growth have a measurable but secondary role.</a:t>
            </a:r>
            <a:endParaRPr lang="en-PH" sz="1100"/>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0841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848F54-F091-FCFD-24C2-52B820F9F65D}"/>
              </a:ext>
            </a:extLst>
          </p:cNvPr>
          <p:cNvSpPr>
            <a:spLocks noGrp="1"/>
          </p:cNvSpPr>
          <p:nvPr>
            <p:ph type="title"/>
          </p:nvPr>
        </p:nvSpPr>
        <p:spPr>
          <a:xfrm>
            <a:off x="5798568" y="1371600"/>
            <a:ext cx="5732441" cy="1097280"/>
          </a:xfrm>
        </p:spPr>
        <p:txBody>
          <a:bodyPr>
            <a:normAutofit/>
          </a:bodyPr>
          <a:lstStyle/>
          <a:p>
            <a:pPr>
              <a:lnSpc>
                <a:spcPct val="90000"/>
              </a:lnSpc>
            </a:pPr>
            <a:r>
              <a:rPr lang="en-PH" sz="3400"/>
              <a:t>Deployment: Hugging Face + </a:t>
            </a:r>
            <a:r>
              <a:rPr lang="en-PH" sz="3400" err="1"/>
              <a:t>Streamlit</a:t>
            </a:r>
            <a:r>
              <a:rPr lang="en-PH" sz="3400"/>
              <a:t> </a:t>
            </a:r>
          </a:p>
        </p:txBody>
      </p:sp>
      <p:pic>
        <p:nvPicPr>
          <p:cNvPr id="5" name="Picture 4">
            <a:extLst>
              <a:ext uri="{FF2B5EF4-FFF2-40B4-BE49-F238E27FC236}">
                <a16:creationId xmlns:a16="http://schemas.microsoft.com/office/drawing/2014/main" id="{9F7F6CC7-D703-2312-E1B6-2E01E3A3D457}"/>
              </a:ext>
            </a:extLst>
          </p:cNvPr>
          <p:cNvPicPr>
            <a:picLocks noChangeAspect="1"/>
          </p:cNvPicPr>
          <p:nvPr/>
        </p:nvPicPr>
        <p:blipFill>
          <a:blip r:embed="rId2"/>
          <a:stretch>
            <a:fillRect/>
          </a:stretch>
        </p:blipFill>
        <p:spPr>
          <a:xfrm>
            <a:off x="1250066" y="643465"/>
            <a:ext cx="3161956" cy="2663948"/>
          </a:xfrm>
          <a:prstGeom prst="rect">
            <a:avLst/>
          </a:prstGeom>
        </p:spPr>
      </p:pic>
      <p:cxnSp>
        <p:nvCxnSpPr>
          <p:cNvPr id="17" name="Straight Connector 16">
            <a:extLst>
              <a:ext uri="{FF2B5EF4-FFF2-40B4-BE49-F238E27FC236}">
                <a16:creationId xmlns:a16="http://schemas.microsoft.com/office/drawing/2014/main" id="{88D00D77-D299-4699-8F8E-BD436FF715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45860"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83C1601E-2C55-3E0D-2E4D-10BB3B6AABE9}"/>
              </a:ext>
            </a:extLst>
          </p:cNvPr>
          <p:cNvPicPr>
            <a:picLocks noChangeAspect="1"/>
          </p:cNvPicPr>
          <p:nvPr/>
        </p:nvPicPr>
        <p:blipFill>
          <a:blip r:embed="rId3"/>
          <a:stretch>
            <a:fillRect/>
          </a:stretch>
        </p:blipFill>
        <p:spPr>
          <a:xfrm>
            <a:off x="1000150" y="3633965"/>
            <a:ext cx="3661788" cy="2663951"/>
          </a:xfrm>
          <a:prstGeom prst="rect">
            <a:avLst/>
          </a:prstGeom>
        </p:spPr>
      </p:pic>
      <p:sp>
        <p:nvSpPr>
          <p:cNvPr id="3" name="Content Placeholder 2">
            <a:extLst>
              <a:ext uri="{FF2B5EF4-FFF2-40B4-BE49-F238E27FC236}">
                <a16:creationId xmlns:a16="http://schemas.microsoft.com/office/drawing/2014/main" id="{FAAD6C3F-4DD7-64BB-6B8E-65E35B531656}"/>
              </a:ext>
            </a:extLst>
          </p:cNvPr>
          <p:cNvSpPr>
            <a:spLocks noGrp="1"/>
          </p:cNvSpPr>
          <p:nvPr>
            <p:ph idx="1"/>
          </p:nvPr>
        </p:nvSpPr>
        <p:spPr>
          <a:xfrm>
            <a:off x="5798568" y="2636205"/>
            <a:ext cx="5732441" cy="3661713"/>
          </a:xfrm>
        </p:spPr>
        <p:txBody>
          <a:bodyPr>
            <a:normAutofit/>
          </a:bodyPr>
          <a:lstStyle/>
          <a:p>
            <a:r>
              <a:rPr lang="en-US" dirty="0"/>
              <a:t>Deployed on Hugging Face Spaces using </a:t>
            </a:r>
            <a:r>
              <a:rPr lang="en-US" dirty="0" err="1"/>
              <a:t>Streamlit</a:t>
            </a:r>
            <a:endParaRPr lang="en-US" dirty="0"/>
          </a:p>
          <a:p>
            <a:r>
              <a:rPr lang="en-US" dirty="0"/>
              <a:t>User selects a target, inputs policy values (sliders or manual), gets forecast + explanation</a:t>
            </a:r>
          </a:p>
          <a:p>
            <a:r>
              <a:rPr lang="en-US" dirty="0"/>
              <a:t>Hosted at: https://huggingface.co/spaces/FatYuna19/econcast </a:t>
            </a:r>
            <a:r>
              <a:rPr lang="en-US" dirty="0" err="1"/>
              <a:t>ph</a:t>
            </a:r>
            <a:endParaRPr lang="en-PH" dirty="0"/>
          </a:p>
        </p:txBody>
      </p:sp>
    </p:spTree>
    <p:extLst>
      <p:ext uri="{BB962C8B-B14F-4D97-AF65-F5344CB8AC3E}">
        <p14:creationId xmlns:p14="http://schemas.microsoft.com/office/powerpoint/2010/main" val="38248545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32" name="Rectangle 213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C2C254-3605-EF6B-8A23-7FA1FFDC7C41}"/>
              </a:ext>
            </a:extLst>
          </p:cNvPr>
          <p:cNvSpPr>
            <a:spLocks noGrp="1"/>
          </p:cNvSpPr>
          <p:nvPr>
            <p:ph type="title"/>
          </p:nvPr>
        </p:nvSpPr>
        <p:spPr>
          <a:xfrm>
            <a:off x="5453516" y="914400"/>
            <a:ext cx="6077493" cy="1097280"/>
          </a:xfrm>
        </p:spPr>
        <p:txBody>
          <a:bodyPr vert="horz" lIns="91440" tIns="45720" rIns="91440" bIns="45720" rtlCol="0" anchor="b">
            <a:normAutofit/>
          </a:bodyPr>
          <a:lstStyle/>
          <a:p>
            <a:pPr>
              <a:lnSpc>
                <a:spcPct val="90000"/>
              </a:lnSpc>
            </a:pPr>
            <a:r>
              <a:rPr lang="en-US" sz="3400"/>
              <a:t>What Happens When You Change a Policy Lever? </a:t>
            </a:r>
          </a:p>
        </p:txBody>
      </p:sp>
      <p:pic>
        <p:nvPicPr>
          <p:cNvPr id="19" name="Picture 18" descr="A screenshot of a computer&#10;&#10;AI-generated content may be incorrect.">
            <a:extLst>
              <a:ext uri="{FF2B5EF4-FFF2-40B4-BE49-F238E27FC236}">
                <a16:creationId xmlns:a16="http://schemas.microsoft.com/office/drawing/2014/main" id="{4280D597-3DA5-C30F-0EE4-F7A8A327F897}"/>
              </a:ext>
            </a:extLst>
          </p:cNvPr>
          <p:cNvPicPr>
            <a:picLocks noChangeAspect="1"/>
          </p:cNvPicPr>
          <p:nvPr/>
        </p:nvPicPr>
        <p:blipFill>
          <a:blip r:embed="rId3"/>
          <a:stretch>
            <a:fillRect/>
          </a:stretch>
        </p:blipFill>
        <p:spPr>
          <a:xfrm>
            <a:off x="1200903" y="3589921"/>
            <a:ext cx="2671858" cy="2484829"/>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16FD496B-7C3F-D2C2-A865-6BD0F8F0B480}"/>
              </a:ext>
            </a:extLst>
          </p:cNvPr>
          <p:cNvPicPr>
            <a:picLocks noChangeAspect="1"/>
          </p:cNvPicPr>
          <p:nvPr/>
        </p:nvPicPr>
        <p:blipFill>
          <a:blip r:embed="rId4"/>
          <a:stretch>
            <a:fillRect/>
          </a:stretch>
        </p:blipFill>
        <p:spPr>
          <a:xfrm>
            <a:off x="1200903" y="783247"/>
            <a:ext cx="2823672" cy="2484832"/>
          </a:xfrm>
          <a:prstGeom prst="rect">
            <a:avLst/>
          </a:prstGeom>
        </p:spPr>
      </p:pic>
      <p:sp>
        <p:nvSpPr>
          <p:cNvPr id="9" name="Content Placeholder 8">
            <a:extLst>
              <a:ext uri="{FF2B5EF4-FFF2-40B4-BE49-F238E27FC236}">
                <a16:creationId xmlns:a16="http://schemas.microsoft.com/office/drawing/2014/main" id="{F422BD57-DC89-DE08-D4F2-3DF8186399C6}"/>
              </a:ext>
            </a:extLst>
          </p:cNvPr>
          <p:cNvSpPr>
            <a:spLocks noGrp="1"/>
          </p:cNvSpPr>
          <p:nvPr>
            <p:ph idx="1"/>
          </p:nvPr>
        </p:nvSpPr>
        <p:spPr>
          <a:xfrm>
            <a:off x="5453516" y="2185415"/>
            <a:ext cx="6077493" cy="3889335"/>
          </a:xfrm>
        </p:spPr>
        <p:txBody>
          <a:bodyPr vert="horz" lIns="91440" tIns="45720" rIns="91440" bIns="45720" rtlCol="0">
            <a:normAutofit/>
          </a:bodyPr>
          <a:lstStyle/>
          <a:p>
            <a:pPr>
              <a:spcAft>
                <a:spcPts val="600"/>
              </a:spcAft>
            </a:pPr>
            <a:r>
              <a:rPr lang="en-US"/>
              <a:t>Despite higher export orientation and political stability in Scenario B, the increased mineral depletion may have lowered the forecasted GDP per capita. This highlights how environmental degradation can offset economic policy gains. Scenario-based simulations like these help policymakers weigh tradeoffs between growth, resource use, and governance improvements.</a:t>
            </a:r>
          </a:p>
        </p:txBody>
      </p:sp>
      <p:cxnSp>
        <p:nvCxnSpPr>
          <p:cNvPr id="2134" name="Straight Connector 2133">
            <a:extLst>
              <a:ext uri="{FF2B5EF4-FFF2-40B4-BE49-F238E27FC236}">
                <a16:creationId xmlns:a16="http://schemas.microsoft.com/office/drawing/2014/main" id="{C27954F0-D631-DEC5-9F93-EF2A782E02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537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CBA69886-3D25-C089-3FDD-3299D012807A}"/>
              </a:ext>
            </a:extLst>
          </p:cNvPr>
          <p:cNvPicPr>
            <a:picLocks noChangeAspect="1"/>
          </p:cNvPicPr>
          <p:nvPr/>
        </p:nvPicPr>
        <p:blipFill>
          <a:blip r:embed="rId2"/>
          <a:stretch>
            <a:fillRect/>
          </a:stretch>
        </p:blipFill>
        <p:spPr>
          <a:xfrm>
            <a:off x="1487645" y="914400"/>
            <a:ext cx="2402001" cy="2484829"/>
          </a:xfrm>
          <a:prstGeom prst="rect">
            <a:avLst/>
          </a:prstGeom>
        </p:spPr>
      </p:pic>
      <p:pic>
        <p:nvPicPr>
          <p:cNvPr id="7" name="Picture 6">
            <a:extLst>
              <a:ext uri="{FF2B5EF4-FFF2-40B4-BE49-F238E27FC236}">
                <a16:creationId xmlns:a16="http://schemas.microsoft.com/office/drawing/2014/main" id="{DDA042AA-CE3D-C9AF-5814-C969C90E6EF9}"/>
              </a:ext>
            </a:extLst>
          </p:cNvPr>
          <p:cNvPicPr>
            <a:picLocks noChangeAspect="1"/>
          </p:cNvPicPr>
          <p:nvPr/>
        </p:nvPicPr>
        <p:blipFill>
          <a:blip r:embed="rId3"/>
          <a:stretch>
            <a:fillRect/>
          </a:stretch>
        </p:blipFill>
        <p:spPr>
          <a:xfrm>
            <a:off x="1484331" y="3589922"/>
            <a:ext cx="2408630" cy="2484832"/>
          </a:xfrm>
          <a:prstGeom prst="rect">
            <a:avLst/>
          </a:prstGeom>
        </p:spPr>
      </p:pic>
      <p:sp>
        <p:nvSpPr>
          <p:cNvPr id="3" name="Content Placeholder 2">
            <a:extLst>
              <a:ext uri="{FF2B5EF4-FFF2-40B4-BE49-F238E27FC236}">
                <a16:creationId xmlns:a16="http://schemas.microsoft.com/office/drawing/2014/main" id="{7813B3CC-DA8A-6AE2-9124-52986B0E1CDF}"/>
              </a:ext>
            </a:extLst>
          </p:cNvPr>
          <p:cNvSpPr>
            <a:spLocks noGrp="1"/>
          </p:cNvSpPr>
          <p:nvPr>
            <p:ph idx="1"/>
          </p:nvPr>
        </p:nvSpPr>
        <p:spPr>
          <a:xfrm>
            <a:off x="5453516" y="2185415"/>
            <a:ext cx="6077493" cy="3889335"/>
          </a:xfrm>
        </p:spPr>
        <p:txBody>
          <a:bodyPr>
            <a:normAutofit/>
          </a:bodyPr>
          <a:lstStyle/>
          <a:p>
            <a:r>
              <a:rPr lang="en-US"/>
              <a:t>Drastically lowering income inequality and shifting resources to the middle class significantly reduces projected poverty. However, a spike in health cost burden slightly offsets gains, showing how multiple factors can work against each other. Scenario B represents a high-equity but high-risk health environment.</a:t>
            </a:r>
            <a:endParaRPr lang="en-PH"/>
          </a:p>
        </p:txBody>
      </p:sp>
      <p:cxnSp>
        <p:nvCxnSpPr>
          <p:cNvPr id="21" name="Straight Connector 20">
            <a:extLst>
              <a:ext uri="{FF2B5EF4-FFF2-40B4-BE49-F238E27FC236}">
                <a16:creationId xmlns:a16="http://schemas.microsoft.com/office/drawing/2014/main" id="{C27954F0-D631-DEC5-9F93-EF2A782E02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494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797F1E4-0B3F-C6AC-E045-FFE30031EE0C}"/>
              </a:ext>
            </a:extLst>
          </p:cNvPr>
          <p:cNvPicPr>
            <a:picLocks noChangeAspect="1"/>
          </p:cNvPicPr>
          <p:nvPr/>
        </p:nvPicPr>
        <p:blipFill>
          <a:blip r:embed="rId2"/>
          <a:srcRect r="24017" b="5"/>
          <a:stretch/>
        </p:blipFill>
        <p:spPr>
          <a:xfrm>
            <a:off x="1750877" y="914400"/>
            <a:ext cx="1875537" cy="2484829"/>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966894E-4F97-3667-8AA3-EA04E4E54146}"/>
              </a:ext>
            </a:extLst>
          </p:cNvPr>
          <p:cNvPicPr>
            <a:picLocks noChangeAspect="1"/>
          </p:cNvPicPr>
          <p:nvPr/>
        </p:nvPicPr>
        <p:blipFill>
          <a:blip r:embed="rId3"/>
          <a:srcRect r="27542" b="4"/>
          <a:stretch/>
        </p:blipFill>
        <p:spPr>
          <a:xfrm>
            <a:off x="1750869" y="3589922"/>
            <a:ext cx="1875553" cy="2484832"/>
          </a:xfrm>
          <a:prstGeom prst="rect">
            <a:avLst/>
          </a:prstGeom>
        </p:spPr>
      </p:pic>
      <p:sp>
        <p:nvSpPr>
          <p:cNvPr id="3" name="Content Placeholder 2">
            <a:extLst>
              <a:ext uri="{FF2B5EF4-FFF2-40B4-BE49-F238E27FC236}">
                <a16:creationId xmlns:a16="http://schemas.microsoft.com/office/drawing/2014/main" id="{8F804847-0025-CE72-1707-B8907F31C525}"/>
              </a:ext>
            </a:extLst>
          </p:cNvPr>
          <p:cNvSpPr>
            <a:spLocks noGrp="1"/>
          </p:cNvSpPr>
          <p:nvPr>
            <p:ph idx="1"/>
          </p:nvPr>
        </p:nvSpPr>
        <p:spPr>
          <a:xfrm>
            <a:off x="5453516" y="2185415"/>
            <a:ext cx="6077493" cy="3889335"/>
          </a:xfrm>
        </p:spPr>
        <p:txBody>
          <a:bodyPr>
            <a:normAutofit/>
          </a:bodyPr>
          <a:lstStyle/>
          <a:p>
            <a:r>
              <a:rPr lang="en-US"/>
              <a:t>Cutting land-use and agricultural emissions significantly reduces per-person carbon output. However, strong consumer growth can partially offset environmental gains. Scenario B reflects a high-growth, high-consumption path that raises emissions despite lower methane and land use activity.</a:t>
            </a:r>
            <a:endParaRPr lang="en-PH"/>
          </a:p>
        </p:txBody>
      </p:sp>
      <p:cxnSp>
        <p:nvCxnSpPr>
          <p:cNvPr id="38" name="Straight Connector 37">
            <a:extLst>
              <a:ext uri="{FF2B5EF4-FFF2-40B4-BE49-F238E27FC236}">
                <a16:creationId xmlns:a16="http://schemas.microsoft.com/office/drawing/2014/main" id="{C27954F0-D631-DEC5-9F93-EF2A782E02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02596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8CAA3-D2D0-651F-DEA7-C3E179F40726}"/>
              </a:ext>
            </a:extLst>
          </p:cNvPr>
          <p:cNvSpPr>
            <a:spLocks noGrp="1"/>
          </p:cNvSpPr>
          <p:nvPr>
            <p:ph type="title"/>
          </p:nvPr>
        </p:nvSpPr>
        <p:spPr/>
        <p:txBody>
          <a:bodyPr/>
          <a:lstStyle/>
          <a:p>
            <a:r>
              <a:rPr lang="en-PH" dirty="0"/>
              <a:t>Impact and Applications</a:t>
            </a:r>
          </a:p>
        </p:txBody>
      </p:sp>
      <p:sp>
        <p:nvSpPr>
          <p:cNvPr id="3" name="Content Placeholder 2">
            <a:extLst>
              <a:ext uri="{FF2B5EF4-FFF2-40B4-BE49-F238E27FC236}">
                <a16:creationId xmlns:a16="http://schemas.microsoft.com/office/drawing/2014/main" id="{95A0397C-36E2-BB34-30DA-3BA235A56422}"/>
              </a:ext>
            </a:extLst>
          </p:cNvPr>
          <p:cNvSpPr>
            <a:spLocks noGrp="1"/>
          </p:cNvSpPr>
          <p:nvPr>
            <p:ph idx="1"/>
          </p:nvPr>
        </p:nvSpPr>
        <p:spPr/>
        <p:txBody>
          <a:bodyPr/>
          <a:lstStyle/>
          <a:p>
            <a:r>
              <a:rPr lang="en-US" dirty="0"/>
              <a:t> Forecasts are fast, transparent, and scenario based</a:t>
            </a:r>
          </a:p>
          <a:p>
            <a:r>
              <a:rPr lang="en-US" dirty="0"/>
              <a:t> Helps policymakers assess tradeoffs (growth vs. sustainability)</a:t>
            </a:r>
          </a:p>
          <a:p>
            <a:r>
              <a:rPr lang="en-US" dirty="0"/>
              <a:t> Can be expanded to other countries or indicators</a:t>
            </a:r>
            <a:endParaRPr lang="en-PH" dirty="0"/>
          </a:p>
        </p:txBody>
      </p:sp>
    </p:spTree>
    <p:extLst>
      <p:ext uri="{BB962C8B-B14F-4D97-AF65-F5344CB8AC3E}">
        <p14:creationId xmlns:p14="http://schemas.microsoft.com/office/powerpoint/2010/main" val="40635190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CA0E1-C98E-A2A1-2C87-E44D9A1791DC}"/>
              </a:ext>
            </a:extLst>
          </p:cNvPr>
          <p:cNvSpPr>
            <a:spLocks noGrp="1"/>
          </p:cNvSpPr>
          <p:nvPr>
            <p:ph type="title"/>
          </p:nvPr>
        </p:nvSpPr>
        <p:spPr/>
        <p:txBody>
          <a:bodyPr/>
          <a:lstStyle/>
          <a:p>
            <a:r>
              <a:rPr lang="en-PH" dirty="0"/>
              <a:t>Thank You </a:t>
            </a:r>
          </a:p>
        </p:txBody>
      </p:sp>
      <p:sp>
        <p:nvSpPr>
          <p:cNvPr id="3" name="Content Placeholder 2">
            <a:extLst>
              <a:ext uri="{FF2B5EF4-FFF2-40B4-BE49-F238E27FC236}">
                <a16:creationId xmlns:a16="http://schemas.microsoft.com/office/drawing/2014/main" id="{D55DC66F-C15B-2A19-48ED-6EF4E84257F9}"/>
              </a:ext>
            </a:extLst>
          </p:cNvPr>
          <p:cNvSpPr>
            <a:spLocks noGrp="1"/>
          </p:cNvSpPr>
          <p:nvPr>
            <p:ph idx="1"/>
          </p:nvPr>
        </p:nvSpPr>
        <p:spPr/>
        <p:txBody>
          <a:bodyPr/>
          <a:lstStyle/>
          <a:p>
            <a:r>
              <a:rPr lang="en-US" dirty="0"/>
              <a:t>Reach out for collaborations, feedback, or ideas</a:t>
            </a:r>
            <a:endParaRPr lang="en-PH" dirty="0"/>
          </a:p>
        </p:txBody>
      </p:sp>
    </p:spTree>
    <p:extLst>
      <p:ext uri="{BB962C8B-B14F-4D97-AF65-F5344CB8AC3E}">
        <p14:creationId xmlns:p14="http://schemas.microsoft.com/office/powerpoint/2010/main" val="507099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E1891-09AC-3F79-FE03-CF443D4FBE52}"/>
              </a:ext>
            </a:extLst>
          </p:cNvPr>
          <p:cNvSpPr>
            <a:spLocks noGrp="1"/>
          </p:cNvSpPr>
          <p:nvPr>
            <p:ph type="title"/>
          </p:nvPr>
        </p:nvSpPr>
        <p:spPr/>
        <p:txBody>
          <a:bodyPr/>
          <a:lstStyle/>
          <a:p>
            <a:r>
              <a:rPr lang="en-PH" dirty="0"/>
              <a:t>The Policy Forecasting Gap </a:t>
            </a:r>
          </a:p>
        </p:txBody>
      </p:sp>
      <p:sp>
        <p:nvSpPr>
          <p:cNvPr id="3" name="Content Placeholder 2">
            <a:extLst>
              <a:ext uri="{FF2B5EF4-FFF2-40B4-BE49-F238E27FC236}">
                <a16:creationId xmlns:a16="http://schemas.microsoft.com/office/drawing/2014/main" id="{E82D4F5E-23D1-2877-438E-1A2679C2DD88}"/>
              </a:ext>
            </a:extLst>
          </p:cNvPr>
          <p:cNvSpPr>
            <a:spLocks noGrp="1"/>
          </p:cNvSpPr>
          <p:nvPr>
            <p:ph idx="1"/>
          </p:nvPr>
        </p:nvSpPr>
        <p:spPr/>
        <p:txBody>
          <a:bodyPr/>
          <a:lstStyle/>
          <a:p>
            <a:r>
              <a:rPr lang="en-US" dirty="0"/>
              <a:t> Policymakers need fast, data-driven forecasts to simulate policy outcomes</a:t>
            </a:r>
          </a:p>
          <a:p>
            <a:r>
              <a:rPr lang="en-US" dirty="0"/>
              <a:t> Existing tools are static, fragmented, or overly technical</a:t>
            </a:r>
          </a:p>
          <a:p>
            <a:r>
              <a:rPr lang="en-US" dirty="0"/>
              <a:t> There is limited local infrastructure to simulate long-term effects of social, economic, or environmental decisions</a:t>
            </a:r>
            <a:endParaRPr lang="en-PH" dirty="0"/>
          </a:p>
        </p:txBody>
      </p:sp>
    </p:spTree>
    <p:extLst>
      <p:ext uri="{BB962C8B-B14F-4D97-AF65-F5344CB8AC3E}">
        <p14:creationId xmlns:p14="http://schemas.microsoft.com/office/powerpoint/2010/main" val="82797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503F1-0E45-4B22-8FA0-79C3ABC20AD2}"/>
              </a:ext>
            </a:extLst>
          </p:cNvPr>
          <p:cNvSpPr>
            <a:spLocks noGrp="1"/>
          </p:cNvSpPr>
          <p:nvPr>
            <p:ph type="title"/>
          </p:nvPr>
        </p:nvSpPr>
        <p:spPr/>
        <p:txBody>
          <a:bodyPr/>
          <a:lstStyle/>
          <a:p>
            <a:r>
              <a:rPr lang="en-PH" dirty="0"/>
              <a:t>Objective</a:t>
            </a:r>
          </a:p>
        </p:txBody>
      </p:sp>
      <p:sp>
        <p:nvSpPr>
          <p:cNvPr id="3" name="Content Placeholder 2">
            <a:extLst>
              <a:ext uri="{FF2B5EF4-FFF2-40B4-BE49-F238E27FC236}">
                <a16:creationId xmlns:a16="http://schemas.microsoft.com/office/drawing/2014/main" id="{0EAD44C7-EB42-C0A3-6F32-5E2DF7DFF040}"/>
              </a:ext>
            </a:extLst>
          </p:cNvPr>
          <p:cNvSpPr>
            <a:spLocks noGrp="1"/>
          </p:cNvSpPr>
          <p:nvPr>
            <p:ph idx="1"/>
          </p:nvPr>
        </p:nvSpPr>
        <p:spPr/>
        <p:txBody>
          <a:bodyPr/>
          <a:lstStyle/>
          <a:p>
            <a:r>
              <a:rPr lang="en-US" dirty="0"/>
              <a:t> Build a transparent and interactive tool for estimating key national outcomes based on historical data and policy inputs</a:t>
            </a:r>
          </a:p>
          <a:p>
            <a:r>
              <a:rPr lang="en-US" dirty="0"/>
              <a:t>  Focus on GDP, poverty rate, and GHG emissions per capita</a:t>
            </a:r>
          </a:p>
          <a:p>
            <a:r>
              <a:rPr lang="en-US" dirty="0"/>
              <a:t>  Enable "what if" scenario analysis with immediate feedback</a:t>
            </a:r>
            <a:endParaRPr lang="en-PH" dirty="0"/>
          </a:p>
        </p:txBody>
      </p:sp>
    </p:spTree>
    <p:extLst>
      <p:ext uri="{BB962C8B-B14F-4D97-AF65-F5344CB8AC3E}">
        <p14:creationId xmlns:p14="http://schemas.microsoft.com/office/powerpoint/2010/main" val="2758743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33ABC-DB98-EBFF-EF5C-5502D9BB3870}"/>
              </a:ext>
            </a:extLst>
          </p:cNvPr>
          <p:cNvSpPr>
            <a:spLocks noGrp="1"/>
          </p:cNvSpPr>
          <p:nvPr>
            <p:ph type="title"/>
          </p:nvPr>
        </p:nvSpPr>
        <p:spPr/>
        <p:txBody>
          <a:bodyPr/>
          <a:lstStyle/>
          <a:p>
            <a:r>
              <a:rPr lang="en-PH" dirty="0"/>
              <a:t>Data Sources </a:t>
            </a:r>
          </a:p>
        </p:txBody>
      </p:sp>
      <p:sp>
        <p:nvSpPr>
          <p:cNvPr id="3" name="Content Placeholder 2">
            <a:extLst>
              <a:ext uri="{FF2B5EF4-FFF2-40B4-BE49-F238E27FC236}">
                <a16:creationId xmlns:a16="http://schemas.microsoft.com/office/drawing/2014/main" id="{90C7D4E3-2776-7512-4864-1F35E094A525}"/>
              </a:ext>
            </a:extLst>
          </p:cNvPr>
          <p:cNvSpPr>
            <a:spLocks noGrp="1"/>
          </p:cNvSpPr>
          <p:nvPr>
            <p:ph idx="1"/>
          </p:nvPr>
        </p:nvSpPr>
        <p:spPr/>
        <p:txBody>
          <a:bodyPr/>
          <a:lstStyle/>
          <a:p>
            <a:r>
              <a:rPr lang="en-US" dirty="0"/>
              <a:t> All data sourced from the World Bank Open Data  </a:t>
            </a:r>
          </a:p>
          <a:p>
            <a:r>
              <a:rPr lang="en-US" dirty="0"/>
              <a:t>  Includes indicators across:</a:t>
            </a:r>
          </a:p>
          <a:p>
            <a:pPr lvl="1"/>
            <a:r>
              <a:rPr lang="en-US" dirty="0"/>
              <a:t>Economic (GDP, trade, inflation)</a:t>
            </a:r>
          </a:p>
          <a:p>
            <a:pPr lvl="1"/>
            <a:r>
              <a:rPr lang="en-US" dirty="0"/>
              <a:t>Social (poverty, education, inequality)</a:t>
            </a:r>
          </a:p>
          <a:p>
            <a:pPr lvl="1"/>
            <a:r>
              <a:rPr lang="en-US" dirty="0"/>
              <a:t>Environmental (emissions, energy use)</a:t>
            </a:r>
          </a:p>
          <a:p>
            <a:pPr marL="0" indent="0">
              <a:buNone/>
            </a:pPr>
            <a:r>
              <a:rPr lang="en-US" dirty="0"/>
              <a:t>Time span: </a:t>
            </a:r>
            <a:r>
              <a:rPr lang="en-US" b="1" dirty="0"/>
              <a:t>1970 to 2021</a:t>
            </a:r>
            <a:r>
              <a:rPr lang="en-US" dirty="0"/>
              <a:t>, single country focus: </a:t>
            </a:r>
            <a:r>
              <a:rPr lang="en-US" b="1" dirty="0"/>
              <a:t>Philippines</a:t>
            </a:r>
            <a:endParaRPr lang="en-PH" b="1" dirty="0"/>
          </a:p>
        </p:txBody>
      </p:sp>
    </p:spTree>
    <p:extLst>
      <p:ext uri="{BB962C8B-B14F-4D97-AF65-F5344CB8AC3E}">
        <p14:creationId xmlns:p14="http://schemas.microsoft.com/office/powerpoint/2010/main" val="408151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BBA09-B9BC-AF2B-F4C0-08A0136E6F8C}"/>
              </a:ext>
            </a:extLst>
          </p:cNvPr>
          <p:cNvSpPr>
            <a:spLocks noGrp="1"/>
          </p:cNvSpPr>
          <p:nvPr>
            <p:ph type="title"/>
          </p:nvPr>
        </p:nvSpPr>
        <p:spPr/>
        <p:txBody>
          <a:bodyPr/>
          <a:lstStyle/>
          <a:p>
            <a:r>
              <a:rPr lang="en-PH" dirty="0"/>
              <a:t>Forecast Targets </a:t>
            </a:r>
          </a:p>
        </p:txBody>
      </p:sp>
      <p:sp>
        <p:nvSpPr>
          <p:cNvPr id="3" name="Content Placeholder 2">
            <a:extLst>
              <a:ext uri="{FF2B5EF4-FFF2-40B4-BE49-F238E27FC236}">
                <a16:creationId xmlns:a16="http://schemas.microsoft.com/office/drawing/2014/main" id="{F9403059-13C5-BDBA-C5DB-2CC8D370F25C}"/>
              </a:ext>
            </a:extLst>
          </p:cNvPr>
          <p:cNvSpPr>
            <a:spLocks noGrp="1"/>
          </p:cNvSpPr>
          <p:nvPr>
            <p:ph idx="1"/>
          </p:nvPr>
        </p:nvSpPr>
        <p:spPr/>
        <p:txBody>
          <a:bodyPr/>
          <a:lstStyle/>
          <a:p>
            <a:r>
              <a:rPr lang="en-US" dirty="0"/>
              <a:t>GDP per Capita  (GDP per capita (current US$)_</a:t>
            </a:r>
            <a:r>
              <a:rPr lang="en-US" dirty="0" err="1"/>
              <a:t>ccdr</a:t>
            </a:r>
            <a:r>
              <a:rPr lang="en-US" dirty="0"/>
              <a:t>)</a:t>
            </a:r>
          </a:p>
          <a:p>
            <a:pPr lvl="1"/>
            <a:r>
              <a:rPr lang="en-US" dirty="0"/>
              <a:t>Economic growth</a:t>
            </a:r>
          </a:p>
          <a:p>
            <a:r>
              <a:rPr lang="en-US" dirty="0"/>
              <a:t>Poverty Rate (% under $5.50/day)  (Poverty headcount ratio at $5.50 a day (2011 PPP) (% of population)_</a:t>
            </a:r>
            <a:r>
              <a:rPr lang="en-US" dirty="0" err="1"/>
              <a:t>ccdr</a:t>
            </a:r>
            <a:r>
              <a:rPr lang="en-US" dirty="0"/>
              <a:t>)</a:t>
            </a:r>
          </a:p>
          <a:p>
            <a:pPr lvl="1"/>
            <a:r>
              <a:rPr lang="en-US" dirty="0"/>
              <a:t>Welfare indicator</a:t>
            </a:r>
          </a:p>
          <a:p>
            <a:r>
              <a:rPr lang="en-US" dirty="0"/>
              <a:t>GHG Emissions per Capita (tons)  (Per capita GHG emissions (tons/capita)_</a:t>
            </a:r>
            <a:r>
              <a:rPr lang="en-US" dirty="0" err="1"/>
              <a:t>ccdr</a:t>
            </a:r>
            <a:r>
              <a:rPr lang="en-US" dirty="0"/>
              <a:t>)</a:t>
            </a:r>
          </a:p>
          <a:p>
            <a:pPr lvl="1"/>
            <a:r>
              <a:rPr lang="en-US" dirty="0"/>
              <a:t>Environmental sustainability</a:t>
            </a:r>
            <a:endParaRPr lang="en-PH" dirty="0"/>
          </a:p>
          <a:p>
            <a:pPr lvl="1"/>
            <a:endParaRPr lang="en-US" dirty="0"/>
          </a:p>
        </p:txBody>
      </p:sp>
    </p:spTree>
    <p:extLst>
      <p:ext uri="{BB962C8B-B14F-4D97-AF65-F5344CB8AC3E}">
        <p14:creationId xmlns:p14="http://schemas.microsoft.com/office/powerpoint/2010/main" val="201703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9025C47-BE58-FFCD-6FB5-B67BCD834123}"/>
              </a:ext>
            </a:extLst>
          </p:cNvPr>
          <p:cNvSpPr>
            <a:spLocks noGrp="1"/>
          </p:cNvSpPr>
          <p:nvPr>
            <p:ph type="title"/>
          </p:nvPr>
        </p:nvSpPr>
        <p:spPr>
          <a:xfrm>
            <a:off x="640080" y="914399"/>
            <a:ext cx="10847494" cy="1171069"/>
          </a:xfrm>
        </p:spPr>
        <p:txBody>
          <a:bodyPr anchor="t">
            <a:normAutofit/>
          </a:bodyPr>
          <a:lstStyle/>
          <a:p>
            <a:r>
              <a:rPr lang="en-US" dirty="0"/>
              <a:t>From 2,692 Indicators to What Matters </a:t>
            </a:r>
            <a:endParaRPr lang="en-PH" dirty="0"/>
          </a:p>
        </p:txBody>
      </p:sp>
      <p:pic>
        <p:nvPicPr>
          <p:cNvPr id="5" name="Picture 4">
            <a:extLst>
              <a:ext uri="{FF2B5EF4-FFF2-40B4-BE49-F238E27FC236}">
                <a16:creationId xmlns:a16="http://schemas.microsoft.com/office/drawing/2014/main" id="{B3EE78E3-B091-B1EE-4296-3C161BCFCCEA}"/>
              </a:ext>
            </a:extLst>
          </p:cNvPr>
          <p:cNvPicPr>
            <a:picLocks noChangeAspect="1"/>
          </p:cNvPicPr>
          <p:nvPr/>
        </p:nvPicPr>
        <p:blipFill>
          <a:blip r:embed="rId2"/>
          <a:stretch>
            <a:fillRect/>
          </a:stretch>
        </p:blipFill>
        <p:spPr>
          <a:xfrm>
            <a:off x="713232" y="2449119"/>
            <a:ext cx="5648193" cy="3374795"/>
          </a:xfrm>
          <a:prstGeom prst="rect">
            <a:avLst/>
          </a:prstGeom>
        </p:spPr>
      </p:pic>
      <p:sp>
        <p:nvSpPr>
          <p:cNvPr id="3" name="Content Placeholder 2">
            <a:extLst>
              <a:ext uri="{FF2B5EF4-FFF2-40B4-BE49-F238E27FC236}">
                <a16:creationId xmlns:a16="http://schemas.microsoft.com/office/drawing/2014/main" id="{B1C190DE-E87F-C8C3-05DB-A4C560B18E59}"/>
              </a:ext>
            </a:extLst>
          </p:cNvPr>
          <p:cNvSpPr>
            <a:spLocks noGrp="1"/>
          </p:cNvSpPr>
          <p:nvPr>
            <p:ph idx="1"/>
          </p:nvPr>
        </p:nvSpPr>
        <p:spPr>
          <a:xfrm>
            <a:off x="6915150" y="2256287"/>
            <a:ext cx="4563618" cy="3760459"/>
          </a:xfrm>
        </p:spPr>
        <p:txBody>
          <a:bodyPr anchor="t">
            <a:normAutofit/>
          </a:bodyPr>
          <a:lstStyle/>
          <a:p>
            <a:r>
              <a:rPr lang="en-US" dirty="0"/>
              <a:t> Removed:</a:t>
            </a:r>
          </a:p>
          <a:p>
            <a:pPr lvl="1"/>
            <a:r>
              <a:rPr lang="en-US" dirty="0"/>
              <a:t>Zero only columns</a:t>
            </a:r>
          </a:p>
          <a:p>
            <a:pPr lvl="1"/>
            <a:r>
              <a:rPr lang="en-US" dirty="0"/>
              <a:t>Low variance features</a:t>
            </a:r>
          </a:p>
          <a:p>
            <a:pPr lvl="1"/>
            <a:r>
              <a:rPr lang="en-US" dirty="0"/>
              <a:t>Sparse historical data</a:t>
            </a:r>
          </a:p>
          <a:p>
            <a:r>
              <a:rPr lang="en-US" dirty="0"/>
              <a:t>  Applied:</a:t>
            </a:r>
          </a:p>
          <a:p>
            <a:pPr lvl="1"/>
            <a:r>
              <a:rPr lang="en-US" dirty="0"/>
              <a:t>P value filtering</a:t>
            </a:r>
          </a:p>
          <a:p>
            <a:pPr lvl="1"/>
            <a:r>
              <a:rPr lang="en-US" dirty="0"/>
              <a:t>Autocorrelation screening</a:t>
            </a:r>
          </a:p>
          <a:p>
            <a:pPr lvl="1"/>
            <a:r>
              <a:rPr lang="en-US" dirty="0"/>
              <a:t>Final usable features: </a:t>
            </a:r>
            <a:r>
              <a:rPr lang="en-US" b="1" dirty="0"/>
              <a:t>1,175</a:t>
            </a:r>
          </a:p>
        </p:txBody>
      </p:sp>
      <p:cxnSp>
        <p:nvCxnSpPr>
          <p:cNvPr id="12" name="Straight Connector 11">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6365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1AE148-5633-3A75-18EB-ABE2975FA454}"/>
              </a:ext>
            </a:extLst>
          </p:cNvPr>
          <p:cNvSpPr>
            <a:spLocks noGrp="1"/>
          </p:cNvSpPr>
          <p:nvPr>
            <p:ph type="title"/>
          </p:nvPr>
        </p:nvSpPr>
        <p:spPr>
          <a:xfrm>
            <a:off x="640080" y="3171687"/>
            <a:ext cx="3327886" cy="2799345"/>
          </a:xfrm>
        </p:spPr>
        <p:txBody>
          <a:bodyPr anchor="t">
            <a:normAutofit/>
          </a:bodyPr>
          <a:lstStyle/>
          <a:p>
            <a:r>
              <a:rPr lang="en-PH"/>
              <a:t>Model Selection and Evaluation </a:t>
            </a:r>
          </a:p>
        </p:txBody>
      </p:sp>
      <p:pic>
        <p:nvPicPr>
          <p:cNvPr id="11" name="Picture 10">
            <a:extLst>
              <a:ext uri="{FF2B5EF4-FFF2-40B4-BE49-F238E27FC236}">
                <a16:creationId xmlns:a16="http://schemas.microsoft.com/office/drawing/2014/main" id="{BC121371-833D-9B48-9D81-0039374F4076}"/>
              </a:ext>
            </a:extLst>
          </p:cNvPr>
          <p:cNvPicPr>
            <a:picLocks noChangeAspect="1"/>
          </p:cNvPicPr>
          <p:nvPr/>
        </p:nvPicPr>
        <p:blipFill>
          <a:blip r:embed="rId2"/>
          <a:stretch>
            <a:fillRect/>
          </a:stretch>
        </p:blipFill>
        <p:spPr>
          <a:xfrm>
            <a:off x="1044147" y="752230"/>
            <a:ext cx="2923818" cy="2080187"/>
          </a:xfrm>
          <a:prstGeom prst="rect">
            <a:avLst/>
          </a:prstGeom>
        </p:spPr>
      </p:pic>
      <p:pic>
        <p:nvPicPr>
          <p:cNvPr id="9" name="Picture 8">
            <a:extLst>
              <a:ext uri="{FF2B5EF4-FFF2-40B4-BE49-F238E27FC236}">
                <a16:creationId xmlns:a16="http://schemas.microsoft.com/office/drawing/2014/main" id="{66FE5387-58AA-DF74-A10C-EECDC9FC7DEB}"/>
              </a:ext>
            </a:extLst>
          </p:cNvPr>
          <p:cNvPicPr>
            <a:picLocks noChangeAspect="1"/>
          </p:cNvPicPr>
          <p:nvPr/>
        </p:nvPicPr>
        <p:blipFill>
          <a:blip r:embed="rId3"/>
          <a:stretch>
            <a:fillRect/>
          </a:stretch>
        </p:blipFill>
        <p:spPr>
          <a:xfrm>
            <a:off x="4431171" y="837928"/>
            <a:ext cx="3329657" cy="1908788"/>
          </a:xfrm>
          <a:prstGeom prst="rect">
            <a:avLst/>
          </a:prstGeom>
        </p:spPr>
      </p:pic>
      <p:pic>
        <p:nvPicPr>
          <p:cNvPr id="5" name="Picture 4">
            <a:extLst>
              <a:ext uri="{FF2B5EF4-FFF2-40B4-BE49-F238E27FC236}">
                <a16:creationId xmlns:a16="http://schemas.microsoft.com/office/drawing/2014/main" id="{F01A4B99-140F-9E31-8F1E-3EFDC2856B84}"/>
              </a:ext>
            </a:extLst>
          </p:cNvPr>
          <p:cNvPicPr>
            <a:picLocks noChangeAspect="1"/>
          </p:cNvPicPr>
          <p:nvPr/>
        </p:nvPicPr>
        <p:blipFill>
          <a:blip r:embed="rId4"/>
          <a:stretch>
            <a:fillRect/>
          </a:stretch>
        </p:blipFill>
        <p:spPr>
          <a:xfrm>
            <a:off x="8203926" y="752229"/>
            <a:ext cx="2074310" cy="2080187"/>
          </a:xfrm>
          <a:prstGeom prst="rect">
            <a:avLst/>
          </a:prstGeom>
        </p:spPr>
      </p:pic>
      <p:cxnSp>
        <p:nvCxnSpPr>
          <p:cNvPr id="28" name="Straight Connector 27">
            <a:extLst>
              <a:ext uri="{FF2B5EF4-FFF2-40B4-BE49-F238E27FC236}">
                <a16:creationId xmlns:a16="http://schemas.microsoft.com/office/drawing/2014/main" id="{3153FDD1-3F11-CEAD-E1A8-C588673597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63103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4C0697-310A-3A0F-5703-085F25930241}"/>
              </a:ext>
            </a:extLst>
          </p:cNvPr>
          <p:cNvSpPr>
            <a:spLocks noGrp="1"/>
          </p:cNvSpPr>
          <p:nvPr>
            <p:ph idx="1"/>
          </p:nvPr>
        </p:nvSpPr>
        <p:spPr>
          <a:xfrm>
            <a:off x="4558277" y="3154680"/>
            <a:ext cx="6972732" cy="3143238"/>
          </a:xfrm>
        </p:spPr>
        <p:txBody>
          <a:bodyPr anchor="t">
            <a:normAutofit/>
          </a:bodyPr>
          <a:lstStyle/>
          <a:p>
            <a:pPr marL="0" indent="0">
              <a:lnSpc>
                <a:spcPct val="110000"/>
              </a:lnSpc>
              <a:buNone/>
            </a:pPr>
            <a:r>
              <a:rPr lang="en-US" sz="800"/>
              <a:t>All applicable models were tested, including:</a:t>
            </a:r>
          </a:p>
          <a:p>
            <a:pPr>
              <a:lnSpc>
                <a:spcPct val="110000"/>
              </a:lnSpc>
            </a:pPr>
            <a:r>
              <a:rPr lang="en-US" sz="800"/>
              <a:t>Linear Regression, Ridge, Lasso  </a:t>
            </a:r>
          </a:p>
          <a:p>
            <a:pPr>
              <a:lnSpc>
                <a:spcPct val="110000"/>
              </a:lnSpc>
            </a:pPr>
            <a:r>
              <a:rPr lang="en-US" sz="800"/>
              <a:t>Random Forest, Gradient Boosting, SVR, Decision Tree  </a:t>
            </a:r>
          </a:p>
          <a:p>
            <a:pPr>
              <a:lnSpc>
                <a:spcPct val="110000"/>
              </a:lnSpc>
            </a:pPr>
            <a:r>
              <a:rPr lang="en-US" sz="800"/>
              <a:t>Metrics: R², RMSE, 5 fold cross validation  </a:t>
            </a:r>
          </a:p>
          <a:p>
            <a:pPr>
              <a:lnSpc>
                <a:spcPct val="110000"/>
              </a:lnSpc>
            </a:pPr>
            <a:r>
              <a:rPr lang="en-US" sz="800"/>
              <a:t>Random Forest selected based on balance of accuracy, robustness, and interpretability</a:t>
            </a:r>
          </a:p>
          <a:p>
            <a:pPr>
              <a:lnSpc>
                <a:spcPct val="110000"/>
              </a:lnSpc>
            </a:pPr>
            <a:endParaRPr lang="en-US" sz="800"/>
          </a:p>
          <a:p>
            <a:pPr marL="0" indent="0">
              <a:lnSpc>
                <a:spcPct val="110000"/>
              </a:lnSpc>
              <a:buNone/>
            </a:pPr>
            <a:r>
              <a:rPr lang="en-US" sz="800"/>
              <a:t>Conclusion</a:t>
            </a:r>
          </a:p>
          <a:p>
            <a:pPr>
              <a:lnSpc>
                <a:spcPct val="110000"/>
              </a:lnSpc>
            </a:pPr>
            <a:r>
              <a:rPr lang="en-US" sz="800"/>
              <a:t>Gradient Boosting worked best for GDP per capita but overall performance was poor.</a:t>
            </a:r>
          </a:p>
          <a:p>
            <a:pPr>
              <a:lnSpc>
                <a:spcPct val="110000"/>
              </a:lnSpc>
            </a:pPr>
            <a:r>
              <a:rPr lang="en-US" sz="800"/>
              <a:t>Random Forest was the most consistently effective across all targets.</a:t>
            </a:r>
          </a:p>
          <a:p>
            <a:pPr>
              <a:lnSpc>
                <a:spcPct val="110000"/>
              </a:lnSpc>
            </a:pPr>
            <a:r>
              <a:rPr lang="en-US" sz="800"/>
              <a:t>Poverty prediction was the most stable and interpretable.</a:t>
            </a:r>
          </a:p>
          <a:p>
            <a:pPr>
              <a:lnSpc>
                <a:spcPct val="110000"/>
              </a:lnSpc>
            </a:pPr>
            <a:r>
              <a:rPr lang="en-US" sz="800"/>
              <a:t>Emissions and GDP forecasting may require more focused features or advanced modeling techniques to improve accuracy.</a:t>
            </a:r>
          </a:p>
          <a:p>
            <a:pPr marL="0" indent="0">
              <a:lnSpc>
                <a:spcPct val="110000"/>
              </a:lnSpc>
              <a:buNone/>
            </a:pPr>
            <a:endParaRPr lang="en-US" sz="800"/>
          </a:p>
        </p:txBody>
      </p:sp>
    </p:spTree>
    <p:extLst>
      <p:ext uri="{BB962C8B-B14F-4D97-AF65-F5344CB8AC3E}">
        <p14:creationId xmlns:p14="http://schemas.microsoft.com/office/powerpoint/2010/main" val="1729519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8" name="Straight Connector 27">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9" name="Rectangle 2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9C6A40-6849-AB27-18CF-EC9F7A552C6F}"/>
              </a:ext>
            </a:extLst>
          </p:cNvPr>
          <p:cNvSpPr>
            <a:spLocks noGrp="1"/>
          </p:cNvSpPr>
          <p:nvPr>
            <p:ph type="title"/>
          </p:nvPr>
        </p:nvSpPr>
        <p:spPr>
          <a:xfrm>
            <a:off x="640080" y="1302091"/>
            <a:ext cx="3291840" cy="2770216"/>
          </a:xfrm>
        </p:spPr>
        <p:txBody>
          <a:bodyPr vert="horz" lIns="91440" tIns="45720" rIns="91440" bIns="45720" rtlCol="0" anchor="t">
            <a:normAutofit/>
          </a:bodyPr>
          <a:lstStyle/>
          <a:p>
            <a:pPr>
              <a:lnSpc>
                <a:spcPct val="90000"/>
              </a:lnSpc>
            </a:pPr>
            <a:r>
              <a:rPr lang="en-US" sz="4400"/>
              <a:t>Forecast Accuracy (Random Forest) </a:t>
            </a:r>
          </a:p>
        </p:txBody>
      </p:sp>
      <p:sp>
        <p:nvSpPr>
          <p:cNvPr id="3" name="Content Placeholder 2">
            <a:extLst>
              <a:ext uri="{FF2B5EF4-FFF2-40B4-BE49-F238E27FC236}">
                <a16:creationId xmlns:a16="http://schemas.microsoft.com/office/drawing/2014/main" id="{29855013-BF1E-B30D-D220-339F143D2B31}"/>
              </a:ext>
            </a:extLst>
          </p:cNvPr>
          <p:cNvSpPr>
            <a:spLocks noGrp="1"/>
          </p:cNvSpPr>
          <p:nvPr>
            <p:ph idx="1"/>
          </p:nvPr>
        </p:nvSpPr>
        <p:spPr>
          <a:xfrm>
            <a:off x="640080" y="4846904"/>
            <a:ext cx="3145535" cy="993821"/>
          </a:xfrm>
        </p:spPr>
        <p:txBody>
          <a:bodyPr vert="horz" lIns="91440" tIns="45720" rIns="91440" bIns="45720" rtlCol="0" anchor="t">
            <a:normAutofit/>
          </a:bodyPr>
          <a:lstStyle/>
          <a:p>
            <a:pPr marL="0" indent="0">
              <a:buNone/>
            </a:pPr>
            <a:r>
              <a:rPr lang="en-US" sz="1100" b="1" cap="all" spc="300"/>
              <a:t>High performance enabled strong, reliable policy simulations</a:t>
            </a:r>
          </a:p>
        </p:txBody>
      </p:sp>
      <p:cxnSp>
        <p:nvCxnSpPr>
          <p:cNvPr id="27" name="Straight Connector 26">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1E7D6D71-75E1-9768-0839-D79F6971113E}"/>
              </a:ext>
            </a:extLst>
          </p:cNvPr>
          <p:cNvPicPr>
            <a:picLocks noChangeAspect="1"/>
          </p:cNvPicPr>
          <p:nvPr/>
        </p:nvPicPr>
        <p:blipFill>
          <a:blip r:embed="rId2"/>
          <a:stretch>
            <a:fillRect/>
          </a:stretch>
        </p:blipFill>
        <p:spPr>
          <a:xfrm>
            <a:off x="4443984" y="2126252"/>
            <a:ext cx="7086600" cy="2555204"/>
          </a:xfrm>
          <a:prstGeom prst="rect">
            <a:avLst/>
          </a:prstGeom>
        </p:spPr>
      </p:pic>
    </p:spTree>
    <p:extLst>
      <p:ext uri="{BB962C8B-B14F-4D97-AF65-F5344CB8AC3E}">
        <p14:creationId xmlns:p14="http://schemas.microsoft.com/office/powerpoint/2010/main" val="371983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6F28AD-1AB8-B5CD-64D2-F1B6E4F06383}"/>
              </a:ext>
            </a:extLst>
          </p:cNvPr>
          <p:cNvSpPr>
            <a:spLocks noGrp="1"/>
          </p:cNvSpPr>
          <p:nvPr>
            <p:ph type="title"/>
          </p:nvPr>
        </p:nvSpPr>
        <p:spPr>
          <a:xfrm>
            <a:off x="640080" y="914399"/>
            <a:ext cx="10847494" cy="1171069"/>
          </a:xfrm>
        </p:spPr>
        <p:txBody>
          <a:bodyPr anchor="t">
            <a:normAutofit/>
          </a:bodyPr>
          <a:lstStyle/>
          <a:p>
            <a:r>
              <a:rPr lang="en-PH" dirty="0"/>
              <a:t>What Drives the Forecasts?</a:t>
            </a:r>
          </a:p>
        </p:txBody>
      </p:sp>
      <p:pic>
        <p:nvPicPr>
          <p:cNvPr id="11" name="Picture 10">
            <a:extLst>
              <a:ext uri="{FF2B5EF4-FFF2-40B4-BE49-F238E27FC236}">
                <a16:creationId xmlns:a16="http://schemas.microsoft.com/office/drawing/2014/main" id="{4DFE1EBA-7B67-D1C8-DD97-2B94D1D514B1}"/>
              </a:ext>
            </a:extLst>
          </p:cNvPr>
          <p:cNvPicPr>
            <a:picLocks noChangeAspect="1"/>
          </p:cNvPicPr>
          <p:nvPr/>
        </p:nvPicPr>
        <p:blipFill>
          <a:blip r:embed="rId3"/>
          <a:stretch>
            <a:fillRect/>
          </a:stretch>
        </p:blipFill>
        <p:spPr>
          <a:xfrm>
            <a:off x="713232" y="1990725"/>
            <a:ext cx="5648193" cy="3473116"/>
          </a:xfrm>
          <a:prstGeom prst="rect">
            <a:avLst/>
          </a:prstGeom>
        </p:spPr>
      </p:pic>
      <p:sp>
        <p:nvSpPr>
          <p:cNvPr id="3" name="Content Placeholder 2">
            <a:extLst>
              <a:ext uri="{FF2B5EF4-FFF2-40B4-BE49-F238E27FC236}">
                <a16:creationId xmlns:a16="http://schemas.microsoft.com/office/drawing/2014/main" id="{A587ADC8-1785-6C4C-E826-5540BA1F5971}"/>
              </a:ext>
            </a:extLst>
          </p:cNvPr>
          <p:cNvSpPr>
            <a:spLocks noGrp="1"/>
          </p:cNvSpPr>
          <p:nvPr>
            <p:ph idx="1"/>
          </p:nvPr>
        </p:nvSpPr>
        <p:spPr>
          <a:xfrm>
            <a:off x="6915150" y="2256287"/>
            <a:ext cx="4563618" cy="3760459"/>
          </a:xfrm>
        </p:spPr>
        <p:txBody>
          <a:bodyPr anchor="t">
            <a:normAutofit/>
          </a:bodyPr>
          <a:lstStyle/>
          <a:p>
            <a:pPr>
              <a:lnSpc>
                <a:spcPct val="110000"/>
              </a:lnSpc>
            </a:pPr>
            <a:r>
              <a:rPr lang="en-US" sz="1400" dirty="0"/>
              <a:t>For GDP per capita (current US$)</a:t>
            </a:r>
          </a:p>
          <a:p>
            <a:pPr lvl="1">
              <a:lnSpc>
                <a:spcPct val="110000"/>
              </a:lnSpc>
            </a:pPr>
            <a:r>
              <a:rPr lang="en-US" sz="1400" dirty="0"/>
              <a:t>Adjusted savings: mineral depletion (current US$)</a:t>
            </a:r>
          </a:p>
          <a:p>
            <a:pPr lvl="1">
              <a:lnSpc>
                <a:spcPct val="110000"/>
              </a:lnSpc>
            </a:pPr>
            <a:r>
              <a:rPr lang="en-US" sz="1400" dirty="0"/>
              <a:t>Merchandise exports to high-income economies</a:t>
            </a:r>
          </a:p>
          <a:p>
            <a:pPr lvl="1">
              <a:lnSpc>
                <a:spcPct val="110000"/>
              </a:lnSpc>
            </a:pPr>
            <a:r>
              <a:rPr lang="en-US" sz="1400" dirty="0"/>
              <a:t>Political stability indicators</a:t>
            </a:r>
          </a:p>
          <a:p>
            <a:pPr lvl="1">
              <a:lnSpc>
                <a:spcPct val="110000"/>
              </a:lnSpc>
            </a:pPr>
            <a:r>
              <a:rPr lang="en-US" sz="1400" dirty="0"/>
              <a:t>Emission totals from LULUCF and forest fires</a:t>
            </a:r>
          </a:p>
          <a:p>
            <a:pPr lvl="1">
              <a:lnSpc>
                <a:spcPct val="110000"/>
              </a:lnSpc>
            </a:pPr>
            <a:endParaRPr lang="en-US" sz="1400" dirty="0"/>
          </a:p>
          <a:p>
            <a:pPr marL="265176" lvl="1" indent="0">
              <a:lnSpc>
                <a:spcPct val="110000"/>
              </a:lnSpc>
              <a:buNone/>
            </a:pPr>
            <a:r>
              <a:rPr lang="en-US" sz="1400" dirty="0"/>
              <a:t>Insights:</a:t>
            </a:r>
          </a:p>
          <a:p>
            <a:pPr lvl="2">
              <a:lnSpc>
                <a:spcPct val="110000"/>
              </a:lnSpc>
            </a:pPr>
            <a:r>
              <a:rPr lang="en-US" sz="1400" dirty="0"/>
              <a:t> GDP growth is primarily associated with extractive industries and mineral depletion.</a:t>
            </a:r>
          </a:p>
          <a:p>
            <a:pPr lvl="2">
              <a:lnSpc>
                <a:spcPct val="110000"/>
              </a:lnSpc>
            </a:pPr>
            <a:r>
              <a:rPr lang="en-US" sz="1400" dirty="0"/>
              <a:t> Political stability and trade patterns also contribute significantly.</a:t>
            </a:r>
          </a:p>
          <a:p>
            <a:pPr lvl="2">
              <a:lnSpc>
                <a:spcPct val="110000"/>
              </a:lnSpc>
            </a:pPr>
            <a:r>
              <a:rPr lang="en-US" sz="1400" dirty="0"/>
              <a:t> Emissions data appears marginal but may signal broader industrial activity.</a:t>
            </a:r>
            <a:endParaRPr lang="en-PH" sz="1400" dirty="0"/>
          </a:p>
        </p:txBody>
      </p:sp>
      <p:cxnSp>
        <p:nvCxnSpPr>
          <p:cNvPr id="18" name="Straight Connector 17">
            <a:extLst>
              <a:ext uri="{FF2B5EF4-FFF2-40B4-BE49-F238E27FC236}">
                <a16:creationId xmlns:a16="http://schemas.microsoft.com/office/drawing/2014/main" id="{2EA0F4A6-3CC9-C9E2-BA02-58FA29F7DD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0687510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126</TotalTime>
  <Words>844</Words>
  <Application>Microsoft Office PowerPoint</Application>
  <PresentationFormat>Widescreen</PresentationFormat>
  <Paragraphs>94</Paragraphs>
  <Slides>17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Aptos</vt:lpstr>
      <vt:lpstr>Arial</vt:lpstr>
      <vt:lpstr>Grandview Display</vt:lpstr>
      <vt:lpstr>DashVTI</vt:lpstr>
      <vt:lpstr>EconCast PH</vt:lpstr>
      <vt:lpstr>The Policy Forecasting Gap </vt:lpstr>
      <vt:lpstr>Objective</vt:lpstr>
      <vt:lpstr>Data Sources </vt:lpstr>
      <vt:lpstr>Forecast Targets </vt:lpstr>
      <vt:lpstr>From 2,692 Indicators to What Matters </vt:lpstr>
      <vt:lpstr>Model Selection and Evaluation </vt:lpstr>
      <vt:lpstr>Forecast Accuracy (Random Forest) </vt:lpstr>
      <vt:lpstr>What Drives the Forecasts?</vt:lpstr>
      <vt:lpstr>PowerPoint Presentation</vt:lpstr>
      <vt:lpstr>PowerPoint Presentation</vt:lpstr>
      <vt:lpstr>Deployment: Hugging Face + Streamlit </vt:lpstr>
      <vt:lpstr>What Happens When You Change a Policy Lever? </vt:lpstr>
      <vt:lpstr>PowerPoint Presentation</vt:lpstr>
      <vt:lpstr>PowerPoint Presentation</vt:lpstr>
      <vt:lpstr>Impact and Applications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office7622</dc:creator>
  <cp:lastModifiedBy>office7622</cp:lastModifiedBy>
  <cp:revision>1</cp:revision>
  <dcterms:created xsi:type="dcterms:W3CDTF">2025-04-17T02:30:55Z</dcterms:created>
  <dcterms:modified xsi:type="dcterms:W3CDTF">2025-04-17T04:37:42Z</dcterms:modified>
</cp:coreProperties>
</file>