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8" r:id="rId4"/>
    <p:sldId id="270" r:id="rId5"/>
    <p:sldId id="269" r:id="rId6"/>
    <p:sldId id="271" r:id="rId7"/>
    <p:sldId id="264" r:id="rId8"/>
    <p:sldId id="258" r:id="rId9"/>
    <p:sldId id="265" r:id="rId10"/>
    <p:sldId id="272" r:id="rId11"/>
    <p:sldId id="273" r:id="rId12"/>
    <p:sldId id="274" r:id="rId13"/>
    <p:sldId id="259" r:id="rId14"/>
    <p:sldId id="275" r:id="rId15"/>
    <p:sldId id="276" r:id="rId16"/>
    <p:sldId id="260" r:id="rId17"/>
    <p:sldId id="261" r:id="rId18"/>
    <p:sldId id="262" r:id="rId19"/>
    <p:sldId id="263" r:id="rId20"/>
    <p:sldId id="26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9104-2D7E-404D-AE2F-ED260F378905}" type="datetimeFigureOut">
              <a:rPr lang="en-PH" smtClean="0"/>
              <a:t>03/12/2024</a:t>
            </a:fld>
            <a:endParaRPr lang="en-PH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3677A9-87DC-4F38-8C92-DC822F77E699}" type="slidenum">
              <a:rPr lang="en-PH" smtClean="0"/>
              <a:t>‹#›</a:t>
            </a:fld>
            <a:endParaRPr lang="en-P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9104-2D7E-404D-AE2F-ED260F378905}" type="datetimeFigureOut">
              <a:rPr lang="en-PH" smtClean="0"/>
              <a:t>03/12/2024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7A9-87DC-4F38-8C92-DC822F77E699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9104-2D7E-404D-AE2F-ED260F378905}" type="datetimeFigureOut">
              <a:rPr lang="en-PH" smtClean="0"/>
              <a:t>03/12/2024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77A9-87DC-4F38-8C92-DC822F77E699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9104-2D7E-404D-AE2F-ED260F378905}" type="datetimeFigureOut">
              <a:rPr lang="en-PH" smtClean="0"/>
              <a:t>03/12/2024</a:t>
            </a:fld>
            <a:endParaRPr lang="en-PH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3677A9-87DC-4F38-8C92-DC822F77E699}" type="slidenum">
              <a:rPr lang="en-PH" smtClean="0"/>
              <a:t>‹#›</a:t>
            </a:fld>
            <a:endParaRPr lang="en-PH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9104-2D7E-404D-AE2F-ED260F378905}" type="datetimeFigureOut">
              <a:rPr lang="en-PH" smtClean="0"/>
              <a:t>03/12/2024</a:t>
            </a:fld>
            <a:endParaRPr lang="en-PH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3677A9-87DC-4F38-8C92-DC822F77E699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9104-2D7E-404D-AE2F-ED260F378905}" type="datetimeFigureOut">
              <a:rPr lang="en-PH" smtClean="0"/>
              <a:t>03/12/2024</a:t>
            </a:fld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3677A9-87DC-4F38-8C92-DC822F77E699}" type="slidenum">
              <a:rPr lang="en-PH" smtClean="0"/>
              <a:t>‹#›</a:t>
            </a:fld>
            <a:endParaRPr lang="en-P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9104-2D7E-404D-AE2F-ED260F378905}" type="datetimeFigureOut">
              <a:rPr lang="en-PH" smtClean="0"/>
              <a:t>03/12/2024</a:t>
            </a:fld>
            <a:endParaRPr lang="en-PH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3677A9-87DC-4F38-8C92-DC822F77E699}" type="slidenum">
              <a:rPr lang="en-PH" smtClean="0"/>
              <a:t>‹#›</a:t>
            </a:fld>
            <a:endParaRPr lang="en-PH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9104-2D7E-404D-AE2F-ED260F378905}" type="datetimeFigureOut">
              <a:rPr lang="en-PH" smtClean="0"/>
              <a:t>03/12/2024</a:t>
            </a:fld>
            <a:endParaRPr lang="en-P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3677A9-87DC-4F38-8C92-DC822F77E699}" type="slidenum">
              <a:rPr lang="en-PH" smtClean="0"/>
              <a:t>‹#›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9104-2D7E-404D-AE2F-ED260F378905}" type="datetimeFigureOut">
              <a:rPr lang="en-PH" smtClean="0"/>
              <a:t>03/12/2024</a:t>
            </a:fld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3677A9-87DC-4F38-8C92-DC822F77E699}" type="slidenum">
              <a:rPr lang="en-PH" smtClean="0"/>
              <a:t>‹#›</a:t>
            </a:fld>
            <a:endParaRPr lang="en-P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9104-2D7E-404D-AE2F-ED260F378905}" type="datetimeFigureOut">
              <a:rPr lang="en-PH" smtClean="0"/>
              <a:t>03/12/2024</a:t>
            </a:fld>
            <a:endParaRPr lang="en-PH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3677A9-87DC-4F38-8C92-DC822F77E699}" type="slidenum">
              <a:rPr lang="en-PH" smtClean="0"/>
              <a:t>‹#›</a:t>
            </a:fld>
            <a:endParaRPr lang="en-P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9104-2D7E-404D-AE2F-ED260F378905}" type="datetimeFigureOut">
              <a:rPr lang="en-PH" smtClean="0"/>
              <a:t>03/12/2024</a:t>
            </a:fld>
            <a:endParaRPr lang="en-P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3677A9-87DC-4F38-8C92-DC822F77E699}" type="slidenum">
              <a:rPr lang="en-PH" smtClean="0"/>
              <a:t>‹#›</a:t>
            </a:fld>
            <a:endParaRPr lang="en-PH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3DA9104-2D7E-404D-AE2F-ED260F378905}" type="datetimeFigureOut">
              <a:rPr lang="en-PH" smtClean="0"/>
              <a:t>03/12/2024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C3677A9-87DC-4F38-8C92-DC822F77E699}" type="slidenum">
              <a:rPr lang="en-PH" smtClean="0"/>
              <a:t>‹#›</a:t>
            </a:fld>
            <a:endParaRPr lang="en-P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Fraud Detection Using Blended Modeling and Reinforcement Learning</a:t>
            </a:r>
            <a:endParaRPr lang="en-P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Data Science Approach to Identifying Fraudulent </a:t>
            </a:r>
            <a:r>
              <a:rPr lang="en-US" dirty="0" smtClean="0"/>
              <a:t>Transactions</a:t>
            </a:r>
          </a:p>
          <a:p>
            <a:r>
              <a:rPr lang="en-PH" dirty="0" err="1"/>
              <a:t>Donn</a:t>
            </a:r>
            <a:r>
              <a:rPr lang="en-PH" dirty="0"/>
              <a:t> Bryan Julian</a:t>
            </a:r>
          </a:p>
          <a:p>
            <a:r>
              <a:rPr lang="en-PH" dirty="0"/>
              <a:t>Date: </a:t>
            </a:r>
            <a:r>
              <a:rPr lang="en-PH" dirty="0" smtClean="0"/>
              <a:t>12/2/2024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2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6238"/>
            <a:ext cx="6499231" cy="6020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35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6096000" cy="315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67806"/>
            <a:ext cx="3546071" cy="327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63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6632"/>
            <a:ext cx="4570203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13176"/>
            <a:ext cx="8731969" cy="1520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162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288" indent="0">
              <a:buNone/>
            </a:pPr>
            <a:r>
              <a:rPr lang="en-US" b="1" dirty="0"/>
              <a:t>Performance Metrics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Accuracy</a:t>
            </a:r>
            <a:r>
              <a:rPr lang="en-US" dirty="0"/>
              <a:t>: 93.5%</a:t>
            </a:r>
          </a:p>
          <a:p>
            <a:pPr lvl="1"/>
            <a:r>
              <a:rPr lang="en-US" b="1" dirty="0"/>
              <a:t>Precision</a:t>
            </a:r>
            <a:r>
              <a:rPr lang="en-US" dirty="0"/>
              <a:t>: High focus on reducing false positives.</a:t>
            </a:r>
          </a:p>
          <a:p>
            <a:pPr lvl="1"/>
            <a:r>
              <a:rPr lang="en-US" b="1" dirty="0"/>
              <a:t>Recall</a:t>
            </a:r>
            <a:r>
              <a:rPr lang="en-US" dirty="0"/>
              <a:t>: Captured a high proportion of actual fraud cases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18288" indent="0">
              <a:buNone/>
            </a:pPr>
            <a:r>
              <a:rPr lang="en-US" b="1" dirty="0"/>
              <a:t>Model Impact</a:t>
            </a:r>
            <a:r>
              <a:rPr lang="en-US" dirty="0"/>
              <a:t>: </a:t>
            </a: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The </a:t>
            </a:r>
            <a:r>
              <a:rPr lang="en-US" dirty="0"/>
              <a:t>refined blended model provided a balanced outcome, minimizing both false positives and false negatives.</a:t>
            </a:r>
          </a:p>
          <a:p>
            <a:pPr marL="18288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Key </a:t>
            </a:r>
            <a:r>
              <a:rPr lang="en-PH" b="1" dirty="0" smtClean="0"/>
              <a:t>Results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4466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3"/>
            <a:ext cx="4536504" cy="266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8640"/>
            <a:ext cx="4227264" cy="248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24944"/>
            <a:ext cx="6306096" cy="3705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460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7954963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46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288" indent="0">
              <a:buNone/>
            </a:pPr>
            <a:r>
              <a:rPr lang="en-US" b="1" dirty="0"/>
              <a:t>Top Features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Total Debt</a:t>
            </a:r>
            <a:r>
              <a:rPr lang="en-US" dirty="0"/>
              <a:t>: Strongest predictor of fraudulent activity.</a:t>
            </a:r>
          </a:p>
          <a:p>
            <a:pPr lvl="1"/>
            <a:r>
              <a:rPr lang="en-US" b="1" dirty="0"/>
              <a:t>Transaction Amount</a:t>
            </a:r>
            <a:r>
              <a:rPr lang="en-US" dirty="0"/>
              <a:t>: Significant impact on detection.</a:t>
            </a:r>
          </a:p>
          <a:p>
            <a:pPr lvl="1"/>
            <a:r>
              <a:rPr lang="en-US" b="1" dirty="0"/>
              <a:t>Credit Limit</a:t>
            </a:r>
            <a:r>
              <a:rPr lang="en-US" dirty="0"/>
              <a:t>: Provided additional context for model predictions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18288" indent="0">
              <a:buNone/>
            </a:pPr>
            <a:r>
              <a:rPr lang="en-US" b="1" dirty="0"/>
              <a:t>Insights</a:t>
            </a:r>
            <a:r>
              <a:rPr lang="en-US" dirty="0"/>
              <a:t>: </a:t>
            </a: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Focus </a:t>
            </a:r>
            <a:r>
              <a:rPr lang="en-US" dirty="0"/>
              <a:t>on reducing customer debt and monitoring high-value transactions for fraud indicators.</a:t>
            </a:r>
          </a:p>
          <a:p>
            <a:pPr marL="18288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Feature </a:t>
            </a:r>
            <a:r>
              <a:rPr lang="en-PH" b="1" dirty="0" smtClean="0"/>
              <a:t>Importance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7222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b="1" dirty="0"/>
              <a:t>Optimization</a:t>
            </a:r>
            <a:r>
              <a:rPr lang="en-US" dirty="0"/>
              <a:t>: Removed less significant features to streamline the model</a:t>
            </a:r>
            <a:r>
              <a:rPr lang="en-US" dirty="0" smtClean="0"/>
              <a:t>.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b="1" dirty="0"/>
              <a:t>Cross-Validation</a:t>
            </a:r>
            <a:r>
              <a:rPr lang="en-US" dirty="0"/>
              <a:t>: Improved model consistency and reduced </a:t>
            </a:r>
            <a:r>
              <a:rPr lang="en-US" dirty="0" err="1"/>
              <a:t>overfitting</a:t>
            </a:r>
            <a:r>
              <a:rPr lang="en-US" dirty="0"/>
              <a:t> risks</a:t>
            </a:r>
            <a:r>
              <a:rPr lang="en-US" dirty="0" smtClean="0"/>
              <a:t>.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b="1" dirty="0"/>
              <a:t>Conclusion</a:t>
            </a:r>
            <a:r>
              <a:rPr lang="en-US" dirty="0"/>
              <a:t>: Achieved a well-balanced, reliable fraud detection model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Refinement </a:t>
            </a:r>
            <a:r>
              <a:rPr lang="en-PH" b="1" dirty="0" smtClean="0"/>
              <a:t>Process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58070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8288" indent="0">
              <a:buNone/>
            </a:pPr>
            <a:r>
              <a:rPr lang="en-US" b="1" dirty="0"/>
              <a:t>Scalable API</a:t>
            </a:r>
            <a:r>
              <a:rPr lang="en-US" dirty="0"/>
              <a:t>: </a:t>
            </a: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Implemented </a:t>
            </a:r>
            <a:r>
              <a:rPr lang="en-US" dirty="0"/>
              <a:t>a </a:t>
            </a:r>
            <a:r>
              <a:rPr lang="en-US" dirty="0" err="1"/>
              <a:t>RESTful</a:t>
            </a:r>
            <a:r>
              <a:rPr lang="en-US" dirty="0"/>
              <a:t> API for easy integration into existing systems</a:t>
            </a:r>
            <a:r>
              <a:rPr lang="en-US" dirty="0" smtClean="0"/>
              <a:t>.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b="1" dirty="0"/>
              <a:t>Real-time Predictions</a:t>
            </a:r>
            <a:r>
              <a:rPr lang="en-US" dirty="0"/>
              <a:t>: </a:t>
            </a: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Immediate </a:t>
            </a:r>
            <a:r>
              <a:rPr lang="en-US" dirty="0"/>
              <a:t>fraud detection using a Flask web service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18288" indent="0">
              <a:buNone/>
            </a:pPr>
            <a:r>
              <a:rPr lang="en-US" b="1" dirty="0"/>
              <a:t>Business Impact</a:t>
            </a:r>
            <a:r>
              <a:rPr lang="en-US" dirty="0"/>
              <a:t>: </a:t>
            </a: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Faster </a:t>
            </a:r>
            <a:r>
              <a:rPr lang="en-US" dirty="0"/>
              <a:t>response times, improved fraud detection accuracy, and enhanced security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Deployment </a:t>
            </a:r>
            <a:r>
              <a:rPr lang="en-PH" b="1" dirty="0" smtClean="0"/>
              <a:t>Strategy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40326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288" indent="0">
              <a:buNone/>
            </a:pPr>
            <a:r>
              <a:rPr lang="en-US" b="1" dirty="0"/>
              <a:t>Fraud Reduction</a:t>
            </a:r>
            <a:r>
              <a:rPr lang="en-US" dirty="0"/>
              <a:t>: </a:t>
            </a: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Significant </a:t>
            </a:r>
            <a:r>
              <a:rPr lang="en-US" dirty="0"/>
              <a:t>reduction in fraudulent activities</a:t>
            </a:r>
            <a:r>
              <a:rPr lang="en-US" dirty="0" smtClean="0"/>
              <a:t>.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b="1" dirty="0"/>
              <a:t>Customer Trust</a:t>
            </a:r>
            <a:r>
              <a:rPr lang="en-US" dirty="0"/>
              <a:t>: </a:t>
            </a: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Improved </a:t>
            </a:r>
            <a:r>
              <a:rPr lang="en-US" dirty="0"/>
              <a:t>due to fewer false alarms and better service</a:t>
            </a:r>
            <a:r>
              <a:rPr lang="en-US" dirty="0" smtClean="0"/>
              <a:t>.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b="1" dirty="0"/>
              <a:t>Operational Efficiency</a:t>
            </a:r>
            <a:r>
              <a:rPr lang="en-US" dirty="0"/>
              <a:t>: </a:t>
            </a: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Automated </a:t>
            </a:r>
            <a:r>
              <a:rPr lang="en-US" dirty="0"/>
              <a:t>fraud detection reduces manual review costs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Key Business </a:t>
            </a:r>
            <a:r>
              <a:rPr lang="en-PH" b="1" dirty="0" smtClean="0"/>
              <a:t>Benefits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996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b="1" dirty="0"/>
              <a:t>Objective</a:t>
            </a:r>
            <a:r>
              <a:rPr lang="en-US" dirty="0"/>
              <a:t>: </a:t>
            </a: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Develop </a:t>
            </a:r>
            <a:r>
              <a:rPr lang="en-US" dirty="0"/>
              <a:t>a machine learning model to detect fraudulent transactions effectively</a:t>
            </a:r>
            <a:r>
              <a:rPr lang="en-US" dirty="0" smtClean="0"/>
              <a:t>.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b="1" dirty="0"/>
              <a:t>Key Takeaway</a:t>
            </a:r>
            <a:r>
              <a:rPr lang="en-US" dirty="0"/>
              <a:t>: </a:t>
            </a: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A </a:t>
            </a:r>
            <a:r>
              <a:rPr lang="en-US" dirty="0"/>
              <a:t>blended model, combining ensemble learning and reinforcement learning, achieves high accuracy with enhanced feature understanding.</a:t>
            </a:r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Executive </a:t>
            </a:r>
            <a:r>
              <a:rPr lang="en-PH" b="1" dirty="0" smtClean="0"/>
              <a:t>Summary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9391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8288" indent="0">
              <a:buNone/>
            </a:pPr>
            <a:r>
              <a:rPr lang="en-US" b="1" dirty="0"/>
              <a:t>Model Monitoring</a:t>
            </a:r>
            <a:r>
              <a:rPr lang="en-US" dirty="0"/>
              <a:t>: </a:t>
            </a: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Implement </a:t>
            </a:r>
            <a:r>
              <a:rPr lang="en-US" dirty="0"/>
              <a:t>continuous model monitoring to ensure performance stability</a:t>
            </a:r>
            <a:r>
              <a:rPr lang="en-US" dirty="0" smtClean="0"/>
              <a:t>.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b="1" dirty="0"/>
              <a:t>Scalability</a:t>
            </a:r>
            <a:r>
              <a:rPr lang="en-US" dirty="0"/>
              <a:t>: </a:t>
            </a: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Plan </a:t>
            </a:r>
            <a:r>
              <a:rPr lang="en-US" dirty="0"/>
              <a:t>for deployment in other regions or across different transaction types</a:t>
            </a:r>
            <a:r>
              <a:rPr lang="en-US" dirty="0" smtClean="0"/>
              <a:t>.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b="1" dirty="0"/>
              <a:t>Feedback Loop</a:t>
            </a:r>
            <a:r>
              <a:rPr lang="en-US" dirty="0"/>
              <a:t>: </a:t>
            </a: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Integrate </a:t>
            </a:r>
            <a:r>
              <a:rPr lang="en-US" dirty="0"/>
              <a:t>a feedback mechanism to enhance model training with real-world 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Next </a:t>
            </a:r>
            <a:r>
              <a:rPr lang="en-PH" b="1" dirty="0" smtClean="0"/>
              <a:t>Steps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03010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b="1" dirty="0"/>
              <a:t>Summary</a:t>
            </a:r>
            <a:r>
              <a:rPr lang="en-US" dirty="0"/>
              <a:t>: </a:t>
            </a: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The </a:t>
            </a:r>
            <a:r>
              <a:rPr lang="en-US" dirty="0"/>
              <a:t>blended model effectively detects fraud, balancing recall and precision while minimizing false positives</a:t>
            </a:r>
            <a:r>
              <a:rPr lang="en-US" dirty="0" smtClean="0"/>
              <a:t>.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b="1" dirty="0"/>
              <a:t>Call to Action</a:t>
            </a:r>
            <a:r>
              <a:rPr lang="en-US" dirty="0"/>
              <a:t>: </a:t>
            </a: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Approve </a:t>
            </a:r>
            <a:r>
              <a:rPr lang="en-US" dirty="0"/>
              <a:t>deployment to production for enhanced fraud management.</a:t>
            </a:r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/>
              <a:t>Conclusion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4657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5112568" cy="322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97984"/>
            <a:ext cx="4667052" cy="324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79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632"/>
            <a:ext cx="5184576" cy="333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22544"/>
            <a:ext cx="5099100" cy="324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27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92696"/>
            <a:ext cx="6696744" cy="546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87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" y="332656"/>
            <a:ext cx="4546277" cy="282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501008"/>
            <a:ext cx="5439645" cy="305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21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b="1" dirty="0"/>
              <a:t>Context</a:t>
            </a:r>
            <a:r>
              <a:rPr lang="en-US" dirty="0"/>
              <a:t>: Financial fraud poses significant financial risks</a:t>
            </a:r>
            <a:r>
              <a:rPr lang="en-US" dirty="0" smtClean="0"/>
              <a:t>.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b="1" dirty="0"/>
              <a:t>Goal</a:t>
            </a:r>
            <a:r>
              <a:rPr lang="en-US" dirty="0"/>
              <a:t>: Enhance the identification of fraudulent transactions with minimal false positives, ensuring business security and customer trust</a:t>
            </a:r>
            <a:r>
              <a:rPr lang="en-US" dirty="0" smtClean="0"/>
              <a:t>.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b="1" dirty="0"/>
              <a:t>Impact</a:t>
            </a:r>
            <a:r>
              <a:rPr lang="en-US" dirty="0"/>
              <a:t>: Reduced fraud-related losses and improved customer experience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Business </a:t>
            </a:r>
            <a:r>
              <a:rPr lang="en-PH" b="1" dirty="0" smtClean="0"/>
              <a:t>Problem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6652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PH" b="1" dirty="0" err="1"/>
              <a:t>Modeling</a:t>
            </a:r>
            <a:r>
              <a:rPr lang="en-PH" b="1" dirty="0"/>
              <a:t> Approach</a:t>
            </a:r>
            <a:r>
              <a:rPr lang="en-PH" dirty="0"/>
              <a:t>:</a:t>
            </a:r>
          </a:p>
          <a:p>
            <a:pPr lvl="1"/>
            <a:r>
              <a:rPr lang="en-PH" dirty="0"/>
              <a:t>Blended model with ensemble methods (Naive Bayes, Support Vector Classifier, Logistic Regression).</a:t>
            </a:r>
          </a:p>
          <a:p>
            <a:pPr lvl="1"/>
            <a:r>
              <a:rPr lang="en-PH" dirty="0"/>
              <a:t>Reinforcement Learning for fine-tuning model performance.</a:t>
            </a:r>
          </a:p>
          <a:p>
            <a:pPr marL="18288" indent="0">
              <a:buNone/>
            </a:pPr>
            <a:r>
              <a:rPr lang="en-PH" b="1" dirty="0"/>
              <a:t>Feature Engineering</a:t>
            </a:r>
            <a:r>
              <a:rPr lang="en-PH" dirty="0"/>
              <a:t>: Focused on identifying key features like total debt, transaction amount, and credit limit.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Methodology </a:t>
            </a:r>
            <a:r>
              <a:rPr lang="en-PH" b="1" dirty="0" smtClean="0"/>
              <a:t>Overview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4544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b="1" dirty="0"/>
              <a:t>Ensemble Approach</a:t>
            </a:r>
            <a:r>
              <a:rPr lang="en-US" dirty="0"/>
              <a:t>: Combined models to leverage diverse strengths</a:t>
            </a:r>
            <a:r>
              <a:rPr lang="en-US" dirty="0" smtClean="0"/>
              <a:t>.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b="1" dirty="0"/>
              <a:t>Reinforcement Learning</a:t>
            </a:r>
            <a:r>
              <a:rPr lang="en-US" dirty="0"/>
              <a:t>: Applied Deep Q-Learning to adaptively adjust model weights for optimal performance</a:t>
            </a:r>
            <a:r>
              <a:rPr lang="en-US" dirty="0" smtClean="0"/>
              <a:t>.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b="1" dirty="0"/>
              <a:t>Regularization</a:t>
            </a:r>
            <a:r>
              <a:rPr lang="en-US" dirty="0"/>
              <a:t>: Addressed </a:t>
            </a:r>
            <a:r>
              <a:rPr lang="en-US" dirty="0" err="1"/>
              <a:t>overfitting</a:t>
            </a:r>
            <a:r>
              <a:rPr lang="en-US" dirty="0"/>
              <a:t> by tuning </a:t>
            </a:r>
            <a:r>
              <a:rPr lang="en-US" dirty="0" err="1"/>
              <a:t>hyperparameters</a:t>
            </a:r>
            <a:r>
              <a:rPr lang="en-US" dirty="0"/>
              <a:t> and increasing model robustness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Model </a:t>
            </a:r>
            <a:r>
              <a:rPr lang="en-PH" b="1" dirty="0" smtClean="0"/>
              <a:t>Development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60404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24</TotalTime>
  <Words>471</Words>
  <Application>Microsoft Office PowerPoint</Application>
  <PresentationFormat>On-screen Show (4:3)</PresentationFormat>
  <Paragraphs>82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Elemental</vt:lpstr>
      <vt:lpstr>Fraud Detection Using Blended Modeling and Reinforcement Learning</vt:lpstr>
      <vt:lpstr>Executive Summary</vt:lpstr>
      <vt:lpstr>PowerPoint Presentation</vt:lpstr>
      <vt:lpstr>PowerPoint Presentation</vt:lpstr>
      <vt:lpstr>PowerPoint Presentation</vt:lpstr>
      <vt:lpstr>PowerPoint Presentation</vt:lpstr>
      <vt:lpstr>Business Problem</vt:lpstr>
      <vt:lpstr>Methodology Overview</vt:lpstr>
      <vt:lpstr>Model Development</vt:lpstr>
      <vt:lpstr>PowerPoint Presentation</vt:lpstr>
      <vt:lpstr>PowerPoint Presentation</vt:lpstr>
      <vt:lpstr>PowerPoint Presentation</vt:lpstr>
      <vt:lpstr>Key Results</vt:lpstr>
      <vt:lpstr>PowerPoint Presentation</vt:lpstr>
      <vt:lpstr>PowerPoint Presentation</vt:lpstr>
      <vt:lpstr>Feature Importance</vt:lpstr>
      <vt:lpstr>Refinement Process</vt:lpstr>
      <vt:lpstr>Deployment Strategy</vt:lpstr>
      <vt:lpstr>Key Business Benefits</vt:lpstr>
      <vt:lpstr>Next Steps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Using Blended Modeling and Reinforcement Learning</dc:title>
  <dc:creator>Bryan</dc:creator>
  <cp:lastModifiedBy>Bryan</cp:lastModifiedBy>
  <cp:revision>3</cp:revision>
  <dcterms:created xsi:type="dcterms:W3CDTF">2024-12-03T12:35:55Z</dcterms:created>
  <dcterms:modified xsi:type="dcterms:W3CDTF">2024-12-03T13:00:00Z</dcterms:modified>
</cp:coreProperties>
</file>