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E0C3-C501-33E7-B768-E643E856E34F}"/>
              </a:ext>
            </a:extLst>
          </p:cNvPr>
          <p:cNvSpPr>
            <a:spLocks noGrp="1"/>
          </p:cNvSpPr>
          <p:nvPr>
            <p:ph type="ctrTitle"/>
          </p:nvPr>
        </p:nvSpPr>
        <p:spPr/>
        <p:txBody>
          <a:bodyPr/>
          <a:lstStyle/>
          <a:p>
            <a:r>
              <a:rPr lang="en-US" dirty="0"/>
              <a:t>Predicting Housing Prices Based on Job Factors</a:t>
            </a:r>
            <a:endParaRPr lang="en-PH" dirty="0"/>
          </a:p>
        </p:txBody>
      </p:sp>
      <p:sp>
        <p:nvSpPr>
          <p:cNvPr id="3" name="Subtitle 2">
            <a:extLst>
              <a:ext uri="{FF2B5EF4-FFF2-40B4-BE49-F238E27FC236}">
                <a16:creationId xmlns:a16="http://schemas.microsoft.com/office/drawing/2014/main" id="{E52AC611-DBC1-6CFE-A5E6-278040904553}"/>
              </a:ext>
            </a:extLst>
          </p:cNvPr>
          <p:cNvSpPr>
            <a:spLocks noGrp="1"/>
          </p:cNvSpPr>
          <p:nvPr>
            <p:ph type="subTitle" idx="1"/>
          </p:nvPr>
        </p:nvSpPr>
        <p:spPr/>
        <p:txBody>
          <a:bodyPr>
            <a:normAutofit fontScale="77500" lnSpcReduction="20000"/>
          </a:bodyPr>
          <a:lstStyle/>
          <a:p>
            <a:r>
              <a:rPr lang="en-US" dirty="0"/>
              <a:t>Understanding the Link Between Employment and Real Estate in California</a:t>
            </a:r>
          </a:p>
          <a:p>
            <a:br>
              <a:rPr lang="en-PH" dirty="0"/>
            </a:br>
            <a:br>
              <a:rPr lang="en-PH" dirty="0"/>
            </a:br>
            <a:r>
              <a:rPr lang="en-PH" dirty="0"/>
              <a:t>Presenter: Donn Bryan Julian</a:t>
            </a:r>
            <a:br>
              <a:rPr lang="en-PH" dirty="0"/>
            </a:br>
            <a:r>
              <a:rPr lang="en-PH" dirty="0"/>
              <a:t>Date: 10/15/2024</a:t>
            </a:r>
          </a:p>
        </p:txBody>
      </p:sp>
    </p:spTree>
    <p:extLst>
      <p:ext uri="{BB962C8B-B14F-4D97-AF65-F5344CB8AC3E}">
        <p14:creationId xmlns:p14="http://schemas.microsoft.com/office/powerpoint/2010/main" val="15028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C2B4-BF16-7398-B356-A1FD35E68FCA}"/>
              </a:ext>
            </a:extLst>
          </p:cNvPr>
          <p:cNvSpPr>
            <a:spLocks noGrp="1"/>
          </p:cNvSpPr>
          <p:nvPr>
            <p:ph type="title"/>
          </p:nvPr>
        </p:nvSpPr>
        <p:spPr/>
        <p:txBody>
          <a:bodyPr/>
          <a:lstStyle/>
          <a:p>
            <a:r>
              <a:rPr lang="en-PH" dirty="0"/>
              <a:t>Findings</a:t>
            </a:r>
          </a:p>
        </p:txBody>
      </p:sp>
      <p:sp>
        <p:nvSpPr>
          <p:cNvPr id="3" name="Content Placeholder 2">
            <a:extLst>
              <a:ext uri="{FF2B5EF4-FFF2-40B4-BE49-F238E27FC236}">
                <a16:creationId xmlns:a16="http://schemas.microsoft.com/office/drawing/2014/main" id="{E6DC0468-4F99-CDF5-3631-88DB8198E1AC}"/>
              </a:ext>
            </a:extLst>
          </p:cNvPr>
          <p:cNvSpPr>
            <a:spLocks noGrp="1"/>
          </p:cNvSpPr>
          <p:nvPr>
            <p:ph idx="1"/>
          </p:nvPr>
        </p:nvSpPr>
        <p:spPr/>
        <p:txBody>
          <a:bodyPr/>
          <a:lstStyle/>
          <a:p>
            <a:r>
              <a:rPr lang="en-US" dirty="0"/>
              <a:t>Economic factors like Median Income play a key role in determining housing affordability.</a:t>
            </a:r>
          </a:p>
          <a:p>
            <a:r>
              <a:rPr lang="en-US" dirty="0"/>
              <a:t>Job-related factors like location (e.g., Contra Costa County) also have a measurable impact.</a:t>
            </a:r>
          </a:p>
          <a:p>
            <a:r>
              <a:rPr lang="en-US" dirty="0"/>
              <a:t>Population and the number of available rooms are significant drivers of home values, potentially indicating market demand.</a:t>
            </a:r>
            <a:endParaRPr lang="en-PH" dirty="0"/>
          </a:p>
        </p:txBody>
      </p:sp>
    </p:spTree>
    <p:extLst>
      <p:ext uri="{BB962C8B-B14F-4D97-AF65-F5344CB8AC3E}">
        <p14:creationId xmlns:p14="http://schemas.microsoft.com/office/powerpoint/2010/main" val="225374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68F78-08FB-4B43-F08A-1A4CA8833644}"/>
              </a:ext>
            </a:extLst>
          </p:cNvPr>
          <p:cNvPicPr>
            <a:picLocks noGrp="1" noChangeAspect="1"/>
          </p:cNvPicPr>
          <p:nvPr>
            <p:ph idx="1"/>
          </p:nvPr>
        </p:nvPicPr>
        <p:blipFill>
          <a:blip r:embed="rId2"/>
          <a:stretch>
            <a:fillRect/>
          </a:stretch>
        </p:blipFill>
        <p:spPr>
          <a:xfrm>
            <a:off x="1102356" y="1033273"/>
            <a:ext cx="9987288" cy="4231640"/>
          </a:xfrm>
        </p:spPr>
      </p:pic>
    </p:spTree>
    <p:extLst>
      <p:ext uri="{BB962C8B-B14F-4D97-AF65-F5344CB8AC3E}">
        <p14:creationId xmlns:p14="http://schemas.microsoft.com/office/powerpoint/2010/main" val="400779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7128-97EB-0BBD-5FD4-578DDC2D4182}"/>
              </a:ext>
            </a:extLst>
          </p:cNvPr>
          <p:cNvSpPr>
            <a:spLocks noGrp="1"/>
          </p:cNvSpPr>
          <p:nvPr>
            <p:ph type="title"/>
          </p:nvPr>
        </p:nvSpPr>
        <p:spPr/>
        <p:txBody>
          <a:bodyPr/>
          <a:lstStyle/>
          <a:p>
            <a:r>
              <a:rPr lang="en-PH" dirty="0"/>
              <a:t>Project Challenges</a:t>
            </a:r>
          </a:p>
        </p:txBody>
      </p:sp>
      <p:sp>
        <p:nvSpPr>
          <p:cNvPr id="3" name="Content Placeholder 2">
            <a:extLst>
              <a:ext uri="{FF2B5EF4-FFF2-40B4-BE49-F238E27FC236}">
                <a16:creationId xmlns:a16="http://schemas.microsoft.com/office/drawing/2014/main" id="{EA61C421-F404-A2B6-0D47-10DA2308AD9A}"/>
              </a:ext>
            </a:extLst>
          </p:cNvPr>
          <p:cNvSpPr>
            <a:spLocks noGrp="1"/>
          </p:cNvSpPr>
          <p:nvPr>
            <p:ph idx="1"/>
          </p:nvPr>
        </p:nvSpPr>
        <p:spPr/>
        <p:txBody>
          <a:bodyPr/>
          <a:lstStyle/>
          <a:p>
            <a:r>
              <a:rPr lang="en-US" dirty="0"/>
              <a:t>The dataset was limited to Alameda and Contra Costa counties, restricting broader generalizability.</a:t>
            </a:r>
          </a:p>
          <a:p>
            <a:r>
              <a:rPr lang="en-US" dirty="0"/>
              <a:t>Potential data quality issues, such as missing values and duplicates, may have influenced model predictions.</a:t>
            </a:r>
          </a:p>
          <a:p>
            <a:r>
              <a:rPr lang="en-US" dirty="0"/>
              <a:t>Overfitting concerns, especially with simpler models like Decision Trees.</a:t>
            </a:r>
            <a:endParaRPr lang="en-PH" dirty="0"/>
          </a:p>
        </p:txBody>
      </p:sp>
    </p:spTree>
    <p:extLst>
      <p:ext uri="{BB962C8B-B14F-4D97-AF65-F5344CB8AC3E}">
        <p14:creationId xmlns:p14="http://schemas.microsoft.com/office/powerpoint/2010/main" val="24131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3476-93E3-7612-CF04-A5F248482D04}"/>
              </a:ext>
            </a:extLst>
          </p:cNvPr>
          <p:cNvSpPr>
            <a:spLocks noGrp="1"/>
          </p:cNvSpPr>
          <p:nvPr>
            <p:ph type="title"/>
          </p:nvPr>
        </p:nvSpPr>
        <p:spPr/>
        <p:txBody>
          <a:bodyPr/>
          <a:lstStyle/>
          <a:p>
            <a:r>
              <a:rPr lang="en-PH" dirty="0"/>
              <a:t>Final Takeaways</a:t>
            </a:r>
          </a:p>
        </p:txBody>
      </p:sp>
      <p:sp>
        <p:nvSpPr>
          <p:cNvPr id="3" name="Content Placeholder 2">
            <a:extLst>
              <a:ext uri="{FF2B5EF4-FFF2-40B4-BE49-F238E27FC236}">
                <a16:creationId xmlns:a16="http://schemas.microsoft.com/office/drawing/2014/main" id="{EF05FE71-4FE6-B37C-A560-C6AD7A329132}"/>
              </a:ext>
            </a:extLst>
          </p:cNvPr>
          <p:cNvSpPr>
            <a:spLocks noGrp="1"/>
          </p:cNvSpPr>
          <p:nvPr>
            <p:ph idx="1"/>
          </p:nvPr>
        </p:nvSpPr>
        <p:spPr/>
        <p:txBody>
          <a:bodyPr/>
          <a:lstStyle/>
          <a:p>
            <a:r>
              <a:rPr lang="en-US" dirty="0"/>
              <a:t>Housing prices in California are highly influenced by a combination of economic and employment-related factors.</a:t>
            </a:r>
          </a:p>
          <a:p>
            <a:r>
              <a:rPr lang="en-US" dirty="0"/>
              <a:t>Predictive models can help inform decision-making for homebuyers, policymakers, and urban planners.</a:t>
            </a:r>
          </a:p>
          <a:p>
            <a:r>
              <a:rPr lang="en-US" dirty="0"/>
              <a:t>This work emphasizes the need for more integrated data to drive decisions about housing and economic development.</a:t>
            </a:r>
            <a:endParaRPr lang="en-PH" dirty="0"/>
          </a:p>
        </p:txBody>
      </p:sp>
    </p:spTree>
    <p:extLst>
      <p:ext uri="{BB962C8B-B14F-4D97-AF65-F5344CB8AC3E}">
        <p14:creationId xmlns:p14="http://schemas.microsoft.com/office/powerpoint/2010/main" val="252849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C030-AB1F-34E5-466C-56E8248DC811}"/>
              </a:ext>
            </a:extLst>
          </p:cNvPr>
          <p:cNvSpPr>
            <a:spLocks noGrp="1"/>
          </p:cNvSpPr>
          <p:nvPr>
            <p:ph type="title"/>
          </p:nvPr>
        </p:nvSpPr>
        <p:spPr/>
        <p:txBody>
          <a:bodyPr/>
          <a:lstStyle/>
          <a:p>
            <a:r>
              <a:rPr lang="en-PH" dirty="0"/>
              <a:t>Looking Ahead</a:t>
            </a:r>
          </a:p>
        </p:txBody>
      </p:sp>
      <p:sp>
        <p:nvSpPr>
          <p:cNvPr id="3" name="Content Placeholder 2">
            <a:extLst>
              <a:ext uri="{FF2B5EF4-FFF2-40B4-BE49-F238E27FC236}">
                <a16:creationId xmlns:a16="http://schemas.microsoft.com/office/drawing/2014/main" id="{500928E6-4AE8-CE95-A533-30137338D49F}"/>
              </a:ext>
            </a:extLst>
          </p:cNvPr>
          <p:cNvSpPr>
            <a:spLocks noGrp="1"/>
          </p:cNvSpPr>
          <p:nvPr>
            <p:ph idx="1"/>
          </p:nvPr>
        </p:nvSpPr>
        <p:spPr/>
        <p:txBody>
          <a:bodyPr/>
          <a:lstStyle/>
          <a:p>
            <a:r>
              <a:rPr lang="en-US" dirty="0"/>
              <a:t>Expand analysis to other counties in California for a more comprehensive view.</a:t>
            </a:r>
          </a:p>
          <a:p>
            <a:r>
              <a:rPr lang="en-US" dirty="0"/>
              <a:t>Incorporate more job characteristics, such as job satisfaction or commuting distances, to enrich the analysis.</a:t>
            </a:r>
          </a:p>
          <a:p>
            <a:r>
              <a:rPr lang="en-US" dirty="0"/>
              <a:t>Explore other machine learning models or deeper neural networks for potentially improved predictions.</a:t>
            </a:r>
            <a:endParaRPr lang="en-PH" dirty="0"/>
          </a:p>
        </p:txBody>
      </p:sp>
    </p:spTree>
    <p:extLst>
      <p:ext uri="{BB962C8B-B14F-4D97-AF65-F5344CB8AC3E}">
        <p14:creationId xmlns:p14="http://schemas.microsoft.com/office/powerpoint/2010/main" val="244811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9EBE-773E-FE37-296F-68B47B04523A}"/>
              </a:ext>
            </a:extLst>
          </p:cNvPr>
          <p:cNvSpPr>
            <a:spLocks noGrp="1"/>
          </p:cNvSpPr>
          <p:nvPr>
            <p:ph type="title"/>
          </p:nvPr>
        </p:nvSpPr>
        <p:spPr/>
        <p:txBody>
          <a:bodyPr/>
          <a:lstStyle/>
          <a:p>
            <a:r>
              <a:rPr lang="en-PH" dirty="0"/>
              <a:t>Closing Remarks</a:t>
            </a:r>
          </a:p>
        </p:txBody>
      </p:sp>
      <p:sp>
        <p:nvSpPr>
          <p:cNvPr id="3" name="Content Placeholder 2">
            <a:extLst>
              <a:ext uri="{FF2B5EF4-FFF2-40B4-BE49-F238E27FC236}">
                <a16:creationId xmlns:a16="http://schemas.microsoft.com/office/drawing/2014/main" id="{FEF712BF-C066-519F-5735-0058D593C04A}"/>
              </a:ext>
            </a:extLst>
          </p:cNvPr>
          <p:cNvSpPr>
            <a:spLocks noGrp="1"/>
          </p:cNvSpPr>
          <p:nvPr>
            <p:ph idx="1"/>
          </p:nvPr>
        </p:nvSpPr>
        <p:spPr/>
        <p:txBody>
          <a:bodyPr/>
          <a:lstStyle/>
          <a:p>
            <a:r>
              <a:rPr lang="en-US" dirty="0"/>
              <a:t>This project provided valuable insights into the link between job factors and housing affordability.</a:t>
            </a:r>
          </a:p>
          <a:p>
            <a:r>
              <a:rPr lang="en-US" dirty="0"/>
              <a:t>The findings can contribute to informed decisions in housing policy, urban planning, and economic development.</a:t>
            </a:r>
          </a:p>
          <a:p>
            <a:r>
              <a:rPr lang="en-US" dirty="0"/>
              <a:t>Thank you for your attention, and we welcome any questions or thoughts on how we can further expand this analysis.</a:t>
            </a:r>
            <a:endParaRPr lang="en-PH" dirty="0"/>
          </a:p>
        </p:txBody>
      </p:sp>
    </p:spTree>
    <p:extLst>
      <p:ext uri="{BB962C8B-B14F-4D97-AF65-F5344CB8AC3E}">
        <p14:creationId xmlns:p14="http://schemas.microsoft.com/office/powerpoint/2010/main" val="80132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CD8B-EBA9-E1AE-CEB9-60FE915BA617}"/>
              </a:ext>
            </a:extLst>
          </p:cNvPr>
          <p:cNvSpPr>
            <a:spLocks noGrp="1"/>
          </p:cNvSpPr>
          <p:nvPr>
            <p:ph type="title"/>
          </p:nvPr>
        </p:nvSpPr>
        <p:spPr/>
        <p:txBody>
          <a:bodyPr/>
          <a:lstStyle/>
          <a:p>
            <a:r>
              <a:rPr lang="en-PH" dirty="0"/>
              <a:t>Questions?</a:t>
            </a:r>
          </a:p>
        </p:txBody>
      </p:sp>
      <p:sp>
        <p:nvSpPr>
          <p:cNvPr id="3" name="Content Placeholder 2">
            <a:extLst>
              <a:ext uri="{FF2B5EF4-FFF2-40B4-BE49-F238E27FC236}">
                <a16:creationId xmlns:a16="http://schemas.microsoft.com/office/drawing/2014/main" id="{30F6D6C0-2932-B828-A961-73806F7D2A48}"/>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137230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F85-0BAF-AB20-12BE-8763240BCCCD}"/>
              </a:ext>
            </a:extLst>
          </p:cNvPr>
          <p:cNvSpPr>
            <a:spLocks noGrp="1"/>
          </p:cNvSpPr>
          <p:nvPr>
            <p:ph type="title"/>
          </p:nvPr>
        </p:nvSpPr>
        <p:spPr/>
        <p:txBody>
          <a:bodyPr/>
          <a:lstStyle/>
          <a:p>
            <a:r>
              <a:rPr lang="en-PH" dirty="0"/>
              <a:t>Project Overview</a:t>
            </a:r>
          </a:p>
        </p:txBody>
      </p:sp>
      <p:sp>
        <p:nvSpPr>
          <p:cNvPr id="3" name="Content Placeholder 2">
            <a:extLst>
              <a:ext uri="{FF2B5EF4-FFF2-40B4-BE49-F238E27FC236}">
                <a16:creationId xmlns:a16="http://schemas.microsoft.com/office/drawing/2014/main" id="{4919E956-CD4F-18BD-70A9-7DFE9C97C2C4}"/>
              </a:ext>
            </a:extLst>
          </p:cNvPr>
          <p:cNvSpPr>
            <a:spLocks noGrp="1"/>
          </p:cNvSpPr>
          <p:nvPr>
            <p:ph idx="1"/>
          </p:nvPr>
        </p:nvSpPr>
        <p:spPr/>
        <p:txBody>
          <a:bodyPr/>
          <a:lstStyle/>
          <a:p>
            <a:r>
              <a:rPr lang="en-US" dirty="0"/>
              <a:t>The objective of this project was to predict housing prices in California based on job-related factors.</a:t>
            </a:r>
          </a:p>
          <a:p>
            <a:r>
              <a:rPr lang="en-US" dirty="0"/>
              <a:t>We aimed to understand how employment opportunities, income levels, and housing characteristics influence the affordability of homes.</a:t>
            </a:r>
          </a:p>
          <a:p>
            <a:r>
              <a:rPr lang="en-US" dirty="0"/>
              <a:t>The analysis combines housing data with career data to uncover key insights for policymakers, real estate developers, and the general public.</a:t>
            </a:r>
            <a:endParaRPr lang="en-PH" dirty="0"/>
          </a:p>
        </p:txBody>
      </p:sp>
    </p:spTree>
    <p:extLst>
      <p:ext uri="{BB962C8B-B14F-4D97-AF65-F5344CB8AC3E}">
        <p14:creationId xmlns:p14="http://schemas.microsoft.com/office/powerpoint/2010/main" val="286381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10F3-1B3A-6977-7969-097F5F8C92C5}"/>
              </a:ext>
            </a:extLst>
          </p:cNvPr>
          <p:cNvSpPr>
            <a:spLocks noGrp="1"/>
          </p:cNvSpPr>
          <p:nvPr>
            <p:ph type="title"/>
          </p:nvPr>
        </p:nvSpPr>
        <p:spPr/>
        <p:txBody>
          <a:bodyPr/>
          <a:lstStyle/>
          <a:p>
            <a:r>
              <a:rPr lang="en-PH" dirty="0"/>
              <a:t>Datasets Used</a:t>
            </a:r>
          </a:p>
        </p:txBody>
      </p:sp>
      <p:sp>
        <p:nvSpPr>
          <p:cNvPr id="3" name="Content Placeholder 2">
            <a:extLst>
              <a:ext uri="{FF2B5EF4-FFF2-40B4-BE49-F238E27FC236}">
                <a16:creationId xmlns:a16="http://schemas.microsoft.com/office/drawing/2014/main" id="{B35EC0B6-4746-562F-E29A-FA5C7516A4F7}"/>
              </a:ext>
            </a:extLst>
          </p:cNvPr>
          <p:cNvSpPr>
            <a:spLocks noGrp="1"/>
          </p:cNvSpPr>
          <p:nvPr>
            <p:ph idx="1"/>
          </p:nvPr>
        </p:nvSpPr>
        <p:spPr/>
        <p:txBody>
          <a:bodyPr/>
          <a:lstStyle/>
          <a:p>
            <a:r>
              <a:rPr lang="en-US" dirty="0"/>
              <a:t>Housing Data: Median age, rooms, bedrooms, population, households, median income, house value, and location.</a:t>
            </a:r>
          </a:p>
          <a:p>
            <a:r>
              <a:rPr lang="en-US" dirty="0"/>
              <a:t>Job Data: Job listings, job titles, salary ranges, work type, and locations (focused on Alameda and Contra Costa counties).</a:t>
            </a:r>
          </a:p>
          <a:p>
            <a:r>
              <a:rPr lang="en-US" dirty="0"/>
              <a:t>By merging these datasets, we gained insights into the relationship between employment opportunities and housing affordability.</a:t>
            </a:r>
            <a:endParaRPr lang="en-PH" dirty="0"/>
          </a:p>
        </p:txBody>
      </p:sp>
    </p:spTree>
    <p:extLst>
      <p:ext uri="{BB962C8B-B14F-4D97-AF65-F5344CB8AC3E}">
        <p14:creationId xmlns:p14="http://schemas.microsoft.com/office/powerpoint/2010/main" val="127074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8406-743A-6D9C-2415-296DFC8F8C90}"/>
              </a:ext>
            </a:extLst>
          </p:cNvPr>
          <p:cNvSpPr>
            <a:spLocks noGrp="1"/>
          </p:cNvSpPr>
          <p:nvPr>
            <p:ph type="title"/>
          </p:nvPr>
        </p:nvSpPr>
        <p:spPr/>
        <p:txBody>
          <a:bodyPr/>
          <a:lstStyle/>
          <a:p>
            <a:r>
              <a:rPr lang="en-PH" dirty="0"/>
              <a:t>Data Cleaning Steps</a:t>
            </a:r>
          </a:p>
        </p:txBody>
      </p:sp>
      <p:sp>
        <p:nvSpPr>
          <p:cNvPr id="3" name="Content Placeholder 2">
            <a:extLst>
              <a:ext uri="{FF2B5EF4-FFF2-40B4-BE49-F238E27FC236}">
                <a16:creationId xmlns:a16="http://schemas.microsoft.com/office/drawing/2014/main" id="{7489757D-85A6-6F96-190B-F3A98C179641}"/>
              </a:ext>
            </a:extLst>
          </p:cNvPr>
          <p:cNvSpPr>
            <a:spLocks noGrp="1"/>
          </p:cNvSpPr>
          <p:nvPr>
            <p:ph idx="1"/>
          </p:nvPr>
        </p:nvSpPr>
        <p:spPr/>
        <p:txBody>
          <a:bodyPr/>
          <a:lstStyle/>
          <a:p>
            <a:r>
              <a:rPr lang="en-US" dirty="0"/>
              <a:t>Filtered job data to focus on Alameda and Contra Costa counties for localized analysis.</a:t>
            </a:r>
          </a:p>
          <a:p>
            <a:r>
              <a:rPr lang="en-US" dirty="0"/>
              <a:t>Removed duplicate job listings to ensure accuracy.</a:t>
            </a:r>
          </a:p>
          <a:p>
            <a:r>
              <a:rPr lang="en-US" dirty="0"/>
              <a:t>Created a unified "Location" column in the housing data to align with the job dataset.</a:t>
            </a:r>
          </a:p>
          <a:p>
            <a:r>
              <a:rPr lang="en-US" dirty="0"/>
              <a:t>Extracted salary range values into "</a:t>
            </a:r>
            <a:r>
              <a:rPr lang="en-US" dirty="0" err="1"/>
              <a:t>min_salary</a:t>
            </a:r>
            <a:r>
              <a:rPr lang="en-US" dirty="0"/>
              <a:t>" and "</a:t>
            </a:r>
            <a:r>
              <a:rPr lang="en-US" dirty="0" err="1"/>
              <a:t>max_salary</a:t>
            </a:r>
            <a:r>
              <a:rPr lang="en-US" dirty="0"/>
              <a:t>" columns for analysis.</a:t>
            </a:r>
            <a:endParaRPr lang="en-PH" dirty="0"/>
          </a:p>
        </p:txBody>
      </p:sp>
    </p:spTree>
    <p:extLst>
      <p:ext uri="{BB962C8B-B14F-4D97-AF65-F5344CB8AC3E}">
        <p14:creationId xmlns:p14="http://schemas.microsoft.com/office/powerpoint/2010/main" val="401052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A640-81AD-332C-08B9-5F722B6AAD0A}"/>
              </a:ext>
            </a:extLst>
          </p:cNvPr>
          <p:cNvSpPr>
            <a:spLocks noGrp="1"/>
          </p:cNvSpPr>
          <p:nvPr>
            <p:ph type="title"/>
          </p:nvPr>
        </p:nvSpPr>
        <p:spPr/>
        <p:txBody>
          <a:bodyPr/>
          <a:lstStyle/>
          <a:p>
            <a:r>
              <a:rPr lang="en-PH" dirty="0"/>
              <a:t>Analytical Approach</a:t>
            </a:r>
          </a:p>
        </p:txBody>
      </p:sp>
      <p:sp>
        <p:nvSpPr>
          <p:cNvPr id="3" name="Content Placeholder 2">
            <a:extLst>
              <a:ext uri="{FF2B5EF4-FFF2-40B4-BE49-F238E27FC236}">
                <a16:creationId xmlns:a16="http://schemas.microsoft.com/office/drawing/2014/main" id="{183A331A-C081-3A20-D9CE-2AEFE7CB64EE}"/>
              </a:ext>
            </a:extLst>
          </p:cNvPr>
          <p:cNvSpPr>
            <a:spLocks noGrp="1"/>
          </p:cNvSpPr>
          <p:nvPr>
            <p:ph idx="1"/>
          </p:nvPr>
        </p:nvSpPr>
        <p:spPr/>
        <p:txBody>
          <a:bodyPr/>
          <a:lstStyle/>
          <a:p>
            <a:r>
              <a:rPr lang="en-US" dirty="0"/>
              <a:t>One-Hot Encoding was applied to categorical features like job types and department names for machine learning purposes.</a:t>
            </a:r>
          </a:p>
          <a:p>
            <a:r>
              <a:rPr lang="en-US" dirty="0"/>
              <a:t>We experimented with various regression models, including Linear Regression, Random Forest, Gradient Boosting, and </a:t>
            </a:r>
            <a:r>
              <a:rPr lang="en-US" dirty="0" err="1"/>
              <a:t>CatBoost</a:t>
            </a:r>
            <a:r>
              <a:rPr lang="en-US" dirty="0"/>
              <a:t>, to predict median house values.</a:t>
            </a:r>
          </a:p>
          <a:p>
            <a:r>
              <a:rPr lang="en-US" dirty="0"/>
              <a:t>Feature importance analysis was used to understand the significance of each predictor.</a:t>
            </a:r>
            <a:endParaRPr lang="en-PH" dirty="0"/>
          </a:p>
        </p:txBody>
      </p:sp>
    </p:spTree>
    <p:extLst>
      <p:ext uri="{BB962C8B-B14F-4D97-AF65-F5344CB8AC3E}">
        <p14:creationId xmlns:p14="http://schemas.microsoft.com/office/powerpoint/2010/main" val="280017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D3A0-51EC-AC07-18D8-AC92717F1E3F}"/>
              </a:ext>
            </a:extLst>
          </p:cNvPr>
          <p:cNvSpPr>
            <a:spLocks noGrp="1"/>
          </p:cNvSpPr>
          <p:nvPr>
            <p:ph type="title"/>
          </p:nvPr>
        </p:nvSpPr>
        <p:spPr/>
        <p:txBody>
          <a:bodyPr/>
          <a:lstStyle/>
          <a:p>
            <a:r>
              <a:rPr lang="en-PH" dirty="0"/>
              <a:t>Model Results</a:t>
            </a:r>
          </a:p>
        </p:txBody>
      </p:sp>
      <p:sp>
        <p:nvSpPr>
          <p:cNvPr id="3" name="Content Placeholder 2">
            <a:extLst>
              <a:ext uri="{FF2B5EF4-FFF2-40B4-BE49-F238E27FC236}">
                <a16:creationId xmlns:a16="http://schemas.microsoft.com/office/drawing/2014/main" id="{9200633B-22A0-6C07-A9CD-52013F43E7F7}"/>
              </a:ext>
            </a:extLst>
          </p:cNvPr>
          <p:cNvSpPr>
            <a:spLocks noGrp="1"/>
          </p:cNvSpPr>
          <p:nvPr>
            <p:ph idx="1"/>
          </p:nvPr>
        </p:nvSpPr>
        <p:spPr/>
        <p:txBody>
          <a:bodyPr/>
          <a:lstStyle/>
          <a:p>
            <a:r>
              <a:rPr lang="en-US" dirty="0"/>
              <a:t>Several models showed near-perfect R² scores, indicating strong predictability, but this was largely influenced by data complexity.</a:t>
            </a:r>
          </a:p>
          <a:p>
            <a:r>
              <a:rPr lang="en-US" dirty="0"/>
              <a:t>Reinforcement Learning techniques were used to optimize model blending for higher accuracy, resulting in an R² of 0.91 during cross-validation.</a:t>
            </a:r>
            <a:endParaRPr lang="en-PH" dirty="0"/>
          </a:p>
        </p:txBody>
      </p:sp>
    </p:spTree>
    <p:extLst>
      <p:ext uri="{BB962C8B-B14F-4D97-AF65-F5344CB8AC3E}">
        <p14:creationId xmlns:p14="http://schemas.microsoft.com/office/powerpoint/2010/main" val="78317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B9B-D27E-B917-366C-F8F990949784}"/>
              </a:ext>
            </a:extLst>
          </p:cNvPr>
          <p:cNvSpPr>
            <a:spLocks noGrp="1"/>
          </p:cNvSpPr>
          <p:nvPr>
            <p:ph type="title"/>
          </p:nvPr>
        </p:nvSpPr>
        <p:spPr/>
        <p:txBody>
          <a:bodyPr/>
          <a:lstStyle/>
          <a:p>
            <a:r>
              <a:rPr lang="en-US" dirty="0"/>
              <a:t>Key Drivers of Housing Prices</a:t>
            </a:r>
            <a:endParaRPr lang="en-PH" dirty="0"/>
          </a:p>
        </p:txBody>
      </p:sp>
      <p:sp>
        <p:nvSpPr>
          <p:cNvPr id="3" name="Content Placeholder 2">
            <a:extLst>
              <a:ext uri="{FF2B5EF4-FFF2-40B4-BE49-F238E27FC236}">
                <a16:creationId xmlns:a16="http://schemas.microsoft.com/office/drawing/2014/main" id="{29A96978-C31F-B2E4-7064-2102D02FB9CA}"/>
              </a:ext>
            </a:extLst>
          </p:cNvPr>
          <p:cNvSpPr>
            <a:spLocks noGrp="1"/>
          </p:cNvSpPr>
          <p:nvPr>
            <p:ph idx="1"/>
          </p:nvPr>
        </p:nvSpPr>
        <p:spPr/>
        <p:txBody>
          <a:bodyPr/>
          <a:lstStyle/>
          <a:p>
            <a:r>
              <a:rPr lang="en-US" dirty="0" err="1"/>
              <a:t>CatBoost</a:t>
            </a:r>
            <a:r>
              <a:rPr lang="en-US" dirty="0"/>
              <a:t> Model Insights: Median Income and Population were highly significant predictors.</a:t>
            </a:r>
          </a:p>
        </p:txBody>
      </p:sp>
      <p:pic>
        <p:nvPicPr>
          <p:cNvPr id="5" name="Picture 4">
            <a:extLst>
              <a:ext uri="{FF2B5EF4-FFF2-40B4-BE49-F238E27FC236}">
                <a16:creationId xmlns:a16="http://schemas.microsoft.com/office/drawing/2014/main" id="{0479B33A-C523-2B64-1EBD-4595A4168B34}"/>
              </a:ext>
            </a:extLst>
          </p:cNvPr>
          <p:cNvPicPr>
            <a:picLocks noChangeAspect="1"/>
          </p:cNvPicPr>
          <p:nvPr/>
        </p:nvPicPr>
        <p:blipFill>
          <a:blip r:embed="rId2"/>
          <a:stretch>
            <a:fillRect/>
          </a:stretch>
        </p:blipFill>
        <p:spPr>
          <a:xfrm>
            <a:off x="2377440" y="3479293"/>
            <a:ext cx="7437120" cy="3151127"/>
          </a:xfrm>
          <a:prstGeom prst="rect">
            <a:avLst/>
          </a:prstGeom>
        </p:spPr>
      </p:pic>
    </p:spTree>
    <p:extLst>
      <p:ext uri="{BB962C8B-B14F-4D97-AF65-F5344CB8AC3E}">
        <p14:creationId xmlns:p14="http://schemas.microsoft.com/office/powerpoint/2010/main" val="166537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E9D32-037E-6105-AFD8-85FFC1E48F59}"/>
              </a:ext>
            </a:extLst>
          </p:cNvPr>
          <p:cNvSpPr>
            <a:spLocks noGrp="1"/>
          </p:cNvSpPr>
          <p:nvPr>
            <p:ph idx="1"/>
          </p:nvPr>
        </p:nvSpPr>
        <p:spPr>
          <a:xfrm>
            <a:off x="2231136" y="644652"/>
            <a:ext cx="7729728" cy="3101983"/>
          </a:xfrm>
        </p:spPr>
        <p:txBody>
          <a:bodyPr/>
          <a:lstStyle/>
          <a:p>
            <a:r>
              <a:rPr lang="en-US" dirty="0"/>
              <a:t>The Decision Tree model identified Households as the most significant feature in predicting housing prices. This reflects the Decision Tree's simple splitting mechanism, focusing on features that provide clear distinctions in the data. However, the model's limited complexity may overlook subtle relationships between other features and housing prices.</a:t>
            </a:r>
            <a:endParaRPr lang="en-PH" dirty="0"/>
          </a:p>
        </p:txBody>
      </p:sp>
      <p:pic>
        <p:nvPicPr>
          <p:cNvPr id="5" name="Picture 4">
            <a:extLst>
              <a:ext uri="{FF2B5EF4-FFF2-40B4-BE49-F238E27FC236}">
                <a16:creationId xmlns:a16="http://schemas.microsoft.com/office/drawing/2014/main" id="{E5F1FFCB-B8A7-A164-58F9-96816506288C}"/>
              </a:ext>
            </a:extLst>
          </p:cNvPr>
          <p:cNvPicPr>
            <a:picLocks noChangeAspect="1"/>
          </p:cNvPicPr>
          <p:nvPr/>
        </p:nvPicPr>
        <p:blipFill>
          <a:blip r:embed="rId2"/>
          <a:stretch>
            <a:fillRect/>
          </a:stretch>
        </p:blipFill>
        <p:spPr>
          <a:xfrm>
            <a:off x="1453896" y="2195643"/>
            <a:ext cx="9284208" cy="3933743"/>
          </a:xfrm>
          <a:prstGeom prst="rect">
            <a:avLst/>
          </a:prstGeom>
        </p:spPr>
      </p:pic>
    </p:spTree>
    <p:extLst>
      <p:ext uri="{BB962C8B-B14F-4D97-AF65-F5344CB8AC3E}">
        <p14:creationId xmlns:p14="http://schemas.microsoft.com/office/powerpoint/2010/main" val="210469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E698-1C11-A1D3-EC9C-94D8D115D18F}"/>
              </a:ext>
            </a:extLst>
          </p:cNvPr>
          <p:cNvSpPr>
            <a:spLocks noGrp="1"/>
          </p:cNvSpPr>
          <p:nvPr>
            <p:ph type="title"/>
          </p:nvPr>
        </p:nvSpPr>
        <p:spPr>
          <a:xfrm>
            <a:off x="2340864" y="180974"/>
            <a:ext cx="7729728" cy="1188720"/>
          </a:xfrm>
        </p:spPr>
        <p:txBody>
          <a:bodyPr/>
          <a:lstStyle/>
          <a:p>
            <a:r>
              <a:rPr lang="en-PH" dirty="0"/>
              <a:t>SHAP Analysis</a:t>
            </a:r>
          </a:p>
        </p:txBody>
      </p:sp>
      <p:pic>
        <p:nvPicPr>
          <p:cNvPr id="5" name="Content Placeholder 4">
            <a:extLst>
              <a:ext uri="{FF2B5EF4-FFF2-40B4-BE49-F238E27FC236}">
                <a16:creationId xmlns:a16="http://schemas.microsoft.com/office/drawing/2014/main" id="{80EA3F67-9211-BA8C-85F6-ECCA0AAC1F8F}"/>
              </a:ext>
            </a:extLst>
          </p:cNvPr>
          <p:cNvPicPr>
            <a:picLocks noGrp="1" noChangeAspect="1"/>
          </p:cNvPicPr>
          <p:nvPr>
            <p:ph idx="1"/>
          </p:nvPr>
        </p:nvPicPr>
        <p:blipFill>
          <a:blip r:embed="rId2"/>
          <a:stretch>
            <a:fillRect/>
          </a:stretch>
        </p:blipFill>
        <p:spPr>
          <a:xfrm>
            <a:off x="955744" y="1760601"/>
            <a:ext cx="4070407" cy="4660393"/>
          </a:xfrm>
        </p:spPr>
      </p:pic>
      <p:sp>
        <p:nvSpPr>
          <p:cNvPr id="7" name="TextBox 6">
            <a:extLst>
              <a:ext uri="{FF2B5EF4-FFF2-40B4-BE49-F238E27FC236}">
                <a16:creationId xmlns:a16="http://schemas.microsoft.com/office/drawing/2014/main" id="{23D49A71-354E-FEA3-9402-A4DAB2E8E907}"/>
              </a:ext>
            </a:extLst>
          </p:cNvPr>
          <p:cNvSpPr txBox="1"/>
          <p:nvPr/>
        </p:nvSpPr>
        <p:spPr>
          <a:xfrm>
            <a:off x="5378958" y="3071379"/>
            <a:ext cx="6094476" cy="1200329"/>
          </a:xfrm>
          <a:prstGeom prst="rect">
            <a:avLst/>
          </a:prstGeom>
          <a:noFill/>
        </p:spPr>
        <p:txBody>
          <a:bodyPr wrap="square">
            <a:spAutoFit/>
          </a:bodyPr>
          <a:lstStyle/>
          <a:p>
            <a:r>
              <a:rPr lang="en-US" dirty="0"/>
              <a:t>SHAP Analysis: </a:t>
            </a:r>
          </a:p>
          <a:p>
            <a:r>
              <a:rPr lang="en-US" dirty="0"/>
              <a:t>The SHAP summary plot highlighted the influence of features like Population, Location, and Total Bedrooms on housing prices, providing deeper interpretability of the model's decisions.</a:t>
            </a:r>
            <a:endParaRPr lang="en-PH" dirty="0"/>
          </a:p>
        </p:txBody>
      </p:sp>
    </p:spTree>
    <p:extLst>
      <p:ext uri="{BB962C8B-B14F-4D97-AF65-F5344CB8AC3E}">
        <p14:creationId xmlns:p14="http://schemas.microsoft.com/office/powerpoint/2010/main" val="29391819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TotalTime>
  <Words>688</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Predicting Housing Prices Based on Job Factors</vt:lpstr>
      <vt:lpstr>Project Overview</vt:lpstr>
      <vt:lpstr>Datasets Used</vt:lpstr>
      <vt:lpstr>Data Cleaning Steps</vt:lpstr>
      <vt:lpstr>Analytical Approach</vt:lpstr>
      <vt:lpstr>Model Results</vt:lpstr>
      <vt:lpstr>Key Drivers of Housing Prices</vt:lpstr>
      <vt:lpstr>PowerPoint Presentation</vt:lpstr>
      <vt:lpstr>SHAP Analysis</vt:lpstr>
      <vt:lpstr>Findings</vt:lpstr>
      <vt:lpstr>PowerPoint Presentation</vt:lpstr>
      <vt:lpstr>Project Challenges</vt:lpstr>
      <vt:lpstr>Final Takeaways</vt:lpstr>
      <vt:lpstr>Looking Ahead</vt:lpstr>
      <vt:lpstr>Closing Remarks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Donn Bryan Julian</dc:creator>
  <cp:lastModifiedBy>Donn Bryan Julian</cp:lastModifiedBy>
  <cp:revision>1</cp:revision>
  <dcterms:created xsi:type="dcterms:W3CDTF">2024-10-14T23:34:01Z</dcterms:created>
  <dcterms:modified xsi:type="dcterms:W3CDTF">2024-10-14T23:49:47Z</dcterms:modified>
</cp:coreProperties>
</file>