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6" r:id="rId21"/>
    <p:sldId id="283" r:id="rId22"/>
    <p:sldId id="284" r:id="rId23"/>
    <p:sldId id="285" r:id="rId24"/>
    <p:sldId id="267" r:id="rId25"/>
    <p:sldId id="287" r:id="rId26"/>
    <p:sldId id="286" r:id="rId27"/>
    <p:sldId id="268" r:id="rId28"/>
    <p:sldId id="288" r:id="rId29"/>
    <p:sldId id="269" r:id="rId30"/>
    <p:sldId id="270" r:id="rId31"/>
    <p:sldId id="289" r:id="rId32"/>
    <p:sldId id="271" r:id="rId33"/>
    <p:sldId id="290" r:id="rId34"/>
    <p:sldId id="272" r:id="rId35"/>
    <p:sldId id="273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ikannal/solar-power-generation-dat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ikannal/solar-power-generation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A811-8585-33A0-9523-3F90A3833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Power Forecasting Using Machine Learning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70F6B-9406-6031-996D-1A3A26570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DC Power Generation with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b="1" dirty="0"/>
              <a:t>Presented by</a:t>
            </a:r>
            <a:r>
              <a:rPr lang="en-US" dirty="0"/>
              <a:t>: Donn Bryan Julian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1488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6BC6-B58D-72F2-58F9-FF9A4E3A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 - EDA &amp; 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07C480-921E-D3E3-A3B1-D2F73B9F0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9496" y="1793078"/>
            <a:ext cx="10324706" cy="445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Exploratory Data Analysis (EDA):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Correlation Heatmaps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Revealed strong relationships between features and the target variable DC_POWER, particularly for temperature and irradiation.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Multicollinearity 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Handled through variance inflation factor (VIF), ensuring no multicollinearity issues in the features.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Engineering: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Reasoning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Added lagged features to capture time-series behavior in solar power generation. This helps the model account for temporal patterns.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77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2342-D5E0-3D9F-DAD7-E28B1A63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 - Model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CA27-3500-DEAB-AEC9-8B5E227F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Model Diagnostics and Assumption Testing: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Breusch-Pagan Test for Heteroskedasticity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Ensures constant variance in residuals, which is essential for accurate predictions.</a:t>
            </a:r>
          </a:p>
          <a:p>
            <a:pPr marL="457200" lvl="1" indent="0">
              <a:buNone/>
            </a:pPr>
            <a:r>
              <a:rPr lang="en-US" b="1" dirty="0"/>
              <a:t>Result</a:t>
            </a:r>
            <a:r>
              <a:rPr lang="en-US" dirty="0"/>
              <a:t>: The Breusch-Pagan p-value was extremely small (4.99e-304), indicating the presence of heteroskedasticity. To address this, heteroscedasticity-robust standard errors were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Variance Inflation Factor (VIF) for Multicollinearity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Measures collinearity among predictor variables. High VIF values indicate problematic multicollinearity.</a:t>
            </a:r>
          </a:p>
          <a:p>
            <a:pPr marL="457200" lvl="1" indent="0">
              <a:buNone/>
            </a:pPr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DAILY_YIELD</a:t>
            </a:r>
            <a:r>
              <a:rPr lang="en-US" dirty="0"/>
              <a:t> and </a:t>
            </a:r>
            <a:r>
              <a:rPr lang="en-US" b="1" dirty="0"/>
              <a:t>TOTAL_YIELD</a:t>
            </a:r>
            <a:r>
              <a:rPr lang="en-US" dirty="0"/>
              <a:t> had acceptable VIF scores (&lt;5), indicating low multicollinearity.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AMBIENT_TEMPERATURE</a:t>
            </a:r>
            <a:r>
              <a:rPr lang="en-US" dirty="0"/>
              <a:t>, </a:t>
            </a:r>
            <a:r>
              <a:rPr lang="en-US" b="1" dirty="0"/>
              <a:t>MODULE_TEMPERATURE</a:t>
            </a:r>
            <a:r>
              <a:rPr lang="en-US" dirty="0"/>
              <a:t>, and </a:t>
            </a:r>
            <a:r>
              <a:rPr lang="en-US" b="1" dirty="0"/>
              <a:t>IRRADIATION</a:t>
            </a:r>
            <a:r>
              <a:rPr lang="en-US" dirty="0"/>
              <a:t> had high VIF scores, with </a:t>
            </a:r>
            <a:r>
              <a:rPr lang="en-US" b="1" dirty="0"/>
              <a:t>MODULE_TEMPERATURE</a:t>
            </a:r>
            <a:r>
              <a:rPr lang="en-US" dirty="0"/>
              <a:t> and </a:t>
            </a:r>
            <a:r>
              <a:rPr lang="en-US" b="1" dirty="0"/>
              <a:t>IRRADIATION</a:t>
            </a:r>
            <a:r>
              <a:rPr lang="en-US" dirty="0"/>
              <a:t> being the most problematic (VIF &gt; 10). Multicollinearity needed attention.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Durbin-Watson Test for Autocorrelation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Checks if residuals are independent. A value close to 2 indicates no autocorrelation.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Result</a:t>
            </a:r>
            <a:r>
              <a:rPr lang="en-US" dirty="0"/>
              <a:t>: The Durbin-Watson statistic was 1.32, which suggests slight positive autocorrelation in the residuals.</a:t>
            </a:r>
          </a:p>
        </p:txBody>
      </p:sp>
    </p:spTree>
    <p:extLst>
      <p:ext uri="{BB962C8B-B14F-4D97-AF65-F5344CB8AC3E}">
        <p14:creationId xmlns:p14="http://schemas.microsoft.com/office/powerpoint/2010/main" val="399602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74D80E-4026-57F1-CE52-81940C05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3" y="1170495"/>
            <a:ext cx="6581536" cy="4002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1F39A-343A-020E-E721-79E8C403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00" y="2090511"/>
            <a:ext cx="394390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78B5-27FE-DC74-FD1C-2CD4954C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 - Model Refinement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ECDA27-14AF-3060-4658-696BFE801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863785"/>
            <a:ext cx="11036807" cy="485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Refinement and Feature Engineering: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Multicollinearity: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MODULE_TEMPERATURE and IRRADIATION due to high VIF values, indicating strong multicollinearity.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Rationale: Keeping multicollinear features would distort the model, so eliminating them improved clarity in feature impact.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Introduction of Lagged Variables: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a lagged feature (DAILY_YIELD_LAG1) to capture temporal effects on DC_POWER.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Rationale: Lagged variables help improve the model by considering the impact of past energy yields on current power generation.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Revised Model Fit: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making these changes, the model was refitted using heteroscedasticity-robust standard errors to account for any residual heteroskedasticity.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Representation: A plot of residuals after adding lagged variables shows improved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738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A1ABBA-9F44-F11D-4864-F68DA80C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0" y="758263"/>
            <a:ext cx="5719594" cy="413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4B65A-4378-B932-5C3A-CB25B530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59218"/>
            <a:ext cx="4442604" cy="3216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ECEC5-E794-24B2-AA83-6FEF8085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909519"/>
            <a:ext cx="4442604" cy="27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6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862A-0149-F1D7-2CAA-6E137CE6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 - 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B5C9-D4A2-235F-CA73-C5DFF3E7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Residual Diagnostics for Final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Residual Analysis:</a:t>
            </a:r>
          </a:p>
          <a:p>
            <a:pPr marL="457200" lvl="1" indent="0">
              <a:buNone/>
            </a:pPr>
            <a:r>
              <a:rPr lang="en-US" dirty="0"/>
              <a:t>Analyzed the residuals of the final ARIMA model to ensure they follow a normal distribution and do not exhibit patterns over time.</a:t>
            </a:r>
          </a:p>
          <a:p>
            <a:pPr marL="457200" lvl="1" indent="0">
              <a:buNone/>
            </a:pPr>
            <a:r>
              <a:rPr lang="en-US" dirty="0"/>
              <a:t>Why: Checking residuals ensures that the model assumptions of independence, homoscedasticity, and normality hold, which is crucial for accurate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Autocorrelation Function (ACF) and Partial Autocorrelation Function (PACF):</a:t>
            </a:r>
          </a:p>
          <a:p>
            <a:pPr marL="457200" lvl="1" indent="0">
              <a:buNone/>
            </a:pPr>
            <a:r>
              <a:rPr lang="en-US" dirty="0"/>
              <a:t>The ACF and PACF plots help detect autocorrelation in the residuals, which could indicate that the model hasn’t captured all the information in the data.</a:t>
            </a:r>
          </a:p>
          <a:p>
            <a:pPr marL="457200" lvl="1" indent="0">
              <a:buNone/>
            </a:pPr>
            <a:r>
              <a:rPr lang="en-US" dirty="0"/>
              <a:t>Why: Residuals should ideally have no significant autocorrelation, confirming the model is well-specified.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Normality Check (Q-Q Plot and Jarque-Bera Test):</a:t>
            </a:r>
          </a:p>
          <a:p>
            <a:pPr marL="457200" lvl="1" indent="0">
              <a:buNone/>
            </a:pPr>
            <a:r>
              <a:rPr lang="en-US" dirty="0"/>
              <a:t>Used a Q-Q plot and performed the Jarque-Bera test to assess whether residuals are normally distributed.</a:t>
            </a:r>
          </a:p>
          <a:p>
            <a:pPr marL="457200" lvl="1" indent="0">
              <a:buNone/>
            </a:pPr>
            <a:r>
              <a:rPr lang="en-US" dirty="0"/>
              <a:t>Result: (Include Jarque-Bera result to explain if the residuals follow a normal distribution.)</a:t>
            </a:r>
          </a:p>
          <a:p>
            <a:pPr marL="457200" lvl="1" indent="0">
              <a:buNone/>
            </a:pPr>
            <a:r>
              <a:rPr lang="en-US" dirty="0"/>
              <a:t>Why: Normality of residuals helps validate that the model is reliable and robust for inference.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3944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EA5042-F7B2-F5AB-BB85-076CA6CC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CDF3D-934A-522D-1F03-15F731E2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823912"/>
            <a:ext cx="5419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6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D97B-C647-3CE4-8A1D-F1C1209D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Model Refinement (Lagged Variables)</a:t>
            </a:r>
            <a:endParaRPr lang="en-P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702459-3BD4-231E-7BC8-2834927D3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146031"/>
            <a:ext cx="101314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Introducing Lagged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Engineering: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lagged variables for DAILY_YIELD and TOTAL_YIELD to capture temporal dependencies in the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Why: Energy production often depends on past values, so incorporating lagged variables helps improve predictive power by capturing these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Refinement: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Refit the model with the newly added lagged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Why: The addition of lagged variables aims to improve the model's ability to predict DC_POWER by considering past values of key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Residual Diagnostics After Lagging: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Residuals with Lagged Variables: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Residuals were analyzed again to check for patterns after adding the lagged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Why: It’s essential to ensure that adding lagged variables improves the model's performance without introducing new issues like autocorrelation.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Autocorrelation Check (ACF):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ACF plot of residuals was used to confirm whether autocorrelation was still present.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Why: Ideally, residuals should have no significant autocorrelation, confirming that the model captures the data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633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C99FA5-97A2-67CB-FEED-93B27D26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88" y="1487805"/>
            <a:ext cx="6381284" cy="3166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70CDB-7B5B-9DC1-073E-DD1324C0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16" y="952154"/>
            <a:ext cx="4934639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6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58E1-487B-8457-D95D-DC693D83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1" y="232937"/>
            <a:ext cx="10131425" cy="1456267"/>
          </a:xfrm>
        </p:spPr>
        <p:txBody>
          <a:bodyPr/>
          <a:lstStyle/>
          <a:p>
            <a:r>
              <a:rPr lang="en-PH" dirty="0"/>
              <a:t>Outline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158D3A-9886-C2F3-D895-06545A493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0241" y="1926611"/>
            <a:ext cx="44294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 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Wrangling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Feature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Model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Hyperparameter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Cross-Validation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Model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Feature Importance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42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F43F-F325-EE78-6D1C-A429C1FD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 - Model Selection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880F14-186E-4AD6-EC59-AA67ECDEDA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702874"/>
            <a:ext cx="11201399" cy="452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Tested: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Gradient Boosting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Vector Machines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Selection Criteria: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 Squared Error (MSE): Measures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R-squared: Measures how well the model explains the variance in DC_POWER.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Best Model: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performed the best, providing a balance between accuracy and computational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08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3D465-017F-2DB7-B94E-C6A6E7E7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3" y="638582"/>
            <a:ext cx="7354326" cy="508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0B6A0-A049-8F9F-EF9E-6EE4AEC9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180" y="1493546"/>
            <a:ext cx="379147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79EAC-B995-3715-1320-4DB3269D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5" y="205789"/>
            <a:ext cx="6079645" cy="3948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C6851-D33E-CF3C-080E-D874D364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48" y="4272668"/>
            <a:ext cx="7154599" cy="23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4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297B-A9F2-BDF2-05C2-2D127BCB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</a:t>
            </a:r>
            <a:r>
              <a:rPr lang="en-US" dirty="0" err="1"/>
              <a:t>XGBoost</a:t>
            </a:r>
            <a:r>
              <a:rPr lang="en-US" dirty="0"/>
              <a:t> Over Random Forest</a:t>
            </a:r>
            <a:endParaRPr lang="en-P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445989-0C7C-DA8F-C3B8-D11F52CE4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766030"/>
            <a:ext cx="919027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Performance and Speed: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optimized for speed and performance, using gradient boosting to iteratively improve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Faster and more efficient for large datasets compared to Random Forest.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Built-in Regularization: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incorporates L1 and L2 regularization, which helps prevent overfitting by penalizing model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Random Forest lacks this built-in feature, making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robust when overfitting is a concern.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Handling Imbalanced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parameters like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scale_pos_weight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better manage imbalanced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This improves the model’s performance on datasets where one class dominates.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Advanced Hyperparameter Tuning: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offers more customization and tuning options (e.g.,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learning_rate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max_depth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n_estimators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These options allow for a more refined and optimized model compared to Random Forest.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Cross-Validation and Early Stopping: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includes early stopping to halt training when performance stops improving, avoiding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Random Forest doesn’t have this built-in functionality, requiring more manual checks.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Handling Missing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handle missing values automatically by learning how to manage missing data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Random Forest requires more manual data preprocessing to handle missing data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470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CEDA-5C27-3C57-1675-C541E1BD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 - Hyperparameter Tuning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BE9BA9-74D3-E477-5F02-FD8C92562A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527" y="2404484"/>
            <a:ext cx="11936473" cy="297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Tuning?: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Avoiding Overfitting: Hyperparameter tuning helps prevent the model from becoming too complex.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Improving Accuracy: Tuned parameters like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max_depth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learning_rate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n_estimators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led to a significant performance boost.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Tuned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Parameters: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Max Depth: 10, Learning Rate: 0.1, Estimators: 500, Subsample: 0.8.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599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4E82-1956-B274-179A-607BBD6A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45" y="166541"/>
            <a:ext cx="10131425" cy="1456267"/>
          </a:xfrm>
        </p:spPr>
        <p:txBody>
          <a:bodyPr/>
          <a:lstStyle/>
          <a:p>
            <a:r>
              <a:rPr lang="en-PH" dirty="0"/>
              <a:t>Hyperparameter Tuning with </a:t>
            </a:r>
            <a:r>
              <a:rPr lang="en-PH" dirty="0" err="1"/>
              <a:t>GridSearchCV</a:t>
            </a:r>
            <a:endParaRPr lang="en-P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AB1251-E6B5-5BD3-58D6-2F1AA6076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745" y="2241350"/>
            <a:ext cx="11108239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Tuning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Optimal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Why: Tuning hyperparameters allows us to optimize the model's performance by finding the best combination of parameters that minimize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Steps Taken: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Grid Search: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defined a parameter grid that included different values for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n_estimators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max_depth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learning_rate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subsample, and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colsample_bytree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Why: These parameters control how the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grows decision trees and combines them. By systematically testing combinations, we find the most effective setup.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Cross-Validation: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3-fold cross-validation within the grid search to ensure the model performs well across different data splits.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Why: Cross-validation reduces the risk of overfitting by evaluating the model on multiple training/validation splits.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Parameters: </a:t>
            </a:r>
            <a:r>
              <a:rPr lang="en-PH" sz="1400" b="0" i="0" dirty="0">
                <a:solidFill>
                  <a:srgbClr val="E1E4E8"/>
                </a:solidFill>
                <a:effectLst/>
              </a:rPr>
              <a:t>{'</a:t>
            </a:r>
            <a:r>
              <a:rPr lang="en-PH" sz="1400" b="0" i="0" dirty="0" err="1">
                <a:solidFill>
                  <a:srgbClr val="E1E4E8"/>
                </a:solidFill>
                <a:effectLst/>
              </a:rPr>
              <a:t>colsample_bytree</a:t>
            </a:r>
            <a:r>
              <a:rPr lang="en-PH" sz="1400" b="0" i="0" dirty="0">
                <a:solidFill>
                  <a:srgbClr val="E1E4E8"/>
                </a:solidFill>
                <a:effectLst/>
              </a:rPr>
              <a:t>': 0.8, '</a:t>
            </a:r>
            <a:r>
              <a:rPr lang="en-PH" sz="1400" b="0" i="0" dirty="0" err="1">
                <a:solidFill>
                  <a:srgbClr val="E1E4E8"/>
                </a:solidFill>
                <a:effectLst/>
              </a:rPr>
              <a:t>learning_rate</a:t>
            </a:r>
            <a:r>
              <a:rPr lang="en-PH" sz="1400" b="0" i="0" dirty="0">
                <a:solidFill>
                  <a:srgbClr val="E1E4E8"/>
                </a:solidFill>
                <a:effectLst/>
              </a:rPr>
              <a:t>': 0.1, '</a:t>
            </a:r>
            <a:r>
              <a:rPr lang="en-PH" sz="1400" b="0" i="0" dirty="0" err="1">
                <a:solidFill>
                  <a:srgbClr val="E1E4E8"/>
                </a:solidFill>
                <a:effectLst/>
              </a:rPr>
              <a:t>max_depth</a:t>
            </a:r>
            <a:r>
              <a:rPr lang="en-PH" sz="1400" b="0" i="0" dirty="0">
                <a:solidFill>
                  <a:srgbClr val="E1E4E8"/>
                </a:solidFill>
                <a:effectLst/>
              </a:rPr>
              <a:t>': 10, '</a:t>
            </a:r>
            <a:r>
              <a:rPr lang="en-PH" sz="1400" b="0" i="0" dirty="0" err="1">
                <a:solidFill>
                  <a:srgbClr val="E1E4E8"/>
                </a:solidFill>
                <a:effectLst/>
              </a:rPr>
              <a:t>n_estimators</a:t>
            </a:r>
            <a:r>
              <a:rPr lang="en-PH" sz="1400" b="0" i="0" dirty="0">
                <a:solidFill>
                  <a:srgbClr val="E1E4E8"/>
                </a:solidFill>
                <a:effectLst/>
              </a:rPr>
              <a:t>': 500, 'subsample': 0.8}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H" altLang="en-US" sz="1400" u="none" strike="noStrike" cap="none" normalizeH="0" baseline="0" dirty="0">
                <a:ln>
                  <a:noFill/>
                </a:ln>
                <a:solidFill>
                  <a:srgbClr val="E1E4E8"/>
                </a:solidFill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were the parameters that minimized the mean squared error (MSE) across the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Set Evaluation: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tuning, the final model was evaluated on the test set: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Tuned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MSE: </a:t>
            </a:r>
            <a:r>
              <a:rPr lang="en-PH" b="0" i="0" dirty="0">
                <a:solidFill>
                  <a:srgbClr val="E1E4E8"/>
                </a:solidFill>
                <a:effectLst/>
              </a:rPr>
              <a:t>631631.9427001182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Tuned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R-squared: </a:t>
            </a:r>
            <a:r>
              <a:rPr lang="en-PH" b="0" i="0" dirty="0">
                <a:solidFill>
                  <a:srgbClr val="E1E4E8"/>
                </a:solidFill>
                <a:effectLst/>
              </a:rPr>
              <a:t>R-squared: 0.9608230592726087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Tuning Matters: The hyperparameter tuning process helped improve the model’s performance by finding the best parameter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7296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2B4325-89B5-EF67-7620-1DB2FF56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48403"/>
            <a:ext cx="6893982" cy="5149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433E7-92D8-A7B8-7D52-A52EFF3D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649" y="5717437"/>
            <a:ext cx="991690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94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7268-1B1D-3D85-17CA-52C2505E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 -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DD83-97D1-4698-04C0-7990A98E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Cross-Validation?:</a:t>
            </a:r>
          </a:p>
          <a:p>
            <a:pPr marL="0" indent="0">
              <a:buNone/>
            </a:pPr>
            <a:r>
              <a:rPr lang="en-US" b="1" dirty="0"/>
              <a:t>	Reasoning</a:t>
            </a:r>
            <a:r>
              <a:rPr lang="en-US" dirty="0"/>
              <a:t>: Ensures the model’s generalizability by testing its performance on multiple splits of the data.</a:t>
            </a:r>
          </a:p>
          <a:p>
            <a:r>
              <a:rPr lang="en-US" b="1" dirty="0"/>
              <a:t>Cross-Validation Results:</a:t>
            </a:r>
          </a:p>
          <a:p>
            <a:pPr marL="0" indent="0">
              <a:buNone/>
            </a:pPr>
            <a:r>
              <a:rPr lang="en-US" b="1" dirty="0"/>
              <a:t>	Mean MSE</a:t>
            </a:r>
            <a:r>
              <a:rPr lang="en-US" dirty="0"/>
              <a:t>: 706,671.</a:t>
            </a:r>
          </a:p>
          <a:p>
            <a:pPr marL="0" indent="0">
              <a:buNone/>
            </a:pPr>
            <a:r>
              <a:rPr lang="en-US" b="1" dirty="0"/>
              <a:t>	Consistency</a:t>
            </a:r>
            <a:r>
              <a:rPr lang="en-US" dirty="0"/>
              <a:t>: The model performed well across all data splits, confirming its robustness.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62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E0DA5-2671-88CF-0C83-41161920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3" y="431201"/>
            <a:ext cx="5673874" cy="4511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C4D20-62E2-5144-7C02-1D250C9F5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90" y="5264587"/>
            <a:ext cx="7506748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96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CE2B-B0F6-60C2-0D5C-3A6F29E0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Results - Feature Importance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4D03AB-7054-B87B-1127-4B7B9F8DD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020268"/>
            <a:ext cx="9048631" cy="389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Features: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AMBIENT_TEMPERATURE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Most important predictor of solar power generation.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DAILY_YIELD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Also highly important, capturing the day-to-day variation in energy production.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Variables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Contributed significantly to improving model accuracy.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We Kept All Features: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Removing low-importance features led to a drop in performance, so they were retained.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352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7F4-1384-94C7-BBAF-0C0FC100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3256"/>
            <a:ext cx="10131425" cy="1456267"/>
          </a:xfrm>
        </p:spPr>
        <p:txBody>
          <a:bodyPr/>
          <a:lstStyle/>
          <a:p>
            <a:r>
              <a:rPr lang="en-PH" dirty="0"/>
              <a:t>Executive Summary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CA6D88-1C06-4C24-B245-DFF6020E6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804824"/>
            <a:ext cx="10917935" cy="432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 solar power generation using machine learning techniques to optimize energy production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a final R² of 0.9608 and MSE of 631,631.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Feature Importance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AMBIENT_TEMPERATURE and DAILY_YIELD were the most critical predictors.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Cross-Validation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model performed well with a mean cross-validation MSE of 706,671, confirming its robustness.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model provides reliable forecasts for solar power generation, suitable for real-time use. </a:t>
            </a:r>
          </a:p>
        </p:txBody>
      </p:sp>
    </p:spTree>
    <p:extLst>
      <p:ext uri="{BB962C8B-B14F-4D97-AF65-F5344CB8AC3E}">
        <p14:creationId xmlns:p14="http://schemas.microsoft.com/office/powerpoint/2010/main" val="2019729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C810-56AF-2D95-3688-8ACF3FAB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Results - Model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702A4-4A49-8942-2B49-E005833EDE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97266"/>
            <a:ext cx="8807924" cy="333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Final Model Performance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Set MSE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631,631.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R-squared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0.9608, indicating that the model explained 96% of the variance in DC_POWER.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Cross-Validation: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Consistently low MSE values across different data splits confirmed the model’s robustness.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665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BFF54-106B-19A9-059F-2D43B178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255602"/>
            <a:ext cx="6541221" cy="5136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25541-386F-4CBD-75FA-E07ACE04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0" y="5456403"/>
            <a:ext cx="745911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0CC6-F9F4-520A-B28D-8063CBF8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C3C9-0132-4920-2A53-709A5D70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Actual vs Predicted Plot: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The plot shows a close alignment between the actual and predicted values, indicating strong model performance.</a:t>
            </a:r>
          </a:p>
          <a:p>
            <a:pPr marL="0" indent="0">
              <a:buNone/>
            </a:pPr>
            <a:r>
              <a:rPr lang="en-US" b="1" dirty="0"/>
              <a:t>Residual Plot: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The residuals are evenly distributed around zero, which means the model is making accurate predictions without systematic errors.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39820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70A61D-8EC2-7B69-7E2E-57B21AA0C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3" y="459105"/>
            <a:ext cx="5497465" cy="2969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0AAA-63FE-2829-4A29-C34B8EF6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504" y="3553883"/>
            <a:ext cx="5450395" cy="29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35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5AC4-A208-8C6E-33FA-51F4CDE6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9FF4C2-AD86-5E00-A066-222727DF4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746668"/>
            <a:ext cx="6988131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provided accurate predictions with low error rates.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Engineering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Hyperparameter Tuning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were key to improving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Variables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temperature factors played a crucial role in predictive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Removing Plant 2 due to data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multicollinearity and ensuring data quality were critical steps.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Next Steps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the model for real-time solar power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weather forecasting data to further improve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7530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41B5-514E-0E2C-52AF-737F18A8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554F-8CB1-F218-3528-BEAC1640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b="1" dirty="0"/>
              <a:t>Additional Visuals</a:t>
            </a:r>
            <a:r>
              <a:rPr lang="en-P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dirty="0"/>
              <a:t>Heatmaps, feature importance plots, and residual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b="1" dirty="0"/>
              <a:t>Hyperparameter Tuning Details</a:t>
            </a:r>
            <a:r>
              <a:rPr lang="en-PH" dirty="0"/>
              <a:t>: Full tuning process for </a:t>
            </a:r>
            <a:r>
              <a:rPr lang="en-PH" dirty="0" err="1"/>
              <a:t>XGBoost</a:t>
            </a:r>
            <a:r>
              <a:rPr lang="en-PH" dirty="0"/>
              <a:t> and other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b="1" dirty="0"/>
              <a:t>Data Source</a:t>
            </a:r>
            <a:r>
              <a:rPr lang="en-PH" dirty="0"/>
              <a:t>: </a:t>
            </a:r>
            <a:r>
              <a:rPr lang="en-PH" dirty="0">
                <a:hlinkClick r:id="rId2"/>
              </a:rPr>
              <a:t>Solar Power Generation Data</a:t>
            </a:r>
            <a:r>
              <a:rPr lang="en-PH" dirty="0"/>
              <a:t>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218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80A35-DAAB-30E3-1879-E317A3DF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823912"/>
            <a:ext cx="9286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3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FAE3-13EA-1451-1E9A-B503793A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4BBACB-02F9-163F-4280-DEE3247C3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887539"/>
            <a:ext cx="10899647" cy="415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 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forecast DC power generation using environmental factors like temperature and solar radiation.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Solar Power Forecasting?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Improves energy distribution and grid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Optimizes solar power plant operations, minimizing energy waste.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Solar Power Generation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Why Focus on Plant 1?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Plant 2 had inconsistent data with lower correlation to DC_POWER, reducing its predictive power.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476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DCE6-5951-755F-ECCE-2E0C17C5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PH" dirty="0"/>
              <a:t>Data Collection and Wrangling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25A9BD-A6C6-A573-4576-252CD431A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079" y="1380911"/>
            <a:ext cx="5687441" cy="374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Step-by-Step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 Solar Power Generation Data from Kaggle.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Structure: The dataset contains records from two solar plants, each with variables such as DC_POWER, AC_POWER, AMBIENT_TEMPERATURE, and IRRADIATION.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Reason for Focusing on Plant 1: Plant 2 had inconsistent and lower-quality data, leading to unreliable predictions, so we excluded it to ensure accuracy and reliability.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24B4B-71D9-C2A5-3631-FAC63C875344}"/>
              </a:ext>
            </a:extLst>
          </p:cNvPr>
          <p:cNvSpPr txBox="1"/>
          <p:nvPr/>
        </p:nvSpPr>
        <p:spPr>
          <a:xfrm>
            <a:off x="6362065" y="127160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dirty="0"/>
              <a:t>ETL Process Flowchart: Solar Power Generation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1B7BD-A477-56E5-ADA4-22412CACA5CF}"/>
              </a:ext>
            </a:extLst>
          </p:cNvPr>
          <p:cNvSpPr txBox="1"/>
          <p:nvPr/>
        </p:nvSpPr>
        <p:spPr>
          <a:xfrm>
            <a:off x="6096000" y="1917932"/>
            <a:ext cx="624992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600" dirty="0"/>
              <a:t>Extract:</a:t>
            </a:r>
            <a:br>
              <a:rPr lang="en-PH" sz="1400" dirty="0"/>
            </a:br>
            <a:r>
              <a:rPr lang="en-PH" sz="1400" dirty="0"/>
              <a:t>Load dataset from Kaggle </a:t>
            </a:r>
          </a:p>
          <a:p>
            <a:pPr algn="ctr"/>
            <a:r>
              <a:rPr lang="en-PH" sz="1400" dirty="0"/>
              <a:t>  ↓</a:t>
            </a:r>
          </a:p>
          <a:p>
            <a:pPr algn="ctr"/>
            <a:r>
              <a:rPr lang="en-PH" sz="1400" dirty="0"/>
              <a:t>Check for missing values, duplicates, and outliers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282AD-CCBC-CEB3-7210-5447BAFB8E4B}"/>
              </a:ext>
            </a:extLst>
          </p:cNvPr>
          <p:cNvSpPr txBox="1"/>
          <p:nvPr/>
        </p:nvSpPr>
        <p:spPr>
          <a:xfrm>
            <a:off x="6057138" y="2936893"/>
            <a:ext cx="632764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600" dirty="0"/>
              <a:t>Transform:</a:t>
            </a:r>
          </a:p>
          <a:p>
            <a:pPr algn="ctr"/>
            <a:r>
              <a:rPr lang="en-PH" sz="1400" dirty="0"/>
              <a:t>Remove irrelevant columns (e.g., AC_POWER)</a:t>
            </a:r>
          </a:p>
          <a:p>
            <a:pPr algn="ctr"/>
            <a:r>
              <a:rPr lang="en-PH" sz="1400" dirty="0"/>
              <a:t>   ↓</a:t>
            </a:r>
          </a:p>
          <a:p>
            <a:pPr algn="ctr"/>
            <a:r>
              <a:rPr lang="en-PH" sz="1400" dirty="0"/>
              <a:t>Feature engineering (add lagged variables for DAILY_YIELD and TOTAL_YIELD)</a:t>
            </a:r>
          </a:p>
          <a:p>
            <a:pPr algn="ctr"/>
            <a:r>
              <a:rPr lang="en-PH" sz="1400" dirty="0"/>
              <a:t>   ↓</a:t>
            </a:r>
          </a:p>
          <a:p>
            <a:pPr algn="ctr"/>
            <a:r>
              <a:rPr lang="en-PH" sz="1400" dirty="0"/>
              <a:t>Normalize continuous variables (e.g., AMBIENT_TEMPERATURE, IRRADIATION)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7B4B6-21C1-BE53-4C98-CFBBA2D8EE8F}"/>
              </a:ext>
            </a:extLst>
          </p:cNvPr>
          <p:cNvSpPr txBox="1"/>
          <p:nvPr/>
        </p:nvSpPr>
        <p:spPr>
          <a:xfrm>
            <a:off x="6038850" y="4563532"/>
            <a:ext cx="63459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600" dirty="0"/>
              <a:t>Load:</a:t>
            </a:r>
          </a:p>
          <a:p>
            <a:pPr algn="ctr"/>
            <a:r>
              <a:rPr lang="en-PH" sz="1400" dirty="0"/>
              <a:t>Prepare cleaned and transformed data for modeling</a:t>
            </a:r>
          </a:p>
          <a:p>
            <a:pPr algn="ctr"/>
            <a:r>
              <a:rPr lang="en-PH" sz="1400" dirty="0"/>
              <a:t>     ↓</a:t>
            </a:r>
          </a:p>
          <a:p>
            <a:pPr algn="ctr"/>
            <a:r>
              <a:rPr lang="en-PH" sz="1400" dirty="0"/>
              <a:t>Validate data quality and confirm readiness for analysis</a:t>
            </a:r>
          </a:p>
        </p:txBody>
      </p:sp>
    </p:spTree>
    <p:extLst>
      <p:ext uri="{BB962C8B-B14F-4D97-AF65-F5344CB8AC3E}">
        <p14:creationId xmlns:p14="http://schemas.microsoft.com/office/powerpoint/2010/main" val="228200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6BF156-7533-C11F-1542-13C3BE910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61" y="1263396"/>
            <a:ext cx="5539202" cy="41498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B45A73-FEBF-5314-3F60-B40BB2DC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7" y="1263396"/>
            <a:ext cx="5449633" cy="42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9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9582A-1E38-6EE8-B1DA-D18DA585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65" y="1063377"/>
            <a:ext cx="5472205" cy="4294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70BA1-EAC7-60A7-0145-6B6EF97F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0" y="1063377"/>
            <a:ext cx="5732906" cy="429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9492-6CFF-922B-199A-DA6C4AE6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3" y="651595"/>
            <a:ext cx="6857999" cy="576749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Wrangling: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Missing Values: While the dataset had no missing values, we ran validation checks to confirm data quality.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Selection: Focused on key features like DAILY_YIELD, TOTAL_YIELD, and temperature-related metrics, which showed high relevance to DC_POWER.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Reasoning for Removing AC_POWER: It showed weak correlation with DC_POWER, which justified its exclusion to reduce model complexity.</a:t>
            </a:r>
          </a:p>
          <a:p>
            <a:endParaRPr lang="en-PH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E0C63B3-9D70-09F6-A3F6-65561378D3D1}"/>
              </a:ext>
            </a:extLst>
          </p:cNvPr>
          <p:cNvSpPr/>
          <p:nvPr/>
        </p:nvSpPr>
        <p:spPr>
          <a:xfrm>
            <a:off x="7882128" y="1461677"/>
            <a:ext cx="320040" cy="14630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086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8F9-AA59-AD42-AAF0-7A1DE7C3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 in the Model</a:t>
            </a:r>
            <a:endParaRPr lang="en-P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F06954-E7F5-9D97-2D04-71DE1CB26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908250"/>
            <a:ext cx="9056454" cy="411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Variables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DC_POWER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model predicts this based on other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Predictor Variables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DAILY_YIELD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Daily energy output.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TOTAL_YIELD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Cumulative energy produced.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AMBIENT_TEMPERATURE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External temperature affecting efficiency.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MODULE_TEMPERATURE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Solar panel temperature.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IRRADIATION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Solar radiation received.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Variables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Added DAILY_YIELD_LAG1, TOTAL_YIELD_LAG1 to enhance time-series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890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2238</Words>
  <Application>Microsoft Office PowerPoint</Application>
  <PresentationFormat>Widescreen</PresentationFormat>
  <Paragraphs>226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Celestial</vt:lpstr>
      <vt:lpstr>Solar Power Forecasting Using Machine Learning</vt:lpstr>
      <vt:lpstr>Outline</vt:lpstr>
      <vt:lpstr>Executive Summary</vt:lpstr>
      <vt:lpstr>Introduction</vt:lpstr>
      <vt:lpstr>Data Collection and Wrangling</vt:lpstr>
      <vt:lpstr>PowerPoint Presentation</vt:lpstr>
      <vt:lpstr>PowerPoint Presentation</vt:lpstr>
      <vt:lpstr>PowerPoint Presentation</vt:lpstr>
      <vt:lpstr>Variables Used in the Model</vt:lpstr>
      <vt:lpstr>Methodology - EDA &amp; Feature Engineering</vt:lpstr>
      <vt:lpstr>Methodology - Model Diagnostics</vt:lpstr>
      <vt:lpstr>PowerPoint Presentation</vt:lpstr>
      <vt:lpstr>Methodology - Model Refinement</vt:lpstr>
      <vt:lpstr>PowerPoint Presentation</vt:lpstr>
      <vt:lpstr>Methodology - Residual Analysis</vt:lpstr>
      <vt:lpstr>PowerPoint Presentation</vt:lpstr>
      <vt:lpstr>PowerPoint Presentation</vt:lpstr>
      <vt:lpstr>Methodology - Model Refinement (Lagged Variables)</vt:lpstr>
      <vt:lpstr>PowerPoint Presentation</vt:lpstr>
      <vt:lpstr>Methodology - Model Selection</vt:lpstr>
      <vt:lpstr>PowerPoint Presentation</vt:lpstr>
      <vt:lpstr>PowerPoint Presentation</vt:lpstr>
      <vt:lpstr>Why We Chose XGBoost Over Random Forest</vt:lpstr>
      <vt:lpstr>Methodology - Hyperparameter Tuning</vt:lpstr>
      <vt:lpstr>Hyperparameter Tuning with GridSearchCV</vt:lpstr>
      <vt:lpstr>PowerPoint Presentation</vt:lpstr>
      <vt:lpstr>Methodology - Cross-Validation</vt:lpstr>
      <vt:lpstr>PowerPoint Presentation</vt:lpstr>
      <vt:lpstr>Results - Feature Importance</vt:lpstr>
      <vt:lpstr>Results - Model Performance</vt:lpstr>
      <vt:lpstr>PowerPoint Presentation</vt:lpstr>
      <vt:lpstr>Visualizations</vt:lpstr>
      <vt:lpstr>PowerPoint Presentation</vt:lpstr>
      <vt:lpstr>Conclusion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Donn Bryan Julian</dc:creator>
  <cp:lastModifiedBy>Donn Bryan Julian</cp:lastModifiedBy>
  <cp:revision>1</cp:revision>
  <dcterms:created xsi:type="dcterms:W3CDTF">2024-09-24T20:21:50Z</dcterms:created>
  <dcterms:modified xsi:type="dcterms:W3CDTF">2024-09-24T21:40:07Z</dcterms:modified>
</cp:coreProperties>
</file>