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70" r:id="rId9"/>
    <p:sldId id="262" r:id="rId10"/>
    <p:sldId id="263" r:id="rId11"/>
    <p:sldId id="271" r:id="rId12"/>
    <p:sldId id="272"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nikannal/solar-power-generation-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E2D9-49E0-3415-9D69-8DBAA1F229B0}"/>
              </a:ext>
            </a:extLst>
          </p:cNvPr>
          <p:cNvSpPr>
            <a:spLocks noGrp="1"/>
          </p:cNvSpPr>
          <p:nvPr>
            <p:ph type="ctrTitle"/>
          </p:nvPr>
        </p:nvSpPr>
        <p:spPr/>
        <p:txBody>
          <a:bodyPr/>
          <a:lstStyle/>
          <a:p>
            <a:r>
              <a:rPr lang="en-US" dirty="0"/>
              <a:t>Predicting Power Generation Based on Weather Conditions</a:t>
            </a:r>
            <a:endParaRPr lang="en-PH" dirty="0"/>
          </a:p>
        </p:txBody>
      </p:sp>
      <p:sp>
        <p:nvSpPr>
          <p:cNvPr id="3" name="Subtitle 2">
            <a:extLst>
              <a:ext uri="{FF2B5EF4-FFF2-40B4-BE49-F238E27FC236}">
                <a16:creationId xmlns:a16="http://schemas.microsoft.com/office/drawing/2014/main" id="{041CC4DE-F04B-DDF2-DC4D-04E85C4E538E}"/>
              </a:ext>
            </a:extLst>
          </p:cNvPr>
          <p:cNvSpPr>
            <a:spLocks noGrp="1"/>
          </p:cNvSpPr>
          <p:nvPr>
            <p:ph type="subTitle" idx="1"/>
          </p:nvPr>
        </p:nvSpPr>
        <p:spPr/>
        <p:txBody>
          <a:bodyPr/>
          <a:lstStyle/>
          <a:p>
            <a:r>
              <a:rPr lang="en-US" dirty="0"/>
              <a:t>Enhancing Solar Energy Forecasting with Machine Learning</a:t>
            </a:r>
            <a:br>
              <a:rPr lang="en-US" dirty="0"/>
            </a:br>
            <a:br>
              <a:rPr lang="en-US" dirty="0"/>
            </a:br>
            <a:r>
              <a:rPr lang="en-PH" b="1" dirty="0"/>
              <a:t>Presented by:</a:t>
            </a:r>
            <a:r>
              <a:rPr lang="en-PH" dirty="0"/>
              <a:t> Donn Bryan Julian</a:t>
            </a:r>
          </a:p>
        </p:txBody>
      </p:sp>
    </p:spTree>
    <p:extLst>
      <p:ext uri="{BB962C8B-B14F-4D97-AF65-F5344CB8AC3E}">
        <p14:creationId xmlns:p14="http://schemas.microsoft.com/office/powerpoint/2010/main" val="254959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5CAF-576A-F084-918A-97A726C3C929}"/>
              </a:ext>
            </a:extLst>
          </p:cNvPr>
          <p:cNvSpPr>
            <a:spLocks noGrp="1"/>
          </p:cNvSpPr>
          <p:nvPr>
            <p:ph type="title"/>
          </p:nvPr>
        </p:nvSpPr>
        <p:spPr/>
        <p:txBody>
          <a:bodyPr/>
          <a:lstStyle/>
          <a:p>
            <a:r>
              <a:rPr lang="en-PH" dirty="0"/>
              <a:t>Model Deployment &amp; Evaluation</a:t>
            </a:r>
          </a:p>
        </p:txBody>
      </p:sp>
      <p:sp>
        <p:nvSpPr>
          <p:cNvPr id="4" name="Rectangle 1">
            <a:extLst>
              <a:ext uri="{FF2B5EF4-FFF2-40B4-BE49-F238E27FC236}">
                <a16:creationId xmlns:a16="http://schemas.microsoft.com/office/drawing/2014/main" id="{EE2BD299-A9AC-EBC7-7C01-6D13B08FE740}"/>
              </a:ext>
            </a:extLst>
          </p:cNvPr>
          <p:cNvSpPr>
            <a:spLocks noGrp="1" noChangeArrowheads="1"/>
          </p:cNvSpPr>
          <p:nvPr>
            <p:ph idx="1"/>
          </p:nvPr>
        </p:nvSpPr>
        <p:spPr bwMode="auto">
          <a:xfrm>
            <a:off x="1141412" y="1711250"/>
            <a:ext cx="9450388" cy="461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Model Deployment Strategy: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The data was split into </a:t>
            </a:r>
            <a:r>
              <a:rPr kumimoji="0" lang="en-US" altLang="en-US" sz="1800" b="1" i="0" u="none" strike="noStrike" cap="none" normalizeH="0" baseline="0" dirty="0">
                <a:ln>
                  <a:noFill/>
                </a:ln>
                <a:solidFill>
                  <a:schemeClr val="tx1"/>
                </a:solidFill>
                <a:effectLst/>
              </a:rPr>
              <a:t>80% for training</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20% for testing</a:t>
            </a:r>
            <a:r>
              <a:rPr kumimoji="0" lang="en-US" altLang="en-US" sz="1800" b="0" i="0" u="none" strike="noStrike" cap="none" normalizeH="0" baseline="0" dirty="0">
                <a:ln>
                  <a:noFill/>
                </a:ln>
                <a:solidFill>
                  <a:schemeClr val="tx1"/>
                </a:solidFill>
                <a:effectLst/>
              </a:rPr>
              <a:t>, ensuring that the model performs well on unseen data and can be used to make real-world predictions.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Evaluation Metrics: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MSE (Mean Squared Error):</a:t>
            </a:r>
            <a:r>
              <a:rPr kumimoji="0" lang="en-US" altLang="en-US" sz="1800" b="0" i="0" u="none" strike="noStrike" cap="none" normalizeH="0" baseline="0" dirty="0">
                <a:ln>
                  <a:noFill/>
                </a:ln>
                <a:solidFill>
                  <a:schemeClr val="tx1"/>
                </a:solidFill>
                <a:effectLst/>
              </a:rPr>
              <a:t> Measures the accuracy of the model’s predictions.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R-Squared:</a:t>
            </a:r>
            <a:r>
              <a:rPr kumimoji="0" lang="en-US" altLang="en-US" sz="1800" b="0" i="0" u="none" strike="noStrike" cap="none" normalizeH="0" baseline="0" dirty="0">
                <a:ln>
                  <a:noFill/>
                </a:ln>
                <a:solidFill>
                  <a:schemeClr val="tx1"/>
                </a:solidFill>
                <a:effectLst/>
              </a:rPr>
              <a:t> Indicates how well the model explains the variance in solar power generation based on weather inputs.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Why this matters: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These metrics confirm that </a:t>
            </a:r>
            <a:r>
              <a:rPr kumimoji="0" lang="en-US" altLang="en-US" sz="1800" b="0" i="0" u="none" strike="noStrike" cap="none" normalizeH="0" baseline="0" dirty="0" err="1">
                <a:ln>
                  <a:noFill/>
                </a:ln>
                <a:solidFill>
                  <a:schemeClr val="tx1"/>
                </a:solidFill>
                <a:effectLst/>
              </a:rPr>
              <a:t>XGBoost</a:t>
            </a:r>
            <a:r>
              <a:rPr kumimoji="0" lang="en-US" altLang="en-US" sz="1800" b="0" i="0" u="none" strike="noStrike" cap="none" normalizeH="0" baseline="0" dirty="0">
                <a:ln>
                  <a:noFill/>
                </a:ln>
                <a:solidFill>
                  <a:schemeClr val="tx1"/>
                </a:solidFill>
                <a:effectLst/>
              </a:rPr>
              <a:t> delivers accurate and reliable predictions, providing operators with the information they need to make timely, informed decisions.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9093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AF96A4-B88E-C0C5-443C-3679D44CC8F8}"/>
              </a:ext>
            </a:extLst>
          </p:cNvPr>
          <p:cNvPicPr>
            <a:picLocks noChangeAspect="1"/>
          </p:cNvPicPr>
          <p:nvPr/>
        </p:nvPicPr>
        <p:blipFill>
          <a:blip r:embed="rId2"/>
          <a:stretch>
            <a:fillRect/>
          </a:stretch>
        </p:blipFill>
        <p:spPr>
          <a:xfrm>
            <a:off x="1385887" y="209550"/>
            <a:ext cx="9420225" cy="4667250"/>
          </a:xfrm>
          <a:prstGeom prst="rect">
            <a:avLst/>
          </a:prstGeom>
        </p:spPr>
      </p:pic>
      <p:sp>
        <p:nvSpPr>
          <p:cNvPr id="7" name="TextBox 6">
            <a:extLst>
              <a:ext uri="{FF2B5EF4-FFF2-40B4-BE49-F238E27FC236}">
                <a16:creationId xmlns:a16="http://schemas.microsoft.com/office/drawing/2014/main" id="{C5DB1CD8-1B37-42A2-EB5D-E320CDE95393}"/>
              </a:ext>
            </a:extLst>
          </p:cNvPr>
          <p:cNvSpPr txBox="1"/>
          <p:nvPr/>
        </p:nvSpPr>
        <p:spPr>
          <a:xfrm>
            <a:off x="3271838" y="5114836"/>
            <a:ext cx="6105524" cy="1200329"/>
          </a:xfrm>
          <a:prstGeom prst="rect">
            <a:avLst/>
          </a:prstGeom>
          <a:noFill/>
        </p:spPr>
        <p:txBody>
          <a:bodyPr wrap="square">
            <a:spAutoFit/>
          </a:bodyPr>
          <a:lstStyle/>
          <a:p>
            <a:r>
              <a:rPr lang="en-US" dirty="0"/>
              <a:t>Here we see the predicted versus actual solar power generation values for two test groups. The closer the data points are to the red line, the more accurate the model's predictions. This indicates that our model is performing reliably across different datasets.</a:t>
            </a:r>
            <a:endParaRPr lang="en-PH" dirty="0"/>
          </a:p>
        </p:txBody>
      </p:sp>
    </p:spTree>
    <p:extLst>
      <p:ext uri="{BB962C8B-B14F-4D97-AF65-F5344CB8AC3E}">
        <p14:creationId xmlns:p14="http://schemas.microsoft.com/office/powerpoint/2010/main" val="3760606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0004FB-A1D6-E33D-304A-91B79504162B}"/>
              </a:ext>
            </a:extLst>
          </p:cNvPr>
          <p:cNvPicPr>
            <a:picLocks noChangeAspect="1"/>
          </p:cNvPicPr>
          <p:nvPr/>
        </p:nvPicPr>
        <p:blipFill>
          <a:blip r:embed="rId2"/>
          <a:stretch>
            <a:fillRect/>
          </a:stretch>
        </p:blipFill>
        <p:spPr>
          <a:xfrm>
            <a:off x="2005012" y="228600"/>
            <a:ext cx="8181975" cy="4476750"/>
          </a:xfrm>
          <a:prstGeom prst="rect">
            <a:avLst/>
          </a:prstGeom>
        </p:spPr>
      </p:pic>
      <p:sp>
        <p:nvSpPr>
          <p:cNvPr id="7" name="TextBox 6">
            <a:extLst>
              <a:ext uri="{FF2B5EF4-FFF2-40B4-BE49-F238E27FC236}">
                <a16:creationId xmlns:a16="http://schemas.microsoft.com/office/drawing/2014/main" id="{C24DD768-79A2-8B8D-1CDF-34E3980449A7}"/>
              </a:ext>
            </a:extLst>
          </p:cNvPr>
          <p:cNvSpPr txBox="1"/>
          <p:nvPr/>
        </p:nvSpPr>
        <p:spPr>
          <a:xfrm>
            <a:off x="3109913" y="5010061"/>
            <a:ext cx="6105524" cy="1200329"/>
          </a:xfrm>
          <a:prstGeom prst="rect">
            <a:avLst/>
          </a:prstGeom>
          <a:noFill/>
        </p:spPr>
        <p:txBody>
          <a:bodyPr wrap="square">
            <a:spAutoFit/>
          </a:bodyPr>
          <a:lstStyle/>
          <a:p>
            <a:r>
              <a:rPr lang="en-US" dirty="0"/>
              <a:t>This residuals distribution plot shows that most errors are centered around zero, indicating that the model’s predictions are accurate with minimal bias. The small residuals also suggest that the model performs consistently across different test cases.</a:t>
            </a:r>
            <a:endParaRPr lang="en-PH" dirty="0"/>
          </a:p>
        </p:txBody>
      </p:sp>
    </p:spTree>
    <p:extLst>
      <p:ext uri="{BB962C8B-B14F-4D97-AF65-F5344CB8AC3E}">
        <p14:creationId xmlns:p14="http://schemas.microsoft.com/office/powerpoint/2010/main" val="1377209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3414-37D3-0BF2-84B9-B70E2F7CBF0E}"/>
              </a:ext>
            </a:extLst>
          </p:cNvPr>
          <p:cNvSpPr>
            <a:spLocks noGrp="1"/>
          </p:cNvSpPr>
          <p:nvPr>
            <p:ph type="title"/>
          </p:nvPr>
        </p:nvSpPr>
        <p:spPr/>
        <p:txBody>
          <a:bodyPr/>
          <a:lstStyle/>
          <a:p>
            <a:r>
              <a:rPr lang="en-PH" dirty="0"/>
              <a:t>Impact on Operations</a:t>
            </a:r>
          </a:p>
        </p:txBody>
      </p:sp>
      <p:sp>
        <p:nvSpPr>
          <p:cNvPr id="3" name="Content Placeholder 2">
            <a:extLst>
              <a:ext uri="{FF2B5EF4-FFF2-40B4-BE49-F238E27FC236}">
                <a16:creationId xmlns:a16="http://schemas.microsoft.com/office/drawing/2014/main" id="{44AA0ABC-23B5-D621-9D10-37079F073D77}"/>
              </a:ext>
            </a:extLst>
          </p:cNvPr>
          <p:cNvSpPr>
            <a:spLocks noGrp="1"/>
          </p:cNvSpPr>
          <p:nvPr>
            <p:ph idx="1"/>
          </p:nvPr>
        </p:nvSpPr>
        <p:spPr/>
        <p:txBody>
          <a:bodyPr>
            <a:normAutofit fontScale="92500" lnSpcReduction="20000"/>
          </a:bodyPr>
          <a:lstStyle/>
          <a:p>
            <a:pPr marL="0" indent="0">
              <a:buNone/>
            </a:pPr>
            <a:r>
              <a:rPr lang="en-US" b="1" dirty="0"/>
              <a:t>Operational Benefits:</a:t>
            </a:r>
            <a:endParaRPr lang="en-US" dirty="0"/>
          </a:p>
          <a:p>
            <a:pPr marL="742950" lvl="1" indent="-285750">
              <a:buFont typeface="Arial" panose="020B0604020202020204" pitchFamily="34" charset="0"/>
              <a:buChar char="•"/>
            </a:pPr>
            <a:r>
              <a:rPr lang="en-US" b="1" dirty="0"/>
              <a:t>Optimized Scheduling:</a:t>
            </a:r>
            <a:r>
              <a:rPr lang="en-US" dirty="0"/>
              <a:t> The ability to predict low-output days helps optimize maintenance schedules, minimizing disruption during high-generation periods.</a:t>
            </a:r>
          </a:p>
          <a:p>
            <a:pPr marL="742950" lvl="1" indent="-285750">
              <a:buFont typeface="Arial" panose="020B0604020202020204" pitchFamily="34" charset="0"/>
              <a:buChar char="•"/>
            </a:pPr>
            <a:r>
              <a:rPr lang="en-US" b="1" dirty="0"/>
              <a:t>Energy Storage Optimization:</a:t>
            </a:r>
            <a:r>
              <a:rPr lang="en-US" dirty="0"/>
              <a:t> High-output day forecasts enable energy storage systems to be prepared to capture excess power, improving efficiency.</a:t>
            </a:r>
          </a:p>
          <a:p>
            <a:pPr marL="742950" lvl="1" indent="-285750">
              <a:buFont typeface="Arial" panose="020B0604020202020204" pitchFamily="34" charset="0"/>
              <a:buChar char="•"/>
            </a:pPr>
            <a:r>
              <a:rPr lang="en-US" b="1" dirty="0"/>
              <a:t>Grid Management:</a:t>
            </a:r>
            <a:r>
              <a:rPr lang="en-US" dirty="0"/>
              <a:t> Accurate forecasts help grid operators balance solar energy with other energy sources, improving overall grid stability and reducing costs.</a:t>
            </a:r>
          </a:p>
          <a:p>
            <a:pPr marL="0" indent="0">
              <a:buNone/>
            </a:pPr>
            <a:r>
              <a:rPr lang="en-US" b="1" dirty="0"/>
              <a:t>Why this matters:</a:t>
            </a:r>
            <a:endParaRPr lang="en-US" dirty="0"/>
          </a:p>
          <a:p>
            <a:pPr marL="742950" lvl="1" indent="-285750">
              <a:buFont typeface="Arial" panose="020B0604020202020204" pitchFamily="34" charset="0"/>
              <a:buChar char="•"/>
            </a:pPr>
            <a:r>
              <a:rPr lang="en-US" dirty="0"/>
              <a:t>This model provides actionable insights that reduce operational waste, optimize energy use, and drive cost savings, contributing to both short- and long-term profitability.</a:t>
            </a:r>
          </a:p>
          <a:p>
            <a:endParaRPr lang="en-PH" dirty="0"/>
          </a:p>
        </p:txBody>
      </p:sp>
    </p:spTree>
    <p:extLst>
      <p:ext uri="{BB962C8B-B14F-4D97-AF65-F5344CB8AC3E}">
        <p14:creationId xmlns:p14="http://schemas.microsoft.com/office/powerpoint/2010/main" val="226447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DC1D-809A-E0B8-0DF2-A8DFA29685D9}"/>
              </a:ext>
            </a:extLst>
          </p:cNvPr>
          <p:cNvSpPr>
            <a:spLocks noGrp="1"/>
          </p:cNvSpPr>
          <p:nvPr>
            <p:ph type="title"/>
          </p:nvPr>
        </p:nvSpPr>
        <p:spPr/>
        <p:txBody>
          <a:bodyPr/>
          <a:lstStyle/>
          <a:p>
            <a:r>
              <a:rPr lang="en-PH" dirty="0"/>
              <a:t>Environmental and Strategic Benefits</a:t>
            </a:r>
          </a:p>
        </p:txBody>
      </p:sp>
      <p:sp>
        <p:nvSpPr>
          <p:cNvPr id="4" name="Rectangle 1">
            <a:extLst>
              <a:ext uri="{FF2B5EF4-FFF2-40B4-BE49-F238E27FC236}">
                <a16:creationId xmlns:a16="http://schemas.microsoft.com/office/drawing/2014/main" id="{2E4573C9-23B4-64C0-7038-6DC104685443}"/>
              </a:ext>
            </a:extLst>
          </p:cNvPr>
          <p:cNvSpPr>
            <a:spLocks noGrp="1" noChangeArrowheads="1"/>
          </p:cNvSpPr>
          <p:nvPr>
            <p:ph idx="1"/>
          </p:nvPr>
        </p:nvSpPr>
        <p:spPr bwMode="auto">
          <a:xfrm>
            <a:off x="920476" y="1844219"/>
            <a:ext cx="9905998" cy="420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Sustainability Impact: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The model enables more efficient use of renewable energy, reducing dependency on fossil fuels and supporting our company’s sustainability and carbon reduction goals.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Strategic Alignment: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Accurate energy forecasting supports our strategic goal of becoming a leader in renewable energy, increasing our competitiveness and positioning us as innovators in the clean energy market.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Why this matters: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This project not only drives operational efficiency but also supports broader corporate goals around environmental sustainability and strategic growth in the renewable energy sector.</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110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302E-9DD5-9A38-F9D7-C17D3AC78C68}"/>
              </a:ext>
            </a:extLst>
          </p:cNvPr>
          <p:cNvSpPr>
            <a:spLocks noGrp="1"/>
          </p:cNvSpPr>
          <p:nvPr>
            <p:ph type="title"/>
          </p:nvPr>
        </p:nvSpPr>
        <p:spPr/>
        <p:txBody>
          <a:bodyPr/>
          <a:lstStyle/>
          <a:p>
            <a:r>
              <a:rPr lang="en-PH" dirty="0"/>
              <a:t>Next Steps &amp; Future Improvements</a:t>
            </a:r>
          </a:p>
        </p:txBody>
      </p:sp>
      <p:sp>
        <p:nvSpPr>
          <p:cNvPr id="3" name="Content Placeholder 2">
            <a:extLst>
              <a:ext uri="{FF2B5EF4-FFF2-40B4-BE49-F238E27FC236}">
                <a16:creationId xmlns:a16="http://schemas.microsoft.com/office/drawing/2014/main" id="{7ABC6275-1ECC-28E7-8734-ECF2B9021E6F}"/>
              </a:ext>
            </a:extLst>
          </p:cNvPr>
          <p:cNvSpPr>
            <a:spLocks noGrp="1"/>
          </p:cNvSpPr>
          <p:nvPr>
            <p:ph idx="1"/>
          </p:nvPr>
        </p:nvSpPr>
        <p:spPr/>
        <p:txBody>
          <a:bodyPr>
            <a:normAutofit fontScale="85000" lnSpcReduction="10000"/>
          </a:bodyPr>
          <a:lstStyle/>
          <a:p>
            <a:pPr marL="0" indent="0">
              <a:buNone/>
            </a:pPr>
            <a:r>
              <a:rPr lang="en-US" b="1" dirty="0"/>
              <a:t>What’s Next?</a:t>
            </a:r>
            <a:endParaRPr lang="en-US" dirty="0"/>
          </a:p>
          <a:p>
            <a:pPr marL="742950" lvl="1" indent="-285750">
              <a:buFont typeface="Arial" panose="020B0604020202020204" pitchFamily="34" charset="0"/>
              <a:buChar char="•"/>
            </a:pPr>
            <a:r>
              <a:rPr lang="en-US" b="1" dirty="0"/>
              <a:t>Refinements:</a:t>
            </a:r>
            <a:r>
              <a:rPr lang="en-US" dirty="0"/>
              <a:t> Adding additional weather variables such as cloud cover and wind speed could improve prediction accuracy, providing even more precise forecasts.</a:t>
            </a:r>
          </a:p>
          <a:p>
            <a:pPr marL="742950" lvl="1" indent="-285750">
              <a:buFont typeface="Arial" panose="020B0604020202020204" pitchFamily="34" charset="0"/>
              <a:buChar char="•"/>
            </a:pPr>
            <a:r>
              <a:rPr lang="en-US" b="1" dirty="0"/>
              <a:t>Real-time Integration:</a:t>
            </a:r>
            <a:r>
              <a:rPr lang="en-US" dirty="0"/>
              <a:t> Incorporating real-time data feeds can enable dynamic forecasting, allowing operators to make immediate adjustments based on changing weather conditions.</a:t>
            </a:r>
          </a:p>
          <a:p>
            <a:pPr marL="742950" lvl="1" indent="-285750">
              <a:buFont typeface="Arial" panose="020B0604020202020204" pitchFamily="34" charset="0"/>
              <a:buChar char="•"/>
            </a:pPr>
            <a:r>
              <a:rPr lang="en-US" b="1" dirty="0"/>
              <a:t>Scalability:</a:t>
            </a:r>
            <a:r>
              <a:rPr lang="en-US" dirty="0"/>
              <a:t> Deploy this model across multiple solar plants and other renewable energy projects to drive efficiencies on a larger scale.</a:t>
            </a:r>
          </a:p>
          <a:p>
            <a:pPr marL="0" indent="0">
              <a:buNone/>
            </a:pPr>
            <a:r>
              <a:rPr lang="en-US" b="1" dirty="0"/>
              <a:t>Why this matters:</a:t>
            </a:r>
            <a:endParaRPr lang="en-US" dirty="0"/>
          </a:p>
          <a:p>
            <a:pPr marL="742950" lvl="1" indent="-285750">
              <a:buFont typeface="Arial" panose="020B0604020202020204" pitchFamily="34" charset="0"/>
              <a:buChar char="•"/>
            </a:pPr>
            <a:r>
              <a:rPr lang="en-US" dirty="0"/>
              <a:t>Continuous improvements in the model will enhance our ability to optimize solar energy production and reduce costs, making the model more valuable as we expand our renewable energy footprint.</a:t>
            </a:r>
          </a:p>
          <a:p>
            <a:endParaRPr lang="en-PH" dirty="0"/>
          </a:p>
        </p:txBody>
      </p:sp>
    </p:spTree>
    <p:extLst>
      <p:ext uri="{BB962C8B-B14F-4D97-AF65-F5344CB8AC3E}">
        <p14:creationId xmlns:p14="http://schemas.microsoft.com/office/powerpoint/2010/main" val="23065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E7F5-D7DD-214C-7877-20F43D31CF02}"/>
              </a:ext>
            </a:extLst>
          </p:cNvPr>
          <p:cNvSpPr>
            <a:spLocks noGrp="1"/>
          </p:cNvSpPr>
          <p:nvPr>
            <p:ph type="title"/>
          </p:nvPr>
        </p:nvSpPr>
        <p:spPr/>
        <p:txBody>
          <a:bodyPr/>
          <a:lstStyle/>
          <a:p>
            <a:r>
              <a:rPr lang="en-PH" dirty="0"/>
              <a:t>Conclusion</a:t>
            </a:r>
          </a:p>
        </p:txBody>
      </p:sp>
      <p:sp>
        <p:nvSpPr>
          <p:cNvPr id="4" name="Rectangle 1">
            <a:extLst>
              <a:ext uri="{FF2B5EF4-FFF2-40B4-BE49-F238E27FC236}">
                <a16:creationId xmlns:a16="http://schemas.microsoft.com/office/drawing/2014/main" id="{74150BBD-5496-3C0A-99D0-97A125052221}"/>
              </a:ext>
            </a:extLst>
          </p:cNvPr>
          <p:cNvSpPr>
            <a:spLocks noGrp="1" noChangeArrowheads="1"/>
          </p:cNvSpPr>
          <p:nvPr>
            <p:ph idx="1"/>
          </p:nvPr>
        </p:nvSpPr>
        <p:spPr bwMode="auto">
          <a:xfrm>
            <a:off x="607100" y="2097088"/>
            <a:ext cx="10974624" cy="337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What we achieved: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We successfully developed an </a:t>
            </a:r>
            <a:r>
              <a:rPr kumimoji="0" lang="en-US" altLang="en-US" sz="1800" b="0" i="0" u="none" strike="noStrike" cap="none" normalizeH="0" baseline="0" dirty="0" err="1">
                <a:ln>
                  <a:noFill/>
                </a:ln>
                <a:solidFill>
                  <a:schemeClr val="tx1"/>
                </a:solidFill>
                <a:effectLst/>
              </a:rPr>
              <a:t>XGBoost</a:t>
            </a:r>
            <a:r>
              <a:rPr kumimoji="0" lang="en-US" altLang="en-US" sz="1800" b="0" i="0" u="none" strike="noStrike" cap="none" normalizeH="0" baseline="0" dirty="0">
                <a:ln>
                  <a:noFill/>
                </a:ln>
                <a:solidFill>
                  <a:schemeClr val="tx1"/>
                </a:solidFill>
                <a:effectLst/>
              </a:rPr>
              <a:t>-powered model that accurately predicts solar power generation based on weather conditions. This model is ready for deployment and is expected to provide significant operational and environmental benefits.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Strategic Takeaway: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This project aligns with our broader strategy of leading in renewable energy, reducing operational costs, improving energy efficiency, and achieving sustainability goals.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5432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3AB8-60AF-53B6-E2BB-E291D1B0E226}"/>
              </a:ext>
            </a:extLst>
          </p:cNvPr>
          <p:cNvSpPr>
            <a:spLocks noGrp="1"/>
          </p:cNvSpPr>
          <p:nvPr>
            <p:ph type="title"/>
          </p:nvPr>
        </p:nvSpPr>
        <p:spPr/>
        <p:txBody>
          <a:bodyPr/>
          <a:lstStyle/>
          <a:p>
            <a:r>
              <a:rPr lang="en-PH" dirty="0"/>
              <a:t>Thank You</a:t>
            </a:r>
          </a:p>
        </p:txBody>
      </p:sp>
      <p:sp>
        <p:nvSpPr>
          <p:cNvPr id="3" name="Content Placeholder 2">
            <a:extLst>
              <a:ext uri="{FF2B5EF4-FFF2-40B4-BE49-F238E27FC236}">
                <a16:creationId xmlns:a16="http://schemas.microsoft.com/office/drawing/2014/main" id="{DD645D32-F241-7DCD-1C1E-A1206F4C8C76}"/>
              </a:ext>
            </a:extLst>
          </p:cNvPr>
          <p:cNvSpPr>
            <a:spLocks noGrp="1"/>
          </p:cNvSpPr>
          <p:nvPr>
            <p:ph idx="1"/>
          </p:nvPr>
        </p:nvSpPr>
        <p:spPr/>
        <p:txBody>
          <a:bodyPr/>
          <a:lstStyle/>
          <a:p>
            <a:pPr marL="0" indent="0">
              <a:buNone/>
            </a:pPr>
            <a:r>
              <a:rPr lang="en-PH" dirty="0"/>
              <a:t>Questions?</a:t>
            </a:r>
          </a:p>
        </p:txBody>
      </p:sp>
    </p:spTree>
    <p:extLst>
      <p:ext uri="{BB962C8B-B14F-4D97-AF65-F5344CB8AC3E}">
        <p14:creationId xmlns:p14="http://schemas.microsoft.com/office/powerpoint/2010/main" val="268172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4F6B-FE65-8265-C923-6D189555FF84}"/>
              </a:ext>
            </a:extLst>
          </p:cNvPr>
          <p:cNvSpPr>
            <a:spLocks noGrp="1"/>
          </p:cNvSpPr>
          <p:nvPr>
            <p:ph type="title"/>
          </p:nvPr>
        </p:nvSpPr>
        <p:spPr/>
        <p:txBody>
          <a:bodyPr/>
          <a:lstStyle/>
          <a:p>
            <a:r>
              <a:rPr lang="en-PH" dirty="0"/>
              <a:t>Problem Statement</a:t>
            </a:r>
          </a:p>
        </p:txBody>
      </p:sp>
      <p:sp>
        <p:nvSpPr>
          <p:cNvPr id="4" name="Rectangle 1">
            <a:extLst>
              <a:ext uri="{FF2B5EF4-FFF2-40B4-BE49-F238E27FC236}">
                <a16:creationId xmlns:a16="http://schemas.microsoft.com/office/drawing/2014/main" id="{9B1B53A6-6CF6-23EC-2219-DF11C1AFE4A9}"/>
              </a:ext>
            </a:extLst>
          </p:cNvPr>
          <p:cNvSpPr>
            <a:spLocks noGrp="1" noChangeArrowheads="1"/>
          </p:cNvSpPr>
          <p:nvPr>
            <p:ph idx="1"/>
          </p:nvPr>
        </p:nvSpPr>
        <p:spPr bwMode="auto">
          <a:xfrm>
            <a:off x="1488332" y="1986467"/>
            <a:ext cx="8246218" cy="337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Challenge: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Solar power generation fluctuates due to unpredictable weather, leading to inefficiencies in energy production and grid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Why it matters: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Accurately predicting solar power generation allows energy providers to optimize production, balance supply with demand, and reduce operational costs. This leads to improved energy efficiency and profitability while contributing to sustainability goals.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4007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D263-6FC7-8457-A3A4-3305EE2290AC}"/>
              </a:ext>
            </a:extLst>
          </p:cNvPr>
          <p:cNvSpPr>
            <a:spLocks noGrp="1"/>
          </p:cNvSpPr>
          <p:nvPr>
            <p:ph type="title"/>
          </p:nvPr>
        </p:nvSpPr>
        <p:spPr/>
        <p:txBody>
          <a:bodyPr/>
          <a:lstStyle/>
          <a:p>
            <a:r>
              <a:rPr lang="en-PH" dirty="0"/>
              <a:t>Objective</a:t>
            </a:r>
          </a:p>
        </p:txBody>
      </p:sp>
      <p:sp>
        <p:nvSpPr>
          <p:cNvPr id="3" name="Content Placeholder 2">
            <a:extLst>
              <a:ext uri="{FF2B5EF4-FFF2-40B4-BE49-F238E27FC236}">
                <a16:creationId xmlns:a16="http://schemas.microsoft.com/office/drawing/2014/main" id="{530C56FF-6DC7-28BA-1797-418DE43A06CC}"/>
              </a:ext>
            </a:extLst>
          </p:cNvPr>
          <p:cNvSpPr>
            <a:spLocks noGrp="1"/>
          </p:cNvSpPr>
          <p:nvPr>
            <p:ph idx="1"/>
          </p:nvPr>
        </p:nvSpPr>
        <p:spPr/>
        <p:txBody>
          <a:bodyPr/>
          <a:lstStyle/>
          <a:p>
            <a:pPr>
              <a:buFont typeface="Arial" panose="020B0604020202020204" pitchFamily="34" charset="0"/>
              <a:buChar char="•"/>
            </a:pPr>
            <a:r>
              <a:rPr lang="en-US" b="1" dirty="0"/>
              <a:t>Goal of the Project:</a:t>
            </a:r>
            <a:endParaRPr lang="en-US" dirty="0"/>
          </a:p>
          <a:p>
            <a:pPr marL="457200" lvl="1" indent="0">
              <a:buNone/>
            </a:pPr>
            <a:r>
              <a:rPr lang="en-US" dirty="0"/>
              <a:t>Develop a machine learning model that accurately forecasts solar power generation based on weather conditions, enabling proactive energy management.</a:t>
            </a:r>
          </a:p>
          <a:p>
            <a:pPr>
              <a:buFont typeface="Arial" panose="020B0604020202020204" pitchFamily="34" charset="0"/>
              <a:buChar char="•"/>
            </a:pPr>
            <a:r>
              <a:rPr lang="en-US" b="1" dirty="0"/>
              <a:t>Strategic Impact:</a:t>
            </a:r>
            <a:endParaRPr lang="en-US" dirty="0"/>
          </a:p>
          <a:p>
            <a:pPr marL="457200" lvl="1" indent="0">
              <a:buNone/>
            </a:pPr>
            <a:r>
              <a:rPr lang="en-US" dirty="0"/>
              <a:t>This model will support operational efficiency, lower downtime, and optimize the use of renewable energy, helping the company reduce its carbon footprint and improve profitability.</a:t>
            </a:r>
          </a:p>
          <a:p>
            <a:endParaRPr lang="en-PH" dirty="0"/>
          </a:p>
        </p:txBody>
      </p:sp>
    </p:spTree>
    <p:extLst>
      <p:ext uri="{BB962C8B-B14F-4D97-AF65-F5344CB8AC3E}">
        <p14:creationId xmlns:p14="http://schemas.microsoft.com/office/powerpoint/2010/main" val="148662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D090-1971-B7D4-D974-C7B6CCD3D9AE}"/>
              </a:ext>
            </a:extLst>
          </p:cNvPr>
          <p:cNvSpPr>
            <a:spLocks noGrp="1"/>
          </p:cNvSpPr>
          <p:nvPr>
            <p:ph type="title"/>
          </p:nvPr>
        </p:nvSpPr>
        <p:spPr/>
        <p:txBody>
          <a:bodyPr/>
          <a:lstStyle/>
          <a:p>
            <a:r>
              <a:rPr lang="en-PH" dirty="0"/>
              <a:t>Data Source and Collection</a:t>
            </a:r>
          </a:p>
        </p:txBody>
      </p:sp>
      <p:sp>
        <p:nvSpPr>
          <p:cNvPr id="4" name="Rectangle 1">
            <a:extLst>
              <a:ext uri="{FF2B5EF4-FFF2-40B4-BE49-F238E27FC236}">
                <a16:creationId xmlns:a16="http://schemas.microsoft.com/office/drawing/2014/main" id="{5DBCD48B-0355-EECB-FB10-1DB4349500CC}"/>
              </a:ext>
            </a:extLst>
          </p:cNvPr>
          <p:cNvSpPr>
            <a:spLocks noGrp="1" noChangeArrowheads="1"/>
          </p:cNvSpPr>
          <p:nvPr>
            <p:ph idx="1"/>
          </p:nvPr>
        </p:nvSpPr>
        <p:spPr bwMode="auto">
          <a:xfrm>
            <a:off x="1141412" y="1622377"/>
            <a:ext cx="9374187" cy="461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Data Source: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lang="en-US" sz="1800" dirty="0"/>
              <a:t>The data comes from </a:t>
            </a:r>
            <a:r>
              <a:rPr lang="en-US" sz="1800" b="1" dirty="0"/>
              <a:t>Kaggle</a:t>
            </a:r>
            <a:r>
              <a:rPr lang="en-US" sz="1800" dirty="0"/>
              <a:t>: </a:t>
            </a:r>
            <a:r>
              <a:rPr lang="en-US" sz="1800" dirty="0">
                <a:hlinkClick r:id="rId2"/>
              </a:rPr>
              <a:t>Solar Power Generation Data</a:t>
            </a:r>
            <a:r>
              <a:rPr lang="en-US" sz="1800" dirty="0"/>
              <a:t>. It includes metrics such as weather data (temperature, irradiation) and solar power generation from multiple plants.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Process: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Data Cleaning:</a:t>
            </a:r>
            <a:r>
              <a:rPr kumimoji="0" lang="en-US" altLang="en-US" sz="1800" b="0" i="0" u="none" strike="noStrike" cap="none" normalizeH="0" baseline="0" dirty="0">
                <a:ln>
                  <a:noFill/>
                </a:ln>
                <a:solidFill>
                  <a:schemeClr val="tx1"/>
                </a:solidFill>
                <a:effectLst/>
              </a:rPr>
              <a:t> We ensured the data was accurate and consistent.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Feature Engineering:</a:t>
            </a:r>
            <a:r>
              <a:rPr kumimoji="0" lang="en-US" altLang="en-US" sz="1800" b="0" i="0" u="none" strike="noStrike" cap="none" normalizeH="0" baseline="0" dirty="0">
                <a:ln>
                  <a:noFill/>
                </a:ln>
                <a:solidFill>
                  <a:schemeClr val="tx1"/>
                </a:solidFill>
                <a:effectLst/>
              </a:rPr>
              <a:t> We derived new features like daily temperature averages and cumulative sunlight, ensuring that the model could capture key weather patterns impacting power generation.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Why this matters: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Clean, structured data ensures accurate and reliable model predictions, which directly impact operational decisions.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7015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3742-C960-31CE-D0EF-28DCC70FD817}"/>
              </a:ext>
            </a:extLst>
          </p:cNvPr>
          <p:cNvSpPr>
            <a:spLocks noGrp="1"/>
          </p:cNvSpPr>
          <p:nvPr>
            <p:ph type="title"/>
          </p:nvPr>
        </p:nvSpPr>
        <p:spPr/>
        <p:txBody>
          <a:bodyPr/>
          <a:lstStyle/>
          <a:p>
            <a:r>
              <a:rPr lang="en-US" dirty="0"/>
              <a:t>Key Insights from Data Analysis</a:t>
            </a:r>
            <a:endParaRPr lang="en-PH" dirty="0"/>
          </a:p>
        </p:txBody>
      </p:sp>
      <p:sp>
        <p:nvSpPr>
          <p:cNvPr id="4" name="Rectangle 1">
            <a:extLst>
              <a:ext uri="{FF2B5EF4-FFF2-40B4-BE49-F238E27FC236}">
                <a16:creationId xmlns:a16="http://schemas.microsoft.com/office/drawing/2014/main" id="{6605B4AE-2DFF-23CD-06F9-ED36A740DB36}"/>
              </a:ext>
            </a:extLst>
          </p:cNvPr>
          <p:cNvSpPr>
            <a:spLocks noGrp="1" noChangeArrowheads="1"/>
          </p:cNvSpPr>
          <p:nvPr>
            <p:ph idx="1"/>
          </p:nvPr>
        </p:nvSpPr>
        <p:spPr bwMode="auto">
          <a:xfrm>
            <a:off x="1141412" y="2225148"/>
            <a:ext cx="9583737" cy="378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Data Insights: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Irradiation (sunlight)</a:t>
            </a:r>
            <a:r>
              <a:rPr kumimoji="0" lang="en-US" altLang="en-US" sz="1800" b="0" i="0" u="none" strike="noStrike" cap="none" normalizeH="0" baseline="0" dirty="0">
                <a:ln>
                  <a:noFill/>
                </a:ln>
                <a:solidFill>
                  <a:schemeClr val="tx1"/>
                </a:solidFill>
                <a:effectLst/>
              </a:rPr>
              <a:t> is the strongest predictor of solar power generation.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Temperature:</a:t>
            </a:r>
            <a:r>
              <a:rPr kumimoji="0" lang="en-US" altLang="en-US" sz="1800" b="0" i="0" u="none" strike="noStrike" cap="none" normalizeH="0" baseline="0" dirty="0">
                <a:ln>
                  <a:noFill/>
                </a:ln>
                <a:solidFill>
                  <a:schemeClr val="tx1"/>
                </a:solidFill>
                <a:effectLst/>
              </a:rPr>
              <a:t> Extreme temperatures reduce efficiency, while moderate conditions support optimal energy production.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Why this matters: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By identifying key weather factors, we ensure the model focuses on the most impactful variables, resulting in more accurate predictions that can directly inform decisions like energy storage and grid management.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087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2F9DD-5463-D05C-D948-718ABFB7FF67}"/>
              </a:ext>
            </a:extLst>
          </p:cNvPr>
          <p:cNvPicPr>
            <a:picLocks noChangeAspect="1"/>
          </p:cNvPicPr>
          <p:nvPr/>
        </p:nvPicPr>
        <p:blipFill>
          <a:blip r:embed="rId2"/>
          <a:stretch>
            <a:fillRect/>
          </a:stretch>
        </p:blipFill>
        <p:spPr>
          <a:xfrm>
            <a:off x="614362" y="314325"/>
            <a:ext cx="4795838" cy="3592939"/>
          </a:xfrm>
          <a:prstGeom prst="rect">
            <a:avLst/>
          </a:prstGeom>
        </p:spPr>
      </p:pic>
      <p:pic>
        <p:nvPicPr>
          <p:cNvPr id="7" name="Picture 6">
            <a:extLst>
              <a:ext uri="{FF2B5EF4-FFF2-40B4-BE49-F238E27FC236}">
                <a16:creationId xmlns:a16="http://schemas.microsoft.com/office/drawing/2014/main" id="{8C6962F1-1648-80C1-709E-143F2C58A7E0}"/>
              </a:ext>
            </a:extLst>
          </p:cNvPr>
          <p:cNvPicPr>
            <a:picLocks noChangeAspect="1"/>
          </p:cNvPicPr>
          <p:nvPr/>
        </p:nvPicPr>
        <p:blipFill>
          <a:blip r:embed="rId3"/>
          <a:stretch>
            <a:fillRect/>
          </a:stretch>
        </p:blipFill>
        <p:spPr>
          <a:xfrm>
            <a:off x="6615112" y="314325"/>
            <a:ext cx="4882147" cy="3657600"/>
          </a:xfrm>
          <a:prstGeom prst="rect">
            <a:avLst/>
          </a:prstGeom>
        </p:spPr>
      </p:pic>
      <p:sp>
        <p:nvSpPr>
          <p:cNvPr id="9" name="TextBox 8">
            <a:extLst>
              <a:ext uri="{FF2B5EF4-FFF2-40B4-BE49-F238E27FC236}">
                <a16:creationId xmlns:a16="http://schemas.microsoft.com/office/drawing/2014/main" id="{70CE50D8-D274-CF44-A63D-4D31AC9E657B}"/>
              </a:ext>
            </a:extLst>
          </p:cNvPr>
          <p:cNvSpPr txBox="1"/>
          <p:nvPr/>
        </p:nvSpPr>
        <p:spPr>
          <a:xfrm>
            <a:off x="2950661" y="4490561"/>
            <a:ext cx="6105524" cy="1477328"/>
          </a:xfrm>
          <a:prstGeom prst="rect">
            <a:avLst/>
          </a:prstGeom>
          <a:noFill/>
        </p:spPr>
        <p:txBody>
          <a:bodyPr wrap="square">
            <a:spAutoFit/>
          </a:bodyPr>
          <a:lstStyle/>
          <a:p>
            <a:r>
              <a:rPr lang="en-US" dirty="0"/>
              <a:t>As you can see in these heatmaps, irradiation has the strongest positive correlation with power generation, confirming that sunny days significantly boost solar output. Temperature, while important, shows a more complex relationship, with extreme temperatures lowering efficiency.</a:t>
            </a:r>
            <a:endParaRPr lang="en-PH" dirty="0"/>
          </a:p>
        </p:txBody>
      </p:sp>
    </p:spTree>
    <p:extLst>
      <p:ext uri="{BB962C8B-B14F-4D97-AF65-F5344CB8AC3E}">
        <p14:creationId xmlns:p14="http://schemas.microsoft.com/office/powerpoint/2010/main" val="107386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FE81-6AEA-E74A-6826-10BB022A4455}"/>
              </a:ext>
            </a:extLst>
          </p:cNvPr>
          <p:cNvSpPr>
            <a:spLocks noGrp="1"/>
          </p:cNvSpPr>
          <p:nvPr>
            <p:ph type="title"/>
          </p:nvPr>
        </p:nvSpPr>
        <p:spPr>
          <a:xfrm>
            <a:off x="1141412" y="180029"/>
            <a:ext cx="9905998" cy="1478570"/>
          </a:xfrm>
        </p:spPr>
        <p:txBody>
          <a:bodyPr/>
          <a:lstStyle/>
          <a:p>
            <a:r>
              <a:rPr lang="en-PH" dirty="0"/>
              <a:t>Model Comparison and Results</a:t>
            </a:r>
          </a:p>
        </p:txBody>
      </p:sp>
      <p:sp>
        <p:nvSpPr>
          <p:cNvPr id="6" name="Rectangle 3">
            <a:extLst>
              <a:ext uri="{FF2B5EF4-FFF2-40B4-BE49-F238E27FC236}">
                <a16:creationId xmlns:a16="http://schemas.microsoft.com/office/drawing/2014/main" id="{254470AA-B71F-1741-C101-39D0663351BF}"/>
              </a:ext>
            </a:extLst>
          </p:cNvPr>
          <p:cNvSpPr>
            <a:spLocks noGrp="1" noChangeArrowheads="1"/>
          </p:cNvSpPr>
          <p:nvPr>
            <p:ph idx="1"/>
          </p:nvPr>
        </p:nvSpPr>
        <p:spPr bwMode="auto">
          <a:xfrm>
            <a:off x="760414" y="1427749"/>
            <a:ext cx="1104106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Why test multiple models?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rPr>
              <a:t>We compared several models to ensure we selected the one with the highest predictive accuracy and operational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Model Results: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rPr>
              <a:t>Random Forest:</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MSE:</a:t>
            </a:r>
            <a:r>
              <a:rPr kumimoji="0" lang="en-US" altLang="en-US" sz="1200" b="0" i="0" u="none" strike="noStrike" cap="none" normalizeH="0" baseline="0" dirty="0">
                <a:ln>
                  <a:noFill/>
                </a:ln>
                <a:solidFill>
                  <a:schemeClr val="tx1"/>
                </a:solidFill>
                <a:effectLst/>
              </a:rPr>
              <a:t> 544,483.76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R-squared:</a:t>
            </a:r>
            <a:r>
              <a:rPr kumimoji="0" lang="en-US" altLang="en-US" sz="1200" b="0" i="0" u="none" strike="noStrike" cap="none" normalizeH="0" baseline="0" dirty="0">
                <a:ln>
                  <a:noFill/>
                </a:ln>
                <a:solidFill>
                  <a:schemeClr val="tx1"/>
                </a:solidFill>
                <a:effectLst/>
              </a:rPr>
              <a:t> 0.9662</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rPr>
              <a:t>Linear Regression:</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MSE:</a:t>
            </a:r>
            <a:r>
              <a:rPr kumimoji="0" lang="en-US" altLang="en-US" sz="1200" b="0" i="0" u="none" strike="noStrike" cap="none" normalizeH="0" baseline="0" dirty="0">
                <a:ln>
                  <a:noFill/>
                </a:ln>
                <a:solidFill>
                  <a:schemeClr val="tx1"/>
                </a:solidFill>
                <a:effectLst/>
              </a:rPr>
              <a:t> 6,106,786.11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R-squared:</a:t>
            </a:r>
            <a:r>
              <a:rPr kumimoji="0" lang="en-US" altLang="en-US" sz="1200" b="0" i="0" u="none" strike="noStrike" cap="none" normalizeH="0" baseline="0" dirty="0">
                <a:ln>
                  <a:noFill/>
                </a:ln>
                <a:solidFill>
                  <a:schemeClr val="tx1"/>
                </a:solidFill>
                <a:effectLst/>
              </a:rPr>
              <a:t> 0.6212</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rPr>
              <a:t>Gradient Boosting:</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MSE:</a:t>
            </a:r>
            <a:r>
              <a:rPr kumimoji="0" lang="en-US" altLang="en-US" sz="1200" b="0" i="0" u="none" strike="noStrike" cap="none" normalizeH="0" baseline="0" dirty="0">
                <a:ln>
                  <a:noFill/>
                </a:ln>
                <a:solidFill>
                  <a:schemeClr val="tx1"/>
                </a:solidFill>
                <a:effectLst/>
              </a:rPr>
              <a:t> 2,241,848.61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R-squared:</a:t>
            </a:r>
            <a:r>
              <a:rPr kumimoji="0" lang="en-US" altLang="en-US" sz="1200" b="0" i="0" u="none" strike="noStrike" cap="none" normalizeH="0" baseline="0" dirty="0">
                <a:ln>
                  <a:noFill/>
                </a:ln>
                <a:solidFill>
                  <a:schemeClr val="tx1"/>
                </a:solidFill>
                <a:effectLst/>
              </a:rPr>
              <a:t> 0.8609</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rPr>
              <a:t>Decision Tree:</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MSE:</a:t>
            </a:r>
            <a:r>
              <a:rPr kumimoji="0" lang="en-US" altLang="en-US" sz="1200" b="0" i="0" u="none" strike="noStrike" cap="none" normalizeH="0" baseline="0" dirty="0">
                <a:ln>
                  <a:noFill/>
                </a:ln>
                <a:solidFill>
                  <a:schemeClr val="tx1"/>
                </a:solidFill>
                <a:effectLst/>
              </a:rPr>
              <a:t> 1,007,078.71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R-squared:</a:t>
            </a:r>
            <a:r>
              <a:rPr kumimoji="0" lang="en-US" altLang="en-US" sz="1200" b="0" i="0" u="none" strike="noStrike" cap="none" normalizeH="0" baseline="0" dirty="0">
                <a:ln>
                  <a:noFill/>
                </a:ln>
                <a:solidFill>
                  <a:schemeClr val="tx1"/>
                </a:solidFill>
                <a:effectLst/>
              </a:rPr>
              <a:t> 0.9375</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err="1">
                <a:ln>
                  <a:noFill/>
                </a:ln>
                <a:solidFill>
                  <a:schemeClr val="tx1"/>
                </a:solidFill>
                <a:effectLst/>
              </a:rPr>
              <a:t>XGBoost</a:t>
            </a:r>
            <a:r>
              <a:rPr kumimoji="0" lang="en-US" altLang="en-US" sz="1200" b="1" i="0" u="none" strike="noStrike" cap="none" normalizeH="0" baseline="0" dirty="0">
                <a:ln>
                  <a:noFill/>
                </a:ln>
                <a:solidFill>
                  <a:schemeClr val="tx1"/>
                </a:solidFill>
                <a:effectLst/>
              </a:rPr>
              <a:t> (Final Model):</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MSE:</a:t>
            </a:r>
            <a:r>
              <a:rPr kumimoji="0" lang="en-US" altLang="en-US" sz="1200" b="0" i="0" u="none" strike="noStrike" cap="none" normalizeH="0" baseline="0" dirty="0">
                <a:ln>
                  <a:noFill/>
                </a:ln>
                <a:solidFill>
                  <a:schemeClr val="tx1"/>
                </a:solidFill>
                <a:effectLst/>
              </a:rPr>
              <a:t> 1,143,139.55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R-squared:</a:t>
            </a:r>
            <a:r>
              <a:rPr kumimoji="0" lang="en-US" altLang="en-US" sz="1200" b="0" i="0" u="none" strike="noStrike" cap="none" normalizeH="0" baseline="0" dirty="0">
                <a:ln>
                  <a:noFill/>
                </a:ln>
                <a:solidFill>
                  <a:schemeClr val="tx1"/>
                </a:solidFill>
                <a:effectLst/>
              </a:rPr>
              <a:t> 0.9291</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err="1">
                <a:ln>
                  <a:noFill/>
                </a:ln>
                <a:solidFill>
                  <a:schemeClr val="tx1"/>
                </a:solidFill>
                <a:effectLst/>
              </a:rPr>
              <a:t>LightGBM</a:t>
            </a:r>
            <a:r>
              <a:rPr kumimoji="0" lang="en-US" altLang="en-US" sz="1200" b="1"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MSE:</a:t>
            </a:r>
            <a:r>
              <a:rPr kumimoji="0" lang="en-US" altLang="en-US" sz="1200" b="0" i="0" u="none" strike="noStrike" cap="none" normalizeH="0" baseline="0" dirty="0">
                <a:ln>
                  <a:noFill/>
                </a:ln>
                <a:solidFill>
                  <a:schemeClr val="tx1"/>
                </a:solidFill>
                <a:effectLst/>
              </a:rPr>
              <a:t> 1,476,544.75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R-squared:</a:t>
            </a:r>
            <a:r>
              <a:rPr kumimoji="0" lang="en-US" altLang="en-US" sz="1200" b="0" i="0" u="none" strike="noStrike" cap="none" normalizeH="0" baseline="0" dirty="0">
                <a:ln>
                  <a:noFill/>
                </a:ln>
                <a:solidFill>
                  <a:schemeClr val="tx1"/>
                </a:solidFill>
                <a:effectLst/>
              </a:rPr>
              <a:t> 0.9084</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rPr>
              <a:t>SVM:</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MSE:</a:t>
            </a:r>
            <a:r>
              <a:rPr kumimoji="0" lang="en-US" altLang="en-US" sz="1200" b="0" i="0" u="none" strike="noStrike" cap="none" normalizeH="0" baseline="0" dirty="0">
                <a:ln>
                  <a:noFill/>
                </a:ln>
                <a:solidFill>
                  <a:schemeClr val="tx1"/>
                </a:solidFill>
                <a:effectLst/>
              </a:rPr>
              <a:t> 23,405,959.47</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R-squared:</a:t>
            </a:r>
            <a:r>
              <a:rPr kumimoji="0" lang="en-US" altLang="en-US" sz="1200" b="0" i="0" u="none" strike="noStrike" cap="none" normalizeH="0" baseline="0" dirty="0">
                <a:ln>
                  <a:noFill/>
                </a:ln>
                <a:solidFill>
                  <a:schemeClr val="tx1"/>
                </a:solidFill>
                <a:effectLst/>
              </a:rPr>
              <a:t> -0.4518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Why this matters: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err="1">
                <a:ln>
                  <a:noFill/>
                </a:ln>
                <a:solidFill>
                  <a:schemeClr val="tx1"/>
                </a:solidFill>
                <a:effectLst/>
              </a:rPr>
              <a:t>XGBoost</a:t>
            </a:r>
            <a:r>
              <a:rPr kumimoji="0" lang="en-US" altLang="en-US" sz="1200" b="0" i="0" u="none" strike="noStrike" cap="none" normalizeH="0" baseline="0" dirty="0">
                <a:ln>
                  <a:noFill/>
                </a:ln>
                <a:solidFill>
                  <a:schemeClr val="tx1"/>
                </a:solidFill>
                <a:effectLst/>
              </a:rPr>
              <a:t> was chosen for its high performance and efficiency. It provided the most reliable predictions, enabling solar power operators to make informed decisions about energy production and resource allocation.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6319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AFE270-D85A-2445-2AF6-097F70BC56E7}"/>
              </a:ext>
            </a:extLst>
          </p:cNvPr>
          <p:cNvPicPr>
            <a:picLocks noChangeAspect="1"/>
          </p:cNvPicPr>
          <p:nvPr/>
        </p:nvPicPr>
        <p:blipFill>
          <a:blip r:embed="rId2"/>
          <a:stretch>
            <a:fillRect/>
          </a:stretch>
        </p:blipFill>
        <p:spPr>
          <a:xfrm>
            <a:off x="2274093" y="290512"/>
            <a:ext cx="7643813" cy="4288375"/>
          </a:xfrm>
          <a:prstGeom prst="rect">
            <a:avLst/>
          </a:prstGeom>
        </p:spPr>
      </p:pic>
      <p:sp>
        <p:nvSpPr>
          <p:cNvPr id="7" name="TextBox 6">
            <a:extLst>
              <a:ext uri="{FF2B5EF4-FFF2-40B4-BE49-F238E27FC236}">
                <a16:creationId xmlns:a16="http://schemas.microsoft.com/office/drawing/2014/main" id="{83B38A8B-BA16-7A34-ADF2-9A9A235C98F3}"/>
              </a:ext>
            </a:extLst>
          </p:cNvPr>
          <p:cNvSpPr txBox="1"/>
          <p:nvPr/>
        </p:nvSpPr>
        <p:spPr>
          <a:xfrm>
            <a:off x="2890838" y="4900523"/>
            <a:ext cx="6105524" cy="1200329"/>
          </a:xfrm>
          <a:prstGeom prst="rect">
            <a:avLst/>
          </a:prstGeom>
          <a:noFill/>
        </p:spPr>
        <p:txBody>
          <a:bodyPr wrap="square">
            <a:spAutoFit/>
          </a:bodyPr>
          <a:lstStyle/>
          <a:p>
            <a:r>
              <a:rPr lang="en-US" dirty="0"/>
              <a:t>The feature importance plot from </a:t>
            </a:r>
            <a:r>
              <a:rPr lang="en-US" dirty="0" err="1"/>
              <a:t>XGBoost</a:t>
            </a:r>
            <a:r>
              <a:rPr lang="en-US" dirty="0"/>
              <a:t> shows that ambient temperature plays a key role in predicting solar power output, alongside daily yields from previous days. This helps our model prioritize the most relevant data for better accuracy.</a:t>
            </a:r>
            <a:endParaRPr lang="en-PH" dirty="0"/>
          </a:p>
        </p:txBody>
      </p:sp>
    </p:spTree>
    <p:extLst>
      <p:ext uri="{BB962C8B-B14F-4D97-AF65-F5344CB8AC3E}">
        <p14:creationId xmlns:p14="http://schemas.microsoft.com/office/powerpoint/2010/main" val="26586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FDA5-0808-529D-8425-EBE1E29A0737}"/>
              </a:ext>
            </a:extLst>
          </p:cNvPr>
          <p:cNvSpPr>
            <a:spLocks noGrp="1"/>
          </p:cNvSpPr>
          <p:nvPr>
            <p:ph type="title"/>
          </p:nvPr>
        </p:nvSpPr>
        <p:spPr/>
        <p:txBody>
          <a:bodyPr/>
          <a:lstStyle/>
          <a:p>
            <a:r>
              <a:rPr lang="en-PH" dirty="0"/>
              <a:t>Why </a:t>
            </a:r>
            <a:r>
              <a:rPr lang="en-PH" dirty="0" err="1"/>
              <a:t>XGBoost</a:t>
            </a:r>
            <a:r>
              <a:rPr lang="en-PH" dirty="0"/>
              <a:t>?</a:t>
            </a:r>
          </a:p>
        </p:txBody>
      </p:sp>
      <p:sp>
        <p:nvSpPr>
          <p:cNvPr id="3" name="Content Placeholder 2">
            <a:extLst>
              <a:ext uri="{FF2B5EF4-FFF2-40B4-BE49-F238E27FC236}">
                <a16:creationId xmlns:a16="http://schemas.microsoft.com/office/drawing/2014/main" id="{4E2965FD-1ED6-9D4C-015B-981E6BC82B16}"/>
              </a:ext>
            </a:extLst>
          </p:cNvPr>
          <p:cNvSpPr>
            <a:spLocks noGrp="1"/>
          </p:cNvSpPr>
          <p:nvPr>
            <p:ph idx="1"/>
          </p:nvPr>
        </p:nvSpPr>
        <p:spPr/>
        <p:txBody>
          <a:bodyPr>
            <a:normAutofit fontScale="92500" lnSpcReduction="20000"/>
          </a:bodyPr>
          <a:lstStyle/>
          <a:p>
            <a:pPr marL="0" indent="0">
              <a:buNone/>
            </a:pPr>
            <a:r>
              <a:rPr lang="en-US" b="1" dirty="0"/>
              <a:t>Why we chose </a:t>
            </a:r>
            <a:r>
              <a:rPr lang="en-US" b="1" dirty="0" err="1"/>
              <a:t>XGBoost</a:t>
            </a:r>
            <a:r>
              <a:rPr lang="en-US" b="1" dirty="0"/>
              <a:t>:</a:t>
            </a:r>
            <a:endParaRPr lang="en-US" dirty="0"/>
          </a:p>
          <a:p>
            <a:pPr marL="742950" lvl="1" indent="-285750">
              <a:buFont typeface="Arial" panose="020B0604020202020204" pitchFamily="34" charset="0"/>
              <a:buChar char="•"/>
            </a:pPr>
            <a:r>
              <a:rPr lang="en-US" b="1" dirty="0"/>
              <a:t>High Performance:</a:t>
            </a:r>
            <a:r>
              <a:rPr lang="en-US" dirty="0"/>
              <a:t> </a:t>
            </a:r>
            <a:r>
              <a:rPr lang="en-US" dirty="0" err="1"/>
              <a:t>XGBoost</a:t>
            </a:r>
            <a:r>
              <a:rPr lang="en-US" dirty="0"/>
              <a:t> delivered strong R-squared values (0.9291) and relatively low prediction errors (MSE: 1,143,139.55), ensuring accurate energy forecasts.</a:t>
            </a:r>
          </a:p>
          <a:p>
            <a:pPr marL="742950" lvl="1" indent="-285750">
              <a:buFont typeface="Arial" panose="020B0604020202020204" pitchFamily="34" charset="0"/>
              <a:buChar char="•"/>
            </a:pPr>
            <a:r>
              <a:rPr lang="en-US" b="1" dirty="0"/>
              <a:t>Handling Complexity:</a:t>
            </a:r>
            <a:r>
              <a:rPr lang="en-US" dirty="0"/>
              <a:t> </a:t>
            </a:r>
            <a:r>
              <a:rPr lang="en-US" dirty="0" err="1"/>
              <a:t>XGBoost</a:t>
            </a:r>
            <a:r>
              <a:rPr lang="en-US" dirty="0"/>
              <a:t> is designed to manage non-linear relationships between weather and power output, making it ideal for complex real-world scenarios.</a:t>
            </a:r>
          </a:p>
          <a:p>
            <a:pPr marL="742950" lvl="1" indent="-285750">
              <a:buFont typeface="Arial" panose="020B0604020202020204" pitchFamily="34" charset="0"/>
              <a:buChar char="•"/>
            </a:pPr>
            <a:r>
              <a:rPr lang="en-US" b="1" dirty="0"/>
              <a:t>Efficiency:</a:t>
            </a:r>
            <a:r>
              <a:rPr lang="en-US" dirty="0"/>
              <a:t> </a:t>
            </a:r>
            <a:r>
              <a:rPr lang="en-US" dirty="0" err="1"/>
              <a:t>XGBoost</a:t>
            </a:r>
            <a:r>
              <a:rPr lang="en-US" dirty="0"/>
              <a:t> provides faster computations and better scalability, allowing operators to respond more quickly to changes in weather patterns and power demands.</a:t>
            </a:r>
          </a:p>
          <a:p>
            <a:pPr marL="0" indent="0">
              <a:buNone/>
            </a:pPr>
            <a:r>
              <a:rPr lang="en-US" b="1" dirty="0"/>
              <a:t>Why this matters:</a:t>
            </a:r>
            <a:endParaRPr lang="en-US" dirty="0"/>
          </a:p>
          <a:p>
            <a:pPr marL="742950" lvl="1" indent="-285750">
              <a:buFont typeface="Arial" panose="020B0604020202020204" pitchFamily="34" charset="0"/>
              <a:buChar char="•"/>
            </a:pPr>
            <a:r>
              <a:rPr lang="en-US" dirty="0" err="1"/>
              <a:t>XGBoost</a:t>
            </a:r>
            <a:r>
              <a:rPr lang="en-US" dirty="0"/>
              <a:t> ensures operational reliability by providing accurate predictions that help optimize solar power production, reduce downtime, and improve overall energy management.</a:t>
            </a:r>
          </a:p>
          <a:p>
            <a:endParaRPr lang="en-PH" dirty="0"/>
          </a:p>
        </p:txBody>
      </p:sp>
    </p:spTree>
    <p:extLst>
      <p:ext uri="{BB962C8B-B14F-4D97-AF65-F5344CB8AC3E}">
        <p14:creationId xmlns:p14="http://schemas.microsoft.com/office/powerpoint/2010/main" val="3817577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TotalTime>
  <Words>1217</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Predicting Power Generation Based on Weather Conditions</vt:lpstr>
      <vt:lpstr>Problem Statement</vt:lpstr>
      <vt:lpstr>Objective</vt:lpstr>
      <vt:lpstr>Data Source and Collection</vt:lpstr>
      <vt:lpstr>Key Insights from Data Analysis</vt:lpstr>
      <vt:lpstr>PowerPoint Presentation</vt:lpstr>
      <vt:lpstr>Model Comparison and Results</vt:lpstr>
      <vt:lpstr>PowerPoint Presentation</vt:lpstr>
      <vt:lpstr>Why XGBoost?</vt:lpstr>
      <vt:lpstr>Model Deployment &amp; Evaluation</vt:lpstr>
      <vt:lpstr>PowerPoint Presentation</vt:lpstr>
      <vt:lpstr>PowerPoint Presentation</vt:lpstr>
      <vt:lpstr>Impact on Operations</vt:lpstr>
      <vt:lpstr>Environmental and Strategic Benefits</vt:lpstr>
      <vt:lpstr>Next Steps &amp; Future 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Donn Bryan Julian</dc:creator>
  <cp:lastModifiedBy>Donn Bryan Julian</cp:lastModifiedBy>
  <cp:revision>1</cp:revision>
  <dcterms:created xsi:type="dcterms:W3CDTF">2024-09-24T23:20:29Z</dcterms:created>
  <dcterms:modified xsi:type="dcterms:W3CDTF">2024-09-24T23:52:59Z</dcterms:modified>
</cp:coreProperties>
</file>