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00B0-CA79-49D7-8DE1-7512A843FAF3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D43F-63B1-499D-A1EF-7527F39C342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00B0-CA79-49D7-8DE1-7512A843FAF3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D43F-63B1-499D-A1EF-7527F39C342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00B0-CA79-49D7-8DE1-7512A843FAF3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D43F-63B1-499D-A1EF-7527F39C3425}" type="slidenum">
              <a:rPr lang="en-PH" smtClean="0"/>
              <a:t>‹#›</a:t>
            </a:fld>
            <a:endParaRPr lang="en-PH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00B0-CA79-49D7-8DE1-7512A843FAF3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D43F-63B1-499D-A1EF-7527F39C3425}" type="slidenum">
              <a:rPr lang="en-PH" smtClean="0"/>
              <a:t>‹#›</a:t>
            </a:fld>
            <a:endParaRPr lang="en-PH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00B0-CA79-49D7-8DE1-7512A843FAF3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D43F-63B1-499D-A1EF-7527F39C342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00B0-CA79-49D7-8DE1-7512A843FAF3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D43F-63B1-499D-A1EF-7527F39C3425}" type="slidenum">
              <a:rPr lang="en-PH" smtClean="0"/>
              <a:t>‹#›</a:t>
            </a:fld>
            <a:endParaRPr lang="en-P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00B0-CA79-49D7-8DE1-7512A843FAF3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D43F-63B1-499D-A1EF-7527F39C342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00B0-CA79-49D7-8DE1-7512A843FAF3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D43F-63B1-499D-A1EF-7527F39C342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00B0-CA79-49D7-8DE1-7512A843FAF3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D43F-63B1-499D-A1EF-7527F39C342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00B0-CA79-49D7-8DE1-7512A843FAF3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D43F-63B1-499D-A1EF-7527F39C3425}" type="slidenum">
              <a:rPr lang="en-PH" smtClean="0"/>
              <a:t>‹#›</a:t>
            </a:fld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00B0-CA79-49D7-8DE1-7512A843FAF3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D43F-63B1-499D-A1EF-7527F39C3425}" type="slidenum">
              <a:rPr lang="en-PH" smtClean="0"/>
              <a:t>‹#›</a:t>
            </a:fld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15100B0-CA79-49D7-8DE1-7512A843FAF3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C1AD43F-63B1-499D-A1EF-7527F39C3425}" type="slidenum">
              <a:rPr lang="en-PH" smtClean="0"/>
              <a:t>‹#›</a:t>
            </a:fld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data.gov/dataset/real-estate-sales-2001-201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 Estate Sales Price Prediction Project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Predictive </a:t>
            </a:r>
            <a:r>
              <a:rPr lang="en-US" dirty="0"/>
              <a:t>Modeling for Enhanced Real Estate Valuation</a:t>
            </a:r>
          </a:p>
          <a:p>
            <a:endParaRPr lang="en-US" dirty="0"/>
          </a:p>
          <a:p>
            <a:r>
              <a:rPr lang="en-US" dirty="0"/>
              <a:t>Presented By: </a:t>
            </a:r>
            <a:r>
              <a:rPr lang="en-US" dirty="0" err="1"/>
              <a:t>Donn</a:t>
            </a:r>
            <a:r>
              <a:rPr lang="en-US" dirty="0"/>
              <a:t> Bryan Julian</a:t>
            </a:r>
          </a:p>
          <a:p>
            <a:r>
              <a:rPr lang="en-US" dirty="0"/>
              <a:t>Date: 12/05/2024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314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One-Hot Encoding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Converted </a:t>
            </a:r>
            <a:r>
              <a:rPr lang="en-US" dirty="0"/>
              <a:t>categorical features like 'Town' to dummy variables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Sampling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10% of the dataset to speed up the model training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Final </a:t>
            </a:r>
            <a:r>
              <a:rPr lang="en-US" b="1" dirty="0"/>
              <a:t>Dataset Size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100,000 records used for modeling.</a:t>
            </a: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13660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2132856"/>
            <a:ext cx="7408333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Models Tested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Linear </a:t>
            </a:r>
            <a:r>
              <a:rPr lang="en-US" sz="1800" dirty="0"/>
              <a:t>Regression, Ridge, Lasso, Random Forest, Gradient Boosting, </a:t>
            </a:r>
            <a:r>
              <a:rPr lang="en-US" sz="1800" dirty="0" err="1"/>
              <a:t>XGBoost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b="1" dirty="0"/>
              <a:t>Selection Criteria</a:t>
            </a:r>
            <a:r>
              <a:rPr lang="en-US" sz="1800" dirty="0"/>
              <a:t>: </a:t>
            </a:r>
            <a:endParaRPr lang="en-US" sz="1800" dirty="0" smtClean="0"/>
          </a:p>
          <a:p>
            <a:r>
              <a:rPr lang="en-US" sz="1800" dirty="0" smtClean="0"/>
              <a:t>R-squared</a:t>
            </a:r>
            <a:r>
              <a:rPr lang="en-US" sz="1800" dirty="0"/>
              <a:t>, RMSE, and MAE for performance evaluation.</a:t>
            </a:r>
            <a:endParaRPr lang="en-PH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Model Testing and Selection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17" y="3933056"/>
            <a:ext cx="4596259" cy="245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92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Random Forest </a:t>
            </a:r>
            <a:r>
              <a:rPr lang="en-US" b="1" dirty="0" err="1"/>
              <a:t>Results</a:t>
            </a:r>
            <a:r>
              <a:rPr lang="en-US" dirty="0" err="1"/>
              <a:t>:</a:t>
            </a:r>
            <a:r>
              <a:rPr lang="en-US" b="1" dirty="0" err="1"/>
              <a:t>R-squared</a:t>
            </a:r>
            <a:r>
              <a:rPr lang="en-US" dirty="0"/>
              <a:t>: 0.9042</a:t>
            </a:r>
          </a:p>
          <a:p>
            <a:pPr marL="0" indent="0">
              <a:buNone/>
            </a:pPr>
            <a:r>
              <a:rPr lang="en-US" b="1" dirty="0"/>
              <a:t>Root Mean Squared Error (RMSE)</a:t>
            </a:r>
            <a:r>
              <a:rPr lang="en-US" dirty="0"/>
              <a:t>: 345,908</a:t>
            </a:r>
          </a:p>
          <a:p>
            <a:pPr marL="0" indent="0">
              <a:buNone/>
            </a:pPr>
            <a:r>
              <a:rPr lang="en-US" b="1" dirty="0"/>
              <a:t>Mean Absolute Error (MAE)</a:t>
            </a:r>
            <a:r>
              <a:rPr lang="en-US" dirty="0"/>
              <a:t>: 11,250</a:t>
            </a:r>
          </a:p>
          <a:p>
            <a:pPr marL="0" indent="0">
              <a:buNone/>
            </a:pPr>
            <a:r>
              <a:rPr lang="en-US" b="1" dirty="0"/>
              <a:t>Insight</a:t>
            </a:r>
            <a:r>
              <a:rPr lang="en-US" dirty="0"/>
              <a:t>: Random Forest was the best-performing model, indicating strong predictive power.</a:t>
            </a: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Model Performance Overview</a:t>
            </a:r>
          </a:p>
        </p:txBody>
      </p:sp>
    </p:spTree>
    <p:extLst>
      <p:ext uri="{BB962C8B-B14F-4D97-AF65-F5344CB8AC3E}">
        <p14:creationId xmlns:p14="http://schemas.microsoft.com/office/powerpoint/2010/main" val="156492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4894414"/>
            <a:ext cx="7408333" cy="1833653"/>
          </a:xfrm>
        </p:spPr>
        <p:txBody>
          <a:bodyPr>
            <a:normAutofit/>
          </a:bodyPr>
          <a:lstStyle/>
          <a:p>
            <a:r>
              <a:rPr lang="en-US" sz="1800" b="1" dirty="0"/>
              <a:t>Cross-Validation</a:t>
            </a:r>
            <a:r>
              <a:rPr lang="en-US" sz="1800" dirty="0"/>
              <a:t>: Average R-squared of 0.788 across 5-fold validation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Residual </a:t>
            </a:r>
            <a:r>
              <a:rPr lang="en-US" sz="1800" b="1" dirty="0"/>
              <a:t>Analysis</a:t>
            </a:r>
            <a:r>
              <a:rPr lang="en-US" sz="1800" dirty="0"/>
              <a:t>: Confirmed no visible pattern in residuals—indicative of a well-fitting model</a:t>
            </a:r>
            <a:r>
              <a:rPr lang="en-US" sz="18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Forest Model - Detailed Evaluation</a:t>
            </a:r>
            <a:endParaRPr lang="en-P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7176864" cy="283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81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9712" y="5013176"/>
            <a:ext cx="5384212" cy="2010536"/>
          </a:xfrm>
        </p:spPr>
        <p:txBody>
          <a:bodyPr>
            <a:normAutofit/>
          </a:bodyPr>
          <a:lstStyle/>
          <a:p>
            <a:r>
              <a:rPr lang="en-US" sz="1100" b="1" dirty="0"/>
              <a:t>SHAP Analysis</a:t>
            </a:r>
            <a:r>
              <a:rPr lang="en-US" sz="1100" dirty="0"/>
              <a:t>: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Key </a:t>
            </a:r>
            <a:r>
              <a:rPr lang="en-US" sz="1100" dirty="0"/>
              <a:t>features driving model predictions were Assessed Value and Sales Ratio</a:t>
            </a:r>
            <a:r>
              <a:rPr lang="en-US" sz="1100" dirty="0" smtClean="0"/>
              <a:t>.</a:t>
            </a:r>
          </a:p>
          <a:p>
            <a:r>
              <a:rPr lang="en-US" sz="1100" b="1" dirty="0" smtClean="0"/>
              <a:t>Interpretation</a:t>
            </a:r>
            <a:r>
              <a:rPr lang="en-US" sz="1100" dirty="0"/>
              <a:t>: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SHAP </a:t>
            </a:r>
            <a:r>
              <a:rPr lang="en-US" sz="1100" dirty="0"/>
              <a:t>values help visualize each feature’s contribution—red bars indicate higher values pushing the prediction up, while blue reduces it.</a:t>
            </a:r>
          </a:p>
          <a:p>
            <a:pPr marL="0" indent="0">
              <a:buNone/>
            </a:pPr>
            <a:r>
              <a:rPr lang="en-US" sz="1100" dirty="0" smtClean="0"/>
              <a:t>This </a:t>
            </a:r>
            <a:r>
              <a:rPr lang="en-US" sz="1100" dirty="0"/>
              <a:t>provides transparency into model decision-making, aligning predictions with real-world expectations.</a:t>
            </a:r>
            <a:endParaRPr lang="en-PH" sz="1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Understanding Predictions with SHAP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24852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084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Model Packaging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Saved </a:t>
            </a:r>
            <a:r>
              <a:rPr lang="en-US" dirty="0"/>
              <a:t>the model as a .</a:t>
            </a:r>
            <a:r>
              <a:rPr lang="en-US" dirty="0" err="1"/>
              <a:t>pkl</a:t>
            </a:r>
            <a:r>
              <a:rPr lang="en-US" dirty="0"/>
              <a:t>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Deployment </a:t>
            </a:r>
            <a:r>
              <a:rPr lang="en-US" b="1" dirty="0"/>
              <a:t>Plan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Created </a:t>
            </a:r>
            <a:r>
              <a:rPr lang="en-US" dirty="0"/>
              <a:t>a REST API using Flask for real-time predictions.</a:t>
            </a:r>
          </a:p>
          <a:p>
            <a:r>
              <a:rPr lang="en-US" dirty="0"/>
              <a:t>Future deployment on Hugging Face for broader accessibility.</a:t>
            </a:r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Deployment Preparation</a:t>
            </a:r>
          </a:p>
        </p:txBody>
      </p:sp>
    </p:spTree>
    <p:extLst>
      <p:ext uri="{BB962C8B-B14F-4D97-AF65-F5344CB8AC3E}">
        <p14:creationId xmlns:p14="http://schemas.microsoft.com/office/powerpoint/2010/main" val="1439763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Insights Gained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Key </a:t>
            </a:r>
            <a:r>
              <a:rPr lang="en-US" dirty="0"/>
              <a:t>predictors like Assessed Value can be leveraged for targeted marketing and strategic pricing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Next </a:t>
            </a:r>
            <a:r>
              <a:rPr lang="en-US" b="1" dirty="0"/>
              <a:t>Steps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Deploy </a:t>
            </a:r>
            <a:r>
              <a:rPr lang="en-US" dirty="0"/>
              <a:t>the model on Hugging Face.</a:t>
            </a:r>
          </a:p>
          <a:p>
            <a:r>
              <a:rPr lang="en-US" dirty="0"/>
              <a:t>Monitor performance and plan for retraining.</a:t>
            </a:r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Business Insights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322752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Predict </a:t>
            </a:r>
            <a:r>
              <a:rPr lang="en-US" dirty="0"/>
              <a:t>real estate sales prices using historical data.</a:t>
            </a:r>
          </a:p>
          <a:p>
            <a:pPr marL="0" indent="0">
              <a:buNone/>
            </a:pPr>
            <a:r>
              <a:rPr lang="en-US" b="1" dirty="0"/>
              <a:t>Scope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Focused </a:t>
            </a:r>
            <a:r>
              <a:rPr lang="en-US" dirty="0"/>
              <a:t>on properties from 2001 to 2022, using a variety of statistical and machine learning methods to develop an accurate prediction model.</a:t>
            </a:r>
          </a:p>
          <a:p>
            <a:pPr marL="0" indent="0">
              <a:buNone/>
            </a:pPr>
            <a:r>
              <a:rPr lang="en-US" b="1" dirty="0"/>
              <a:t>Key Takeaway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best model has an R-squared of 0.949, demonstrating strong predictive capabilities.</a:t>
            </a:r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Project </a:t>
            </a:r>
            <a:r>
              <a:rPr lang="en-PH" b="1" dirty="0" smtClean="0"/>
              <a:t>Overview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781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Source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Acquired from </a:t>
            </a:r>
            <a:r>
              <a:rPr lang="en-PH" dirty="0">
                <a:hlinkClick r:id="rId2"/>
              </a:rPr>
              <a:t>https://</a:t>
            </a:r>
            <a:r>
              <a:rPr lang="en-PH" dirty="0" smtClean="0">
                <a:hlinkClick r:id="rId2"/>
              </a:rPr>
              <a:t>catalog.data.gov/dataset/real-estate-sales-2001-2018</a:t>
            </a:r>
            <a:r>
              <a:rPr lang="en-PH" dirty="0" smtClean="0"/>
              <a:t> </a:t>
            </a:r>
            <a:r>
              <a:rPr lang="en-US" dirty="0" smtClean="0"/>
              <a:t>covering real estate sales between 2001-2022.</a:t>
            </a:r>
          </a:p>
          <a:p>
            <a:r>
              <a:rPr lang="en-US" b="1" dirty="0" smtClean="0"/>
              <a:t>Details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Over </a:t>
            </a:r>
            <a:r>
              <a:rPr lang="en-US" dirty="0"/>
              <a:t>1 million records with features like assessed value, property type, town, and sale amount.</a:t>
            </a:r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Source </a:t>
            </a:r>
            <a:r>
              <a:rPr lang="en-PH" b="1" dirty="0" smtClean="0"/>
              <a:t>Data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9555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Understand </a:t>
            </a:r>
            <a:r>
              <a:rPr lang="en-US" dirty="0"/>
              <a:t>data distribution, identify outliers, and recognize relationships.</a:t>
            </a:r>
          </a:p>
          <a:p>
            <a:r>
              <a:rPr lang="en-US" b="1" dirty="0"/>
              <a:t>Initial Insights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dirty="0"/>
              <a:t>contains multiple types, non-uniform missing values, and varying distribution across categorical features.</a:t>
            </a:r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 </a:t>
            </a:r>
            <a:r>
              <a:rPr lang="en-US" b="1" dirty="0" smtClean="0"/>
              <a:t>Overview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259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Actions </a:t>
            </a:r>
            <a:r>
              <a:rPr lang="en-US" b="1" dirty="0" smtClean="0"/>
              <a:t>Taken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Removed </a:t>
            </a:r>
            <a:r>
              <a:rPr lang="en-US" dirty="0"/>
              <a:t>towns with fewer than 500 entries to eliminate noise.</a:t>
            </a:r>
          </a:p>
          <a:p>
            <a:r>
              <a:rPr lang="en-US" dirty="0"/>
              <a:t>Dropped non-numeric fields like 'Address' and 'Date Recorded' that didn't contribute to prediction.</a:t>
            </a:r>
          </a:p>
          <a:p>
            <a:pPr marL="0" indent="0">
              <a:buNone/>
            </a:pPr>
            <a:r>
              <a:rPr lang="en-US" b="1" dirty="0"/>
              <a:t>Outcome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Focused </a:t>
            </a:r>
            <a:r>
              <a:rPr lang="en-US" dirty="0"/>
              <a:t>on significant features to enhance model performance.</a:t>
            </a: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Data </a:t>
            </a:r>
            <a:r>
              <a:rPr lang="en-PH" b="1" dirty="0" smtClean="0"/>
              <a:t>Cleansing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202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b="1" dirty="0" err="1"/>
              <a:t>Multicollinearity</a:t>
            </a:r>
            <a:r>
              <a:rPr lang="en-PH" b="1" dirty="0"/>
              <a:t> (VIF Analysis)</a:t>
            </a:r>
            <a:r>
              <a:rPr lang="en-PH" dirty="0"/>
              <a:t>: </a:t>
            </a:r>
            <a:endParaRPr lang="en-PH" dirty="0" smtClean="0"/>
          </a:p>
          <a:p>
            <a:pPr marL="0" indent="0">
              <a:buNone/>
            </a:pPr>
            <a:r>
              <a:rPr lang="en-PH" dirty="0" smtClean="0"/>
              <a:t>Identified </a:t>
            </a:r>
            <a:r>
              <a:rPr lang="en-PH" dirty="0"/>
              <a:t>and removed highly correlated features to reduce redundancy</a:t>
            </a:r>
            <a:r>
              <a:rPr lang="en-PH" dirty="0" smtClean="0"/>
              <a:t>.</a:t>
            </a:r>
          </a:p>
          <a:p>
            <a:pPr marL="0" indent="0">
              <a:buNone/>
            </a:pPr>
            <a:r>
              <a:rPr lang="en-PH" b="1" dirty="0" smtClean="0"/>
              <a:t>Autocorrelation</a:t>
            </a:r>
            <a:r>
              <a:rPr lang="en-PH" dirty="0"/>
              <a:t>: Performed </a:t>
            </a:r>
            <a:r>
              <a:rPr lang="en-PH" dirty="0" err="1"/>
              <a:t>Ljung</a:t>
            </a:r>
            <a:r>
              <a:rPr lang="en-PH" dirty="0"/>
              <a:t>-Box test to verify residual independence</a:t>
            </a:r>
            <a:r>
              <a:rPr lang="en-PH" dirty="0" smtClean="0"/>
              <a:t>.</a:t>
            </a:r>
          </a:p>
          <a:p>
            <a:pPr marL="0" indent="0">
              <a:buNone/>
            </a:pPr>
            <a:r>
              <a:rPr lang="en-PH" b="1" dirty="0" err="1" smtClean="0"/>
              <a:t>Heteroskedasticity</a:t>
            </a:r>
            <a:r>
              <a:rPr lang="en-PH" dirty="0"/>
              <a:t>: </a:t>
            </a:r>
            <a:r>
              <a:rPr lang="en-PH" dirty="0" err="1"/>
              <a:t>Breusch</a:t>
            </a:r>
            <a:r>
              <a:rPr lang="en-PH" dirty="0"/>
              <a:t>-Pagan test confirmed minimal variance issues</a:t>
            </a:r>
            <a:r>
              <a:rPr lang="en-PH" dirty="0" smtClean="0"/>
              <a:t>.</a:t>
            </a:r>
          </a:p>
          <a:p>
            <a:pPr marL="0" indent="0">
              <a:buNone/>
            </a:pPr>
            <a:r>
              <a:rPr lang="en-PH" b="1" dirty="0" smtClean="0"/>
              <a:t>Normality</a:t>
            </a:r>
            <a:r>
              <a:rPr lang="en-PH" dirty="0"/>
              <a:t>: Applied </a:t>
            </a:r>
            <a:r>
              <a:rPr lang="en-PH" dirty="0" err="1"/>
              <a:t>Lilliefors</a:t>
            </a:r>
            <a:r>
              <a:rPr lang="en-PH" dirty="0"/>
              <a:t> and Shapiro-</a:t>
            </a:r>
            <a:r>
              <a:rPr lang="en-PH" dirty="0" err="1"/>
              <a:t>Wilk</a:t>
            </a:r>
            <a:r>
              <a:rPr lang="en-PH" dirty="0"/>
              <a:t> tests; deviations from normality informed the selection of ensemble models.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Statistical Tests Conducted</a:t>
            </a:r>
          </a:p>
        </p:txBody>
      </p:sp>
    </p:spTree>
    <p:extLst>
      <p:ext uri="{BB962C8B-B14F-4D97-AF65-F5344CB8AC3E}">
        <p14:creationId xmlns:p14="http://schemas.microsoft.com/office/powerpoint/2010/main" val="215723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47342"/>
            <a:ext cx="5832648" cy="184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92896"/>
            <a:ext cx="4464496" cy="2973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5466775"/>
            <a:ext cx="6573837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43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3213491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628800"/>
            <a:ext cx="4680520" cy="1583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17032"/>
            <a:ext cx="51339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64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Variance </a:t>
            </a:r>
            <a:r>
              <a:rPr lang="en-US" b="1" dirty="0" err="1"/>
              <a:t>Thresholding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Removed </a:t>
            </a:r>
            <a:r>
              <a:rPr lang="en-US" dirty="0"/>
              <a:t>features with low variance that provided little predictive information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ANOVA </a:t>
            </a:r>
            <a:r>
              <a:rPr lang="en-US" b="1" dirty="0"/>
              <a:t>F-test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Dropped </a:t>
            </a:r>
            <a:r>
              <a:rPr lang="en-US" dirty="0"/>
              <a:t>statistically insignificant features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Outcome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Reduced </a:t>
            </a:r>
            <a:r>
              <a:rPr lang="en-US" dirty="0"/>
              <a:t>dimensionality to retain the most impactful predictors</a:t>
            </a:r>
            <a:r>
              <a:rPr lang="en-US" dirty="0" smtClean="0"/>
              <a:t>. </a:t>
            </a: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Feature Selection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4280507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44</TotalTime>
  <Words>563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Waveform</vt:lpstr>
      <vt:lpstr>Real Estate Sales Price Prediction Project</vt:lpstr>
      <vt:lpstr>Project Overview</vt:lpstr>
      <vt:lpstr>Source Data</vt:lpstr>
      <vt:lpstr>Exploratory Data Analysis (EDA) Overview</vt:lpstr>
      <vt:lpstr>Data Cleansing</vt:lpstr>
      <vt:lpstr>Statistical Tests Conducted</vt:lpstr>
      <vt:lpstr>PowerPoint Presentation</vt:lpstr>
      <vt:lpstr>PowerPoint Presentation</vt:lpstr>
      <vt:lpstr>Feature Selection Techniques</vt:lpstr>
      <vt:lpstr>Data Preparation</vt:lpstr>
      <vt:lpstr>Model Testing and Selection</vt:lpstr>
      <vt:lpstr>Model Performance Overview</vt:lpstr>
      <vt:lpstr>Random Forest Model - Detailed Evaluation</vt:lpstr>
      <vt:lpstr>Understanding Predictions with SHAP</vt:lpstr>
      <vt:lpstr>Deployment Preparation</vt:lpstr>
      <vt:lpstr>Business Insights &amp;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Sales Price Prediction Project</dc:title>
  <dc:creator>Bryan</dc:creator>
  <cp:lastModifiedBy>Bryan</cp:lastModifiedBy>
  <cp:revision>7</cp:revision>
  <dcterms:created xsi:type="dcterms:W3CDTF">2024-12-05T03:39:59Z</dcterms:created>
  <dcterms:modified xsi:type="dcterms:W3CDTF">2024-12-05T04:30:39Z</dcterms:modified>
</cp:coreProperties>
</file>