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elgiriyewithana/global-weather-repository" TargetMode="External"/><Relationship Id="rId2" Type="http://schemas.openxmlformats.org/officeDocument/2006/relationships/hyperlink" Target="https://www.kaggle.com/datasets/mahmoudshaheen1134/telecom-churn-clea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072E-F0EA-5C0A-DF78-7454139CA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Call Trends and Customer Churn Using Weather Data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45F44-5BFF-D922-1CF1-71929988D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961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Analysis of Telecom Churn and Weather Patterns in the United States Using K-Nearest Neighbors (KNN)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Presented By: Donn Bryan Julian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379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ECEB-F748-9353-58E3-58C5AED3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Next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C9328C-DAA1-ACA0-0D27-F34E3217C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634" y="2330011"/>
            <a:ext cx="9878641" cy="421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the KNN 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the trained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KNN 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the telecom’s existing systems 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churn prediction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 that customer service teams and marketing departments have access to these predictions for proactive outreach.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and Optimize Model Performance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up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regular performance reviews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the model to ensure it maintains high accuracy as new data is introduced.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Continuously retrain the model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fresh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capture evolving customer behavior and changing weather patterns.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 the 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Extend the current model beyond California to other regions, incorporating more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geographic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predict churn across the country.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other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external factors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economic data, service outages) to improve prediction accuracy and cover more scenarios.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Customer Experience Based on 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the churn predictions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customer 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workflows, increasing support in high-risk areas during severe weather events.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 marketing campaigns based on usage patterns and churn risk levels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increase retention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148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93F9-F1B6-897C-D644-48C3AA31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Q&amp;A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4340DD-3C41-1EE4-751B-44206E51B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3717377"/>
            <a:ext cx="58576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Thank you for your attention.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We’re happy to take any questions you may have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5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8556-8CFF-9165-0BAC-BCC4C6E1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Agenda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3DDE3DF-FA75-4C30-7110-C9E8ACEB0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5937" y="1889404"/>
            <a:ext cx="6706038" cy="418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Sources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ETL Process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Results (KNN)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Findings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Next Steps </a:t>
            </a:r>
          </a:p>
        </p:txBody>
      </p:sp>
    </p:spTree>
    <p:extLst>
      <p:ext uri="{BB962C8B-B14F-4D97-AF65-F5344CB8AC3E}">
        <p14:creationId xmlns:p14="http://schemas.microsoft.com/office/powerpoint/2010/main" val="160256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D512-D819-0F0E-E28F-EAE351D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Sources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C34D80-53B3-1FD9-8D77-C9C4E871E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2313" y="2234394"/>
            <a:ext cx="11226150" cy="388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Telecom Churn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Telecom Churn Clean Dataset on Kaggle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customer data, churn status, area codes, call usage details.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Weather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Global Weather Repository on Kaggle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Historical weather data by country and region (temperature, precipitation, humidity).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672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1FFC-4025-3751-83ED-BEDE7199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ETL Process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4B2A65-AEBF-86AB-3B3E-046851D5B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7275" y="2254000"/>
            <a:ext cx="8289449" cy="41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Pulled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telecom churn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weather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Kaggle.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California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area codes for granular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Cleaned and filtered both datasets.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Merged weather data with telecom data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area codes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irrelevant columns (e.g., non-U.S. data).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Combined dataset 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and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modeling phase.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9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D60E-785E-EE95-86B3-7BD3EC4A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Exploratory Data Analysis (EDA)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33A6B4-B36B-42C2-4D09-9DA0B7604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7744" y="2016289"/>
            <a:ext cx="11249431" cy="466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 of EDA: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Explore the relationship between weather data and customer churn.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the key features influencing telecom service usage and churn.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Insights Derived: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Service Calls: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There's a noticeable correlation between customer service calls and churn (0.21).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Weather-Related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Variables like temperature (0.02) and precipitation show minor correlations with churn, indicating more subtle patterns, likely better captured by non-linear models like KNN.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Visualizations: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Heatmap: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matrix highlights relationships between key features such as call behavior, weather patterns, and churn.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correlations between telecom usage metrics (e.g., day minutes and day charges), while churn is moderately correlated with customer service calls.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Place the correlation matrix image here</a:t>
            </a: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(Resize it if needed to fit well within the slide layout).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Selection: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EDA led to the selection of: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Telecom Features: Customer service calls, total day minutes, and charges.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Weather Features: Temperature, precipitation, wind speed, and humidity.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224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79AE2-5187-6CDC-0E7F-50EF2B81A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208" y="2022475"/>
            <a:ext cx="5080591" cy="44617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A5696-C394-6846-A7E1-568C5AF4FA54}"/>
              </a:ext>
            </a:extLst>
          </p:cNvPr>
          <p:cNvSpPr txBox="1"/>
          <p:nvPr/>
        </p:nvSpPr>
        <p:spPr>
          <a:xfrm>
            <a:off x="621506" y="2928461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 service calls and telecom usage metrics show moderate correlations with churn. Weather variables have weaker linear correlations, suggesting possible non-linear relationships that models like KNN can capture.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4606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2D61-91C4-1C2A-174C-C39B067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Modeling Process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0720-BF5F-89AD-2220-10B776AB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3057524"/>
            <a:ext cx="5372101" cy="2657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Brief Description:</a:t>
            </a:r>
          </a:p>
          <a:p>
            <a:pPr marL="0" indent="0">
              <a:buNone/>
            </a:pPr>
            <a:r>
              <a:rPr lang="en-US" sz="1200" dirty="0"/>
              <a:t>For this analysis, we selected K-Nearest Neighbors (KNN) to capture potential non-linear relationships between weather conditions and churn.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confusion matrix shows that the model achieved high accuracy in predicting both churned and non-churned customers, with only a small number of misclassifications.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True Positives (1,1): 78 correctly predicted churns.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True Negatives (0,0): 573 correctly predicted non-churns.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Only 16 misclassifications (1 false positive and 15 false negatives). 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200" dirty="0"/>
              <a:t>Classification Report (Text or a simple table):</a:t>
            </a:r>
          </a:p>
          <a:p>
            <a:pPr marL="0" indent="0">
              <a:buNone/>
            </a:pPr>
            <a:r>
              <a:rPr lang="en-US" sz="1200" dirty="0"/>
              <a:t>Accuracy: 98%</a:t>
            </a:r>
          </a:p>
          <a:p>
            <a:pPr marL="0" indent="0">
              <a:buNone/>
            </a:pPr>
            <a:r>
              <a:rPr lang="en-US" sz="1200" dirty="0"/>
              <a:t>Precision for class 0 (Non-Churn): 0.97, class 1 (Churn): 0.99</a:t>
            </a:r>
          </a:p>
          <a:p>
            <a:pPr marL="0" indent="0">
              <a:buNone/>
            </a:pPr>
            <a:r>
              <a:rPr lang="en-US" sz="1200" dirty="0"/>
              <a:t>Recall for class 0: 1.00, class 1: 0.84</a:t>
            </a:r>
          </a:p>
          <a:p>
            <a:pPr marL="0" indent="0">
              <a:buNone/>
            </a:pPr>
            <a:r>
              <a:rPr lang="en-US" sz="1200" dirty="0"/>
              <a:t>F1-score: 0.99 for class 0, 0.91 for class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182F6-CCC9-3F48-97CA-374106E0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7" y="2128837"/>
            <a:ext cx="50006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562E-C954-ECF8-CA3B-BBEBE59C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2DF3-2F2B-039C-2164-C7A2AB936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62" y="2431837"/>
            <a:ext cx="10554574" cy="363651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1100" dirty="0"/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100" b="1" dirty="0"/>
              <a:t>Churn is correlated with customer service calls</a:t>
            </a:r>
            <a:r>
              <a:rPr lang="en-US" sz="1100" dirty="0"/>
              <a:t>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1100" dirty="0"/>
              <a:t>The model confirms that </a:t>
            </a:r>
            <a:r>
              <a:rPr lang="en-US" sz="1100" b="1" dirty="0"/>
              <a:t>frequent customer service interactions</a:t>
            </a:r>
            <a:r>
              <a:rPr lang="en-US" sz="1100" dirty="0"/>
              <a:t> are a strong predictor of churn.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1100" dirty="0"/>
              <a:t>Customers who made multiple service calls were more likely to churn.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100" b="1" dirty="0"/>
              <a:t>Telecom Usage Metrics impact churn</a:t>
            </a:r>
            <a:r>
              <a:rPr lang="en-US" sz="1100" dirty="0"/>
              <a:t>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1100" b="1" dirty="0"/>
              <a:t>High usage during the day</a:t>
            </a:r>
            <a:r>
              <a:rPr lang="en-US" sz="1100" dirty="0"/>
              <a:t> (total day minutes and charges) has a moderate correlation with churn, likely due to </a:t>
            </a:r>
            <a:r>
              <a:rPr lang="en-US" sz="1100" b="1" dirty="0"/>
              <a:t>bill shock</a:t>
            </a:r>
            <a:r>
              <a:rPr lang="en-US" sz="1100" dirty="0"/>
              <a:t> or service dissatisfaction.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100" b="1" dirty="0"/>
              <a:t>Weather conditions have weak linear correlations</a:t>
            </a:r>
            <a:r>
              <a:rPr lang="en-US" sz="1100" dirty="0"/>
              <a:t>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1100" dirty="0"/>
              <a:t>Weather features like </a:t>
            </a:r>
            <a:r>
              <a:rPr lang="en-US" sz="1100" b="1" dirty="0"/>
              <a:t>temperature</a:t>
            </a:r>
            <a:r>
              <a:rPr lang="en-US" sz="1100" dirty="0"/>
              <a:t> and </a:t>
            </a:r>
            <a:r>
              <a:rPr lang="en-US" sz="1100" b="1" dirty="0"/>
              <a:t>precipitation</a:t>
            </a:r>
            <a:r>
              <a:rPr lang="en-US" sz="1100" dirty="0"/>
              <a:t> showed weak direct correlations with churn, but the </a:t>
            </a:r>
            <a:r>
              <a:rPr lang="en-US" sz="1100" b="1" dirty="0"/>
              <a:t>KNN model</a:t>
            </a:r>
            <a:r>
              <a:rPr lang="en-US" sz="1100" dirty="0"/>
              <a:t> helped reveal non-linear relationships.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100" b="1" dirty="0"/>
              <a:t>KNN Model Performance</a:t>
            </a:r>
            <a:r>
              <a:rPr lang="en-US" sz="1100" dirty="0"/>
              <a:t>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1100" dirty="0"/>
              <a:t>The model achieved a high </a:t>
            </a:r>
            <a:r>
              <a:rPr lang="en-US" sz="1100" b="1" dirty="0"/>
              <a:t>98% accuracy</a:t>
            </a:r>
            <a:r>
              <a:rPr lang="en-US" sz="1100" dirty="0"/>
              <a:t> with strong </a:t>
            </a:r>
            <a:r>
              <a:rPr lang="en-US" sz="1100" b="1" dirty="0"/>
              <a:t>precision</a:t>
            </a:r>
            <a:r>
              <a:rPr lang="en-US" sz="1100" dirty="0"/>
              <a:t> and </a:t>
            </a:r>
            <a:r>
              <a:rPr lang="en-US" sz="1100" b="1" dirty="0"/>
              <a:t>recall</a:t>
            </a:r>
            <a:r>
              <a:rPr lang="en-US" sz="1100" dirty="0"/>
              <a:t> for both churned and non-churned customers.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1100" dirty="0"/>
              <a:t>The model performed well at predicting churn, with a </a:t>
            </a:r>
            <a:r>
              <a:rPr lang="en-US" sz="1100" b="1" dirty="0"/>
              <a:t>0.99 precision</a:t>
            </a:r>
            <a:r>
              <a:rPr lang="en-US" sz="1100" dirty="0"/>
              <a:t> for churned customers and an </a:t>
            </a:r>
            <a:r>
              <a:rPr lang="en-US" sz="1100" b="1" dirty="0"/>
              <a:t>F1-score</a:t>
            </a:r>
            <a:r>
              <a:rPr lang="en-US" sz="1100" dirty="0"/>
              <a:t> of </a:t>
            </a:r>
            <a:r>
              <a:rPr lang="en-US" sz="1100" b="1" dirty="0"/>
              <a:t>0.91</a:t>
            </a:r>
            <a:r>
              <a:rPr lang="en-US" sz="1100" dirty="0"/>
              <a:t>.</a:t>
            </a:r>
          </a:p>
          <a:p>
            <a:pPr>
              <a:lnSpc>
                <a:spcPct val="170000"/>
              </a:lnSpc>
            </a:pPr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204264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7C04-52D3-B8FD-0C65-45EDFC95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E315-EE4A-64BD-C231-A6F37BC6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7" y="2479462"/>
            <a:ext cx="10554574" cy="3636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Recommendations</a:t>
            </a:r>
            <a:r>
              <a:rPr lang="en-US" sz="12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Proactive Customer Support for High-Risk Users</a:t>
            </a:r>
            <a:r>
              <a:rPr lang="en-US" sz="1200" dirty="0"/>
              <a:t>:</a:t>
            </a:r>
          </a:p>
          <a:p>
            <a:pPr marL="457200" lvl="1" indent="0">
              <a:buNone/>
            </a:pPr>
            <a:r>
              <a:rPr lang="en-US" sz="1200" dirty="0"/>
              <a:t>Increase customer support resources for customers making frequent service calls, as they are more likely to churn.</a:t>
            </a:r>
          </a:p>
          <a:p>
            <a:pPr marL="457200" lvl="1" indent="0">
              <a:buNone/>
            </a:pPr>
            <a:r>
              <a:rPr lang="en-US" sz="1200" dirty="0"/>
              <a:t>Implement </a:t>
            </a:r>
            <a:r>
              <a:rPr lang="en-US" sz="1200" b="1" dirty="0"/>
              <a:t>targeted retention strategies</a:t>
            </a:r>
            <a:r>
              <a:rPr lang="en-US" sz="1200" dirty="0"/>
              <a:t> for customers identified as high-risk by the model (e.g., those with high usage and frequent service calls).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Weather-Based Campaigns</a:t>
            </a:r>
            <a:r>
              <a:rPr lang="en-US" sz="1200" dirty="0"/>
              <a:t>:</a:t>
            </a:r>
          </a:p>
          <a:p>
            <a:pPr marL="457200" lvl="1" indent="0">
              <a:buNone/>
            </a:pPr>
            <a:r>
              <a:rPr lang="en-US" sz="1200" dirty="0"/>
              <a:t>Use </a:t>
            </a:r>
            <a:r>
              <a:rPr lang="en-US" sz="1200" b="1" dirty="0"/>
              <a:t>weather data</a:t>
            </a:r>
            <a:r>
              <a:rPr lang="en-US" sz="1200" dirty="0"/>
              <a:t> to anticipate service issues or potential dissatisfaction in areas experiencing </a:t>
            </a:r>
            <a:r>
              <a:rPr lang="en-US" sz="1200" b="1" dirty="0"/>
              <a:t>extreme weather conditions</a:t>
            </a:r>
            <a:r>
              <a:rPr lang="en-US" sz="1200" dirty="0"/>
              <a:t>.</a:t>
            </a:r>
          </a:p>
          <a:p>
            <a:pPr marL="457200" lvl="1" indent="0">
              <a:buNone/>
            </a:pPr>
            <a:r>
              <a:rPr lang="en-US" sz="1200" dirty="0"/>
              <a:t>Offer </a:t>
            </a:r>
            <a:r>
              <a:rPr lang="en-US" sz="1200" b="1" dirty="0"/>
              <a:t>incentives</a:t>
            </a:r>
            <a:r>
              <a:rPr lang="en-US" sz="1200" dirty="0"/>
              <a:t> or </a:t>
            </a:r>
            <a:r>
              <a:rPr lang="en-US" sz="1200" b="1" dirty="0"/>
              <a:t>discounts</a:t>
            </a:r>
            <a:r>
              <a:rPr lang="en-US" sz="1200" dirty="0"/>
              <a:t> to customers in regions affected by severe weather to reduce churn.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Refine Telecom Packages Based on Usage</a:t>
            </a:r>
            <a:r>
              <a:rPr lang="en-US" sz="1200" dirty="0"/>
              <a:t>:</a:t>
            </a:r>
          </a:p>
          <a:p>
            <a:pPr marL="457200" lvl="1" indent="0">
              <a:buNone/>
            </a:pPr>
            <a:r>
              <a:rPr lang="en-US" sz="1200" dirty="0"/>
              <a:t>Analyze </a:t>
            </a:r>
            <a:r>
              <a:rPr lang="en-US" sz="1200" b="1" dirty="0"/>
              <a:t>high usage patterns</a:t>
            </a:r>
            <a:r>
              <a:rPr lang="en-US" sz="1200" dirty="0"/>
              <a:t> (e.g., total day minutes and charges) to optimize telecom packages, avoiding </a:t>
            </a:r>
            <a:r>
              <a:rPr lang="en-US" sz="1200" b="1" dirty="0"/>
              <a:t>bill shock</a:t>
            </a:r>
            <a:r>
              <a:rPr lang="en-US" sz="1200" dirty="0"/>
              <a:t> that could drive churn.</a:t>
            </a:r>
          </a:p>
          <a:p>
            <a:pPr marL="457200" lvl="1" indent="0">
              <a:buNone/>
            </a:pPr>
            <a:r>
              <a:rPr lang="en-US" sz="1200" dirty="0"/>
              <a:t>Consider creating </a:t>
            </a:r>
            <a:r>
              <a:rPr lang="en-US" sz="1200" b="1" dirty="0"/>
              <a:t>customized plans</a:t>
            </a:r>
            <a:r>
              <a:rPr lang="en-US" sz="1200" dirty="0"/>
              <a:t> for heavy users to enhance customer satisfaction and retention.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Deploy KNN Model for Real-Time Churn Prediction</a:t>
            </a:r>
            <a:r>
              <a:rPr lang="en-US" sz="1200" dirty="0"/>
              <a:t>:</a:t>
            </a:r>
          </a:p>
          <a:p>
            <a:pPr marL="457200" lvl="1" indent="0">
              <a:buNone/>
            </a:pPr>
            <a:r>
              <a:rPr lang="en-US" sz="1200" dirty="0"/>
              <a:t>Integrate the </a:t>
            </a:r>
            <a:r>
              <a:rPr lang="en-US" sz="1200" b="1" dirty="0"/>
              <a:t>KNN model</a:t>
            </a:r>
            <a:r>
              <a:rPr lang="en-US" sz="1200" dirty="0"/>
              <a:t> into your systems for real-time monitoring of churn risk.</a:t>
            </a:r>
          </a:p>
          <a:p>
            <a:pPr marL="457200" lvl="1" indent="0">
              <a:buNone/>
            </a:pPr>
            <a:r>
              <a:rPr lang="en-US" sz="1200" dirty="0"/>
              <a:t>Use the model’s insights to predict churn and adjust customer service efforts dynamically.</a:t>
            </a:r>
          </a:p>
          <a:p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3927732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88</TotalTime>
  <Words>1056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Predicting Call Trends and Customer Churn Using Weather Data</vt:lpstr>
      <vt:lpstr>Agenda</vt:lpstr>
      <vt:lpstr>Data Sources</vt:lpstr>
      <vt:lpstr>ETL Process</vt:lpstr>
      <vt:lpstr>Exploratory Data Analysis (EDA)</vt:lpstr>
      <vt:lpstr>PowerPoint Presentation</vt:lpstr>
      <vt:lpstr>Modeling Process (KNN)</vt:lpstr>
      <vt:lpstr>Key Findings</vt:lpstr>
      <vt:lpstr>Recommendations</vt:lpstr>
      <vt:lpstr>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Donn Bryan Julian</dc:creator>
  <cp:lastModifiedBy>Donn Bryan Julian</cp:lastModifiedBy>
  <cp:revision>1</cp:revision>
  <dcterms:created xsi:type="dcterms:W3CDTF">2024-09-25T18:49:47Z</dcterms:created>
  <dcterms:modified xsi:type="dcterms:W3CDTF">2024-09-25T20:18:25Z</dcterms:modified>
</cp:coreProperties>
</file>