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75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74" r:id="rId16"/>
    <p:sldId id="268" r:id="rId17"/>
    <p:sldId id="269" r:id="rId18"/>
    <p:sldId id="273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D726-AD27-494B-8D4D-E9B8CA943C4E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FCE2-F459-47D4-B3C6-F3067105F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42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EA7D-1FE3-44D7-90EC-784EC650DBA0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A7BD-65E2-41AD-870B-2BE8CB8E4A65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0354-B15F-4939-9DAF-88AE537EE660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F50A-E755-468A-826C-7782ECC18A0E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88C1-BC5E-4612-8017-6A6CCD0DE401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F439-7537-43AD-8D7D-C765EC64CBD7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40D4-C55C-44DE-8282-04D06016662F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85E3-E069-4D41-9F07-9F59D2C2EAA5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D712-6376-4A40-9635-1525AFC321F2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7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9B5A-861D-43A5-82B6-8FB15C72CA48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5360-33A1-40FB-9901-46694762E877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A8D8413C-C86A-43D6-809C-7D8E4953FA29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Adèle Souleymanova/ Parcours Data Science / Openclassrooms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9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624359-BE3A-486F-5BA0-9280B6976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fr-FR" sz="40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bg1"/>
                </a:solidFill>
              </a:rPr>
              <a:t>Implémenter un modèle de scoring</a:t>
            </a:r>
            <a:br>
              <a:rPr lang="fr-FR" sz="4000" dirty="0">
                <a:solidFill>
                  <a:schemeClr val="bg1"/>
                </a:solidFill>
              </a:rPr>
            </a:br>
            <a:br>
              <a:rPr lang="fr-FR" sz="40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bg1"/>
                </a:solidFill>
              </a:rPr>
              <a:t>projet7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0F5730-A76F-EF1F-D66F-2CB87EE2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fr-FR" sz="1600" dirty="0">
                <a:solidFill>
                  <a:schemeClr val="bg1"/>
                </a:solidFill>
              </a:rPr>
              <a:t>Adèle Souleymanova</a:t>
            </a:r>
          </a:p>
          <a:p>
            <a:pPr>
              <a:lnSpc>
                <a:spcPct val="110000"/>
              </a:lnSpc>
            </a:pPr>
            <a:r>
              <a:rPr lang="fr-FR" sz="1600" dirty="0">
                <a:solidFill>
                  <a:schemeClr val="bg1"/>
                </a:solidFill>
              </a:rPr>
              <a:t>Parcours Data science</a:t>
            </a:r>
          </a:p>
          <a:p>
            <a:pPr>
              <a:lnSpc>
                <a:spcPct val="110000"/>
              </a:lnSpc>
            </a:pPr>
            <a:r>
              <a:rPr lang="fr-FR" sz="1600" dirty="0">
                <a:solidFill>
                  <a:schemeClr val="bg1"/>
                </a:solidFill>
              </a:rPr>
              <a:t>Openclassrooms / juin 2022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rrière-plan abstrait triangulaire">
            <a:extLst>
              <a:ext uri="{FF2B5EF4-FFF2-40B4-BE49-F238E27FC236}">
                <a16:creationId xmlns:a16="http://schemas.microsoft.com/office/drawing/2014/main" id="{91FC2456-DBEE-B9EC-B8FB-FCB05595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0" r="1985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1921F-929C-15BF-6083-C27D4471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267A6-D4CA-7346-FB7F-1A46AE81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8204F-408F-EEEC-6678-CFE775BC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47637"/>
            <a:ext cx="10691265" cy="881149"/>
          </a:xfrm>
        </p:spPr>
        <p:txBody>
          <a:bodyPr>
            <a:normAutofit fontScale="90000"/>
          </a:bodyPr>
          <a:lstStyle/>
          <a:p>
            <a:r>
              <a:rPr lang="fr-FR" dirty="0"/>
              <a:t>II) Réduction du nombre de </a:t>
            </a:r>
            <a:r>
              <a:rPr lang="fr-FR" dirty="0" err="1"/>
              <a:t>features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10144B-5DF0-A717-4EA6-107D8063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8786"/>
            <a:ext cx="10691265" cy="5000428"/>
          </a:xfrm>
        </p:spPr>
        <p:txBody>
          <a:bodyPr/>
          <a:lstStyle/>
          <a:p>
            <a:pPr indent="0" algn="l">
              <a:lnSpc>
                <a:spcPct val="110000"/>
              </a:lnSpc>
              <a:buNone/>
            </a:pPr>
            <a:r>
              <a:rPr lang="fr-FR" sz="2000" dirty="0">
                <a:effectLst/>
                <a:sym typeface="Wingdings" panose="05000000000000000000" pitchFamily="2" charset="2"/>
              </a:rPr>
              <a:t>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VarianceThreshold</a:t>
            </a:r>
            <a:r>
              <a:rPr lang="fr-FR" sz="2000" dirty="0">
                <a:effectLst/>
              </a:rPr>
              <a:t> – en supprimant les variables constantes</a:t>
            </a:r>
            <a:endParaRPr lang="fr-FR" sz="1400" dirty="0">
              <a:effectLst/>
            </a:endParaRPr>
          </a:p>
          <a:p>
            <a:pPr indent="0" algn="l">
              <a:lnSpc>
                <a:spcPct val="110000"/>
              </a:lnSpc>
              <a:spcAft>
                <a:spcPts val="600"/>
              </a:spcAft>
              <a:buNone/>
            </a:pPr>
            <a:r>
              <a:rPr lang="fr-FR" sz="2000" dirty="0">
                <a:effectLst/>
                <a:sym typeface="Wingdings" panose="05000000000000000000" pitchFamily="2" charset="2"/>
              </a:rPr>
              <a:t></a:t>
            </a:r>
            <a:r>
              <a:rPr lang="fr-FR" sz="2000" dirty="0">
                <a:effectLst/>
              </a:rPr>
              <a:t> Corrélation – variables trop corrélés ont été sont éliminées</a:t>
            </a:r>
            <a:endParaRPr lang="fr-FR" sz="1400" dirty="0">
              <a:effectLst/>
            </a:endParaRPr>
          </a:p>
          <a:p>
            <a:pPr indent="0" algn="l">
              <a:lnSpc>
                <a:spcPct val="110000"/>
              </a:lnSpc>
              <a:spcAft>
                <a:spcPts val="600"/>
              </a:spcAft>
              <a:buNone/>
            </a:pPr>
            <a:r>
              <a:rPr lang="fr-FR" sz="2000" dirty="0">
                <a:effectLst/>
                <a:sym typeface="Wingdings" panose="05000000000000000000" pitchFamily="2" charset="2"/>
              </a:rPr>
              <a:t></a:t>
            </a:r>
            <a:r>
              <a:rPr lang="fr-FR" sz="2000" dirty="0">
                <a:effectLst/>
              </a:rPr>
              <a:t> Information gain- </a:t>
            </a:r>
            <a:r>
              <a:rPr lang="fr-FR" sz="2000" dirty="0" err="1">
                <a:effectLst/>
              </a:rPr>
              <a:t>mutual</a:t>
            </a:r>
            <a:r>
              <a:rPr lang="fr-FR" sz="2000" dirty="0">
                <a:effectLst/>
              </a:rPr>
              <a:t> information : mesure si les variables sont      informatives, on élimine les variables à basse de variance.</a:t>
            </a:r>
            <a:endParaRPr lang="fr-FR" sz="1400" dirty="0">
              <a:effectLst/>
            </a:endParaRPr>
          </a:p>
          <a:p>
            <a:pPr indent="0" algn="l">
              <a:lnSpc>
                <a:spcPct val="110000"/>
              </a:lnSpc>
              <a:spcAft>
                <a:spcPts val="600"/>
              </a:spcAft>
              <a:buNone/>
            </a:pPr>
            <a:r>
              <a:rPr lang="fr-FR" sz="2000" dirty="0">
                <a:effectLst/>
                <a:sym typeface="Wingdings" panose="05000000000000000000" pitchFamily="2" charset="2"/>
              </a:rPr>
              <a:t></a:t>
            </a:r>
            <a:r>
              <a:rPr lang="fr-FR" sz="2000" dirty="0">
                <a:effectLst/>
              </a:rPr>
              <a:t> Facteur d’inflation de la variance : VIF évalue si les facteurs sont corrélés les uns aux autres (multi-colinéarité), ce qui pourrait influencer les autres facteurs et réduire la fiabilité du modèle</a:t>
            </a:r>
            <a:endParaRPr lang="fr-FR" sz="1400" dirty="0">
              <a:effectLst/>
            </a:endParaRPr>
          </a:p>
          <a:p>
            <a:pPr marL="571500" indent="-342900" algn="l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fr-FR" sz="2000" dirty="0">
                <a:effectLst/>
              </a:rPr>
              <a:t>Importance de la caractéristique de permutation</a:t>
            </a:r>
          </a:p>
          <a:p>
            <a:pPr marL="514350" indent="-285750" algn="l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fr-F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485 colonnes </a:t>
            </a:r>
            <a:r>
              <a:rPr lang="fr-F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114 colonnes</a:t>
            </a:r>
            <a:endParaRPr lang="fr-FR" sz="1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C9F93-5DFB-4B6E-934D-5242EF65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F4F429-58A9-7B79-37DB-E40BA869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A75D8-57BF-0026-2C9A-B45E0752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volume des données a été réduit , pour la modélisation, les données de  100000 clients ont été utilisés</a:t>
            </a:r>
          </a:p>
          <a:p>
            <a:r>
              <a:rPr lang="fr-FR" dirty="0">
                <a:sym typeface="Wingdings" panose="05000000000000000000" pitchFamily="2" charset="2"/>
              </a:rPr>
              <a:t> Train test split </a:t>
            </a:r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0BA262-337D-BAF4-F761-144B8D14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D68626-412B-A624-A8AC-D7DA0B9C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D3F8E7-AC4F-4926-FE1C-BB405A7F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70" y="3063240"/>
            <a:ext cx="4692346" cy="14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9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4D226-B794-1B55-3B92-EF651083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91" y="0"/>
            <a:ext cx="10691265" cy="80695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III) Modélisation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1FB2D-7F03-A26A-745E-8499AD408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06951"/>
            <a:ext cx="10691265" cy="5122263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5  Algorithmes de classification ont été testés</a:t>
            </a:r>
            <a:r>
              <a:rPr lang="fr-FR" dirty="0"/>
              <a:t>:</a:t>
            </a: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</a:rPr>
              <a:t>	</a:t>
            </a:r>
            <a:r>
              <a:rPr lang="fr-FR" sz="2000" dirty="0" err="1">
                <a:effectLst/>
              </a:rPr>
              <a:t>Logistic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Regression</a:t>
            </a:r>
            <a:r>
              <a:rPr lang="fr-FR" sz="2000" dirty="0">
                <a:effectLst/>
              </a:rPr>
              <a:t> </a:t>
            </a:r>
            <a:endParaRPr lang="fr-FR" sz="1400" dirty="0">
              <a:effectLst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</a:rPr>
              <a:t>	</a:t>
            </a:r>
            <a:r>
              <a:rPr lang="fr-FR" sz="2000" dirty="0" err="1">
                <a:effectLst/>
              </a:rPr>
              <a:t>Random</a:t>
            </a:r>
            <a:r>
              <a:rPr lang="fr-FR" sz="2000" dirty="0">
                <a:effectLst/>
              </a:rPr>
              <a:t> Forest</a:t>
            </a:r>
            <a:endParaRPr lang="fr-FR" sz="1400" dirty="0">
              <a:effectLst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</a:rPr>
              <a:t>	</a:t>
            </a:r>
            <a:r>
              <a:rPr lang="fr-FR" sz="2000" dirty="0" err="1">
                <a:effectLst/>
              </a:rPr>
              <a:t>XGBoost</a:t>
            </a:r>
            <a:r>
              <a:rPr lang="fr-FR" sz="2000" dirty="0">
                <a:effectLst/>
              </a:rPr>
              <a:t> (</a:t>
            </a:r>
            <a:r>
              <a:rPr lang="fr-FR" sz="2000" dirty="0" err="1">
                <a:effectLst/>
              </a:rPr>
              <a:t>Extreme</a:t>
            </a:r>
            <a:r>
              <a:rPr lang="fr-FR" sz="2000" dirty="0">
                <a:effectLst/>
              </a:rPr>
              <a:t> Gradient </a:t>
            </a:r>
            <a:r>
              <a:rPr lang="fr-FR" sz="2000" dirty="0" err="1">
                <a:effectLst/>
              </a:rPr>
              <a:t>Boosting</a:t>
            </a:r>
            <a:r>
              <a:rPr lang="fr-FR" sz="2000" dirty="0">
                <a:effectLst/>
              </a:rPr>
              <a:t> for classification)</a:t>
            </a:r>
            <a:endParaRPr lang="fr-FR" sz="1400" dirty="0">
              <a:effectLst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</a:rPr>
              <a:t>	SVC (C-Support </a:t>
            </a:r>
            <a:r>
              <a:rPr lang="fr-FR" sz="2000" dirty="0" err="1">
                <a:effectLst/>
              </a:rPr>
              <a:t>Vector</a:t>
            </a:r>
            <a:r>
              <a:rPr lang="fr-FR" sz="2000" dirty="0">
                <a:effectLst/>
              </a:rPr>
              <a:t> Classification)</a:t>
            </a: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000" dirty="0">
                <a:effectLst/>
              </a:rPr>
              <a:t>	</a:t>
            </a:r>
            <a:r>
              <a:rPr lang="fr-FR" sz="2000" dirty="0" err="1">
                <a:effectLst/>
              </a:rPr>
              <a:t>LightGBM</a:t>
            </a:r>
            <a:endParaRPr lang="fr-FR" sz="2000" dirty="0">
              <a:effectLst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dirty="0"/>
              <a:t>Le modèle le plus performant quant aux résultats de prédiction est le </a:t>
            </a:r>
            <a:r>
              <a:rPr lang="fr-FR" sz="3200" dirty="0" err="1"/>
              <a:t>LightGBM</a:t>
            </a:r>
            <a:r>
              <a:rPr lang="fr-FR" sz="3200" dirty="0"/>
              <a:t>.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9F517-C6B4-2894-69FA-D0EF6ACC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B4C49-1E26-963E-44FD-E79D236A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B886C-A697-46E9-F15C-AF85C0BD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24074"/>
            <a:ext cx="10691265" cy="64069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Metrics</a:t>
            </a:r>
            <a:r>
              <a:rPr lang="fr-FR" dirty="0"/>
              <a:t>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9FF7A-B177-9673-07C2-2616265E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30778"/>
            <a:ext cx="10691265" cy="4898436"/>
          </a:xfrm>
        </p:spPr>
        <p:txBody>
          <a:bodyPr/>
          <a:lstStyle/>
          <a:p>
            <a:r>
              <a:rPr lang="fr-FR" dirty="0"/>
              <a:t>Matrice de confusion </a:t>
            </a:r>
            <a:r>
              <a:rPr lang="fr-FR" dirty="0" err="1"/>
              <a:t>lgbm</a:t>
            </a:r>
            <a:r>
              <a:rPr lang="fr-FR" dirty="0"/>
              <a:t>				Courbe ROC_AUC</a:t>
            </a:r>
          </a:p>
          <a:p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AB0FBE0-A1D5-39BD-D3D0-54BB4F15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3EC5B4-5ED2-C340-AA40-56343CB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A64DF8-4FB2-72FA-2925-47282A8E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14" y="1549906"/>
            <a:ext cx="4725151" cy="44875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0C170D-1EE6-58F7-BCB5-DE4756181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7" y="1735371"/>
            <a:ext cx="5876000" cy="419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24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ED70-F8D6-C522-92E2-C18A43E5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du cout bancaire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7C7B9-39C8-CDF4-48CA-2C0DED17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ym typeface="Wingdings" panose="05000000000000000000" pitchFamily="2" charset="2"/>
              </a:rPr>
              <a:t>GridSearch</a:t>
            </a:r>
            <a:r>
              <a:rPr lang="fr-FR" dirty="0">
                <a:sym typeface="Wingdings" panose="05000000000000000000" pitchFamily="2" charset="2"/>
              </a:rPr>
              <a:t> pour trouver les meilleurs  hyperparamètres</a:t>
            </a:r>
          </a:p>
          <a:p>
            <a:r>
              <a:rPr lang="fr-FR" dirty="0">
                <a:sym typeface="Wingdings" panose="05000000000000000000" pitchFamily="2" charset="2"/>
              </a:rPr>
              <a:t>Changement de seuillage de la probabilité pour la classification (0.5 par défaut) </a:t>
            </a:r>
          </a:p>
          <a:p>
            <a:r>
              <a:rPr lang="fr-FR" dirty="0">
                <a:sym typeface="Wingdings" panose="05000000000000000000" pitchFamily="2" charset="2"/>
              </a:rPr>
              <a:t>Calcule de scores </a:t>
            </a:r>
            <a:r>
              <a:rPr lang="fr-FR" dirty="0" err="1">
                <a:sym typeface="Wingdings" panose="05000000000000000000" pitchFamily="2" charset="2"/>
              </a:rPr>
              <a:t>fbeta</a:t>
            </a:r>
            <a:r>
              <a:rPr lang="fr-FR" dirty="0">
                <a:sym typeface="Wingdings" panose="05000000000000000000" pitchFamily="2" charset="2"/>
              </a:rPr>
              <a:t> et optimisation du score AUC 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9AE12-B1F4-58F2-540B-9F4D860E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6CF391-F2D7-6479-F059-B7FF73F2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F834D52-F60C-B008-B99A-BC5F4F774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0911"/>
              </p:ext>
            </p:extLst>
          </p:nvPr>
        </p:nvGraphicFramePr>
        <p:xfrm>
          <a:off x="1502663" y="4269742"/>
          <a:ext cx="8017545" cy="1015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515">
                  <a:extLst>
                    <a:ext uri="{9D8B030D-6E8A-4147-A177-3AD203B41FA5}">
                      <a16:colId xmlns:a16="http://schemas.microsoft.com/office/drawing/2014/main" val="3100595227"/>
                    </a:ext>
                  </a:extLst>
                </a:gridCol>
                <a:gridCol w="2672515">
                  <a:extLst>
                    <a:ext uri="{9D8B030D-6E8A-4147-A177-3AD203B41FA5}">
                      <a16:colId xmlns:a16="http://schemas.microsoft.com/office/drawing/2014/main" val="141767279"/>
                    </a:ext>
                  </a:extLst>
                </a:gridCol>
                <a:gridCol w="2672515">
                  <a:extLst>
                    <a:ext uri="{9D8B030D-6E8A-4147-A177-3AD203B41FA5}">
                      <a16:colId xmlns:a16="http://schemas.microsoft.com/office/drawing/2014/main" val="2835116616"/>
                    </a:ext>
                  </a:extLst>
                </a:gridCol>
              </a:tblGrid>
              <a:tr h="101554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Précision : % des instances réellement positives parmi toutes les prédictions classifiées positives    TP/TP+FP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Rappel : % des prédictions positives parmi toutes les instances positives TP/(TP+FN</a:t>
                      </a:r>
                      <a:r>
                        <a:rPr lang="fr-FR" sz="1000" dirty="0">
                          <a:effectLst/>
                        </a:rPr>
                        <a:t>)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 dirty="0" err="1">
                          <a:effectLst/>
                        </a:rPr>
                        <a:t>Fbeta</a:t>
                      </a:r>
                      <a:r>
                        <a:rPr lang="fr-FR" sz="1200" dirty="0">
                          <a:effectLst/>
                        </a:rPr>
                        <a:t>-score : compromis entre précision et rappelle</a:t>
                      </a: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1+beta^2*(Rappel * Précision) / (Rappel + Précision)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7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912F8-5291-EB9B-AC73-1AC0F79C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521"/>
          </a:xfrm>
        </p:spPr>
        <p:txBody>
          <a:bodyPr/>
          <a:lstStyle/>
          <a:p>
            <a:pPr algn="ctr"/>
            <a:r>
              <a:rPr lang="fr-FR" dirty="0"/>
              <a:t>Réduction du cout bancaire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96579F-CDF8-A393-53E3-055454E3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C62A63-CFB0-705D-62F2-343AF46C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6EAE032-9753-9AF0-AFA4-0EED0D43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2769032"/>
            <a:ext cx="3504143" cy="331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29F099-0D68-F339-6992-EE2B8D861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35" y="2791038"/>
            <a:ext cx="4458577" cy="32304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B22B851-C601-508C-E271-6C739E070C4B}"/>
              </a:ext>
            </a:extLst>
          </p:cNvPr>
          <p:cNvSpPr txBox="1"/>
          <p:nvPr/>
        </p:nvSpPr>
        <p:spPr>
          <a:xfrm>
            <a:off x="6867728" y="2194533"/>
            <a:ext cx="3103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lang="fr-FR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volution du score f beta pour deux valeurs de beta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AF79E7-7AF9-7754-8501-6BA36ABC8834}"/>
              </a:ext>
            </a:extLst>
          </p:cNvPr>
          <p:cNvSpPr txBox="1"/>
          <p:nvPr/>
        </p:nvSpPr>
        <p:spPr>
          <a:xfrm>
            <a:off x="1570383" y="2107096"/>
            <a:ext cx="3206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Variation des coûts bancaires en fonction du seuil de probabilité de classement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867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37CC3-9890-B637-74E4-E71B6290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IV) Interprétabilité du modèle choisi</a:t>
            </a:r>
            <a:br>
              <a:rPr lang="fr-FR" sz="2800"/>
            </a:br>
            <a:endParaRPr lang="fr-FR" sz="2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05DE6-C6E9-00CD-6D79-BC3EE51F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Interprétabilité globale </a:t>
            </a:r>
            <a:r>
              <a:rPr lang="fr-FR" dirty="0">
                <a:sym typeface="Wingdings" panose="05000000000000000000" pitchFamily="2" charset="2"/>
              </a:rPr>
              <a:t> Calcule de l’importance des variables (</a:t>
            </a:r>
            <a:r>
              <a:rPr lang="fr-FR" dirty="0" err="1">
                <a:sym typeface="Wingdings" panose="05000000000000000000" pitchFamily="2" charset="2"/>
              </a:rPr>
              <a:t>features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7FF7EE-986E-A2DE-E482-1DB6E57E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58871"/>
            <a:ext cx="6515100" cy="4940257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7A9C6C-6845-15B1-0E3E-A783C47B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7CF63A-6E34-0550-4BB8-8319BE9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4FC0-F2E5-43D4-2927-1D16F8F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4386"/>
            <a:ext cx="10691265" cy="603452"/>
          </a:xfrm>
        </p:spPr>
        <p:txBody>
          <a:bodyPr>
            <a:normAutofit fontScale="90000"/>
          </a:bodyPr>
          <a:lstStyle/>
          <a:p>
            <a:r>
              <a:rPr lang="fr-FR" dirty="0"/>
              <a:t>Interprétabilité locale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554841-4534-6F14-26D3-7238DD6B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F0D6C-A3CC-90BE-2943-CA444711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CFBE17F-33A0-7A42-74E8-B7D2A40C1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18" y="1377950"/>
            <a:ext cx="7264904" cy="3883805"/>
          </a:xfrm>
        </p:spPr>
      </p:pic>
    </p:spTree>
    <p:extLst>
      <p:ext uri="{BB962C8B-B14F-4D97-AF65-F5344CB8AC3E}">
        <p14:creationId xmlns:p14="http://schemas.microsoft.com/office/powerpoint/2010/main" val="18184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D44FC0-F2E5-43D4-2927-1D16F8F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Interprétabilité locale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ce réservé du contenu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D52E0B44-0648-A957-E9EC-EDE09A977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99" y="723901"/>
            <a:ext cx="3736100" cy="54102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554841-4534-6F14-26D3-7238DD6B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Adèle Souleymanova/ Parcours Data Science /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F0D6C-A3CC-90BE-2943-CA444711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6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oint d’exclamation sur un arrière-plan jaune">
            <a:extLst>
              <a:ext uri="{FF2B5EF4-FFF2-40B4-BE49-F238E27FC236}">
                <a16:creationId xmlns:a16="http://schemas.microsoft.com/office/drawing/2014/main" id="{1DCCD17E-ABA2-3014-8A29-1DF4D3B36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DA820C-6A96-EEDF-D724-7C94E03F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2244909"/>
            <a:ext cx="4693473" cy="3954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1028BF-C072-CC27-363F-C93A6223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659052"/>
            <a:ext cx="5819775" cy="6709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Merci de votre attention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4478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F4A217-4DDD-D9D5-C960-051742EF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Adèle Souleymanova/ Parcours Data Science / Openclassrooms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CDC499-DD57-4DCD-97C9-AB675E27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A9B98-09DC-BAAF-F77A-B3F79219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14C93-70BD-ABEB-54BB-94EF174F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/>
              <a:t>Accorder ou non un crédit à un client en se basant sur la connaissance du comportement des clients connus.</a:t>
            </a:r>
          </a:p>
          <a:p>
            <a:pPr marL="0" indent="0">
              <a:buNone/>
            </a:pPr>
            <a:r>
              <a:rPr lang="fr-FR" sz="3200" dirty="0"/>
              <a:t>Permettre une certaine transparence et prise de décision plus construite.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BED480-A80C-66DA-1665-A8ABE781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E200D9-252A-BA7F-ABBA-31E876D5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BFE3E-879E-71D9-46CF-B96192DA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 proposée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4B770-2DF0-1DA4-4B84-7108C317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Mettre en place un modèle de </a:t>
            </a:r>
            <a:r>
              <a:rPr lang="fr-FR" sz="3200" dirty="0" err="1"/>
              <a:t>scoring</a:t>
            </a:r>
            <a:r>
              <a:rPr lang="fr-FR" sz="3200" dirty="0"/>
              <a:t> qui donnera une prédiction sur la probabilité de faillite d’un client.</a:t>
            </a:r>
          </a:p>
          <a:p>
            <a:r>
              <a:rPr lang="fr-FR" sz="3200" dirty="0"/>
              <a:t>Construire un </a:t>
            </a:r>
            <a:r>
              <a:rPr lang="fr-FR" sz="3200" dirty="0" err="1"/>
              <a:t>dashboard</a:t>
            </a:r>
            <a:r>
              <a:rPr lang="fr-FR" sz="3200" dirty="0"/>
              <a:t> interactif destiné aux professionnels de l’institution financière, leur permettre de facilement interpréter les prédictions faites par le modèle.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08A609-E89F-F51E-EFA0-45F6A26F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F83D42-E842-2BE1-09EF-CD168068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D6A39-8C5F-4665-0E03-8713EFDB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29" y="0"/>
            <a:ext cx="10691265" cy="928786"/>
          </a:xfrm>
        </p:spPr>
        <p:txBody>
          <a:bodyPr/>
          <a:lstStyle/>
          <a:p>
            <a:pPr algn="ctr"/>
            <a:r>
              <a:rPr lang="fr-FR" dirty="0"/>
              <a:t>Plan et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9371E-52EF-006B-9A48-696B833E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8787"/>
            <a:ext cx="10691265" cy="50004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I) Prétraitement des données ( utilisation d’un kernel </a:t>
            </a:r>
            <a:r>
              <a:rPr lang="fr-FR" dirty="0" err="1"/>
              <a:t>Kaggle</a:t>
            </a:r>
            <a:r>
              <a:rPr lang="fr-FR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1) Nettoyage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2) Merger les </a:t>
            </a:r>
            <a:r>
              <a:rPr lang="fr-FR" dirty="0" err="1"/>
              <a:t>datasets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3) Equilibrer les classes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II) Réduction du nombre de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1) Corrélation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2) Variance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3) </a:t>
            </a:r>
            <a:r>
              <a:rPr lang="fr-FR" dirty="0" err="1"/>
              <a:t>Permuation</a:t>
            </a:r>
            <a:r>
              <a:rPr lang="fr-FR" dirty="0"/>
              <a:t> importance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III) Modélisation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1)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2)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3) </a:t>
            </a:r>
            <a:r>
              <a:rPr lang="fr-FR" dirty="0" err="1"/>
              <a:t>XGBoost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4) SVC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5) </a:t>
            </a:r>
            <a:r>
              <a:rPr lang="fr-FR" dirty="0" err="1"/>
              <a:t>LightGBM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IV) Interprétabilité du modèle choisi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1) interprétabilité Globale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2) Interprétabilité Locale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50BC17-5E84-257F-943A-315784AC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750453-0A2A-D78F-B543-36FD72F3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D6A39-8C5F-4665-0E03-8713EFDB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29" y="0"/>
            <a:ext cx="10691265" cy="928786"/>
          </a:xfrm>
        </p:spPr>
        <p:txBody>
          <a:bodyPr/>
          <a:lstStyle/>
          <a:p>
            <a:pPr algn="ctr"/>
            <a:r>
              <a:rPr lang="fr-FR" dirty="0"/>
              <a:t>Plan et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9371E-52EF-006B-9A48-696B833E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8787"/>
            <a:ext cx="10691265" cy="50004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V) Déploiement du modèle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dirty="0"/>
              <a:t>Réalisation d’un </a:t>
            </a:r>
            <a:r>
              <a:rPr lang="fr-FR" dirty="0" err="1"/>
              <a:t>dashboard</a:t>
            </a:r>
            <a:r>
              <a:rPr lang="fr-FR" dirty="0"/>
              <a:t> interactif avec </a:t>
            </a:r>
            <a:r>
              <a:rPr lang="fr-FR" dirty="0" err="1"/>
              <a:t>Streamlit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dirty="0"/>
              <a:t>API Flask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dirty="0" err="1"/>
              <a:t>Heroku</a:t>
            </a:r>
            <a:r>
              <a:rPr lang="fr-FR" dirty="0"/>
              <a:t> (Serveur)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dirty="0" err="1"/>
              <a:t>Github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5C783-E415-A1F3-EFC8-714DCFA3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8ABA75-771D-DE5F-8003-FAC3C660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5E2F2C-F754-787F-5BDA-6031ED5F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AB1ACF-222D-2E32-9AA7-991186C4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A94EFE-6649-E6CC-BD00-F57C036E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4" y="0"/>
            <a:ext cx="11044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ACD05-B8DB-C6B6-38F0-740E2D74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05" y="243271"/>
            <a:ext cx="10691265" cy="1371030"/>
          </a:xfrm>
        </p:spPr>
        <p:txBody>
          <a:bodyPr>
            <a:normAutofit/>
          </a:bodyPr>
          <a:lstStyle/>
          <a:p>
            <a:r>
              <a:rPr lang="fr-FR" sz="3600" dirty="0"/>
              <a:t>I) Prétraitement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000B5-B93C-55E6-D3E9-F3D8A2BC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30531"/>
            <a:ext cx="10691265" cy="4798683"/>
          </a:xfrm>
        </p:spPr>
        <p:txBody>
          <a:bodyPr/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Le jeu de données est accessible sous forme de 7 fichiers CSV</a:t>
            </a:r>
          </a:p>
          <a:p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feature</a:t>
            </a:r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engineering est fait par l’agrégation </a:t>
            </a:r>
            <a:r>
              <a:rPr lang="fr-FR" sz="1800" dirty="0" err="1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mean</a:t>
            </a:r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, max, min, </a:t>
            </a:r>
            <a:r>
              <a:rPr lang="fr-FR" sz="1800" dirty="0" err="1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ou var</a:t>
            </a:r>
          </a:p>
          <a:p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Traitement de valeurs nulles ( suppression et imputation modale)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Variables 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catégorieles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– One Hot 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Encoding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Les différents </a:t>
            </a:r>
            <a:r>
              <a:rPr lang="fr-FR" sz="1800" dirty="0" err="1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datasets</a:t>
            </a:r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ont été mergés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Appliquer standard 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scaler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pour uniformiser la variabilité</a:t>
            </a:r>
          </a:p>
          <a:p>
            <a:r>
              <a:rPr lang="fr-FR" sz="1800" dirty="0">
                <a:solidFill>
                  <a:srgbClr val="000000"/>
                </a:solidFill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Les classe ont été équilibrées</a:t>
            </a:r>
            <a:endParaRPr lang="fr-FR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MingLiU-ExtB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9AB5E-5563-E3E8-9D0B-9CD187E0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9A2DD-24FE-4257-4EDF-20D8786B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271B7-B371-1DDB-6DA1-2DB60362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61816"/>
            <a:ext cx="10691265" cy="1117016"/>
          </a:xfrm>
        </p:spPr>
        <p:txBody>
          <a:bodyPr/>
          <a:lstStyle/>
          <a:p>
            <a:pPr algn="ctr"/>
            <a:r>
              <a:rPr lang="fr-FR" dirty="0"/>
              <a:t>Data frame final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3B1E94-5A3A-476A-F67A-FB627ECF4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67" y="2292350"/>
            <a:ext cx="9165454" cy="3636963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E0A31-F1B3-6AB4-9F88-BBBB873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513ACE-EA31-792A-EE1F-55FA6F85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FEE5-A124-CEF5-A333-2226F13E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technique statistique permettant d'augmenter le nombre de cas d'un jeu de données de façon équilibrée</a:t>
            </a:r>
            <a:endParaRPr lang="fr-FR" sz="2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8DDC51-832F-61F0-709B-797E06CFE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1" y="2083976"/>
            <a:ext cx="4865414" cy="287979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41EBF4-04B9-0474-0563-B6D8A127D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53" y="1980385"/>
            <a:ext cx="4709208" cy="298339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D7CAB1-2C3F-C1B2-55D3-570214422D4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32815" y="3523876"/>
            <a:ext cx="8631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1E8D0FC7-A25D-DAC7-AC6D-E668FAC8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Souleymanova/ Parcours Data Science / Openclassrooms</a:t>
            </a:r>
            <a:endParaRPr lang="en-US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94D4BD0-32CA-2D93-AE9A-933E51EA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3B9396-FB71-55B8-DE18-94D8914917F7}"/>
              </a:ext>
            </a:extLst>
          </p:cNvPr>
          <p:cNvSpPr txBox="1"/>
          <p:nvPr/>
        </p:nvSpPr>
        <p:spPr>
          <a:xfrm>
            <a:off x="1310640" y="5196840"/>
            <a:ext cx="9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SMOTE (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Synthetic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Minority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Oversampling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Technique) a été appliquée sur le jeu de données d’entrainement afin de remédier au </a:t>
            </a:r>
            <a:r>
              <a:rPr lang="fr-FR" sz="18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deséquibre</a:t>
            </a:r>
            <a:r>
              <a:rPr lang="fr-F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MingLiU-ExtB" panose="02020500000000000000" pitchFamily="18" charset="-120"/>
                <a:cs typeface="Times New Roman" panose="02020603050405020304" pitchFamily="18" charset="0"/>
              </a:rPr>
              <a:t> des deux classes.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5263970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813</Words>
  <Application>Microsoft Office PowerPoint</Application>
  <PresentationFormat>Grand écran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Calibri</vt:lpstr>
      <vt:lpstr>Calisto MT</vt:lpstr>
      <vt:lpstr>Montserrat</vt:lpstr>
      <vt:lpstr>Univers Condensed</vt:lpstr>
      <vt:lpstr>Wingdings</vt:lpstr>
      <vt:lpstr>ChronicleVTI</vt:lpstr>
      <vt:lpstr> Implémenter un modèle de scoring  projet7</vt:lpstr>
      <vt:lpstr>Contexte</vt:lpstr>
      <vt:lpstr>Solution proposée</vt:lpstr>
      <vt:lpstr>Plan et démarche</vt:lpstr>
      <vt:lpstr>Plan et démarche</vt:lpstr>
      <vt:lpstr>Présentation PowerPoint</vt:lpstr>
      <vt:lpstr>I) Prétraitement des données</vt:lpstr>
      <vt:lpstr>Data frame final</vt:lpstr>
      <vt:lpstr>technique statistique permettant d'augmenter le nombre de cas d'un jeu de données de façon équilibrée</vt:lpstr>
      <vt:lpstr>II) Réduction du nombre de features </vt:lpstr>
      <vt:lpstr>Présentation PowerPoint</vt:lpstr>
      <vt:lpstr>III) Modélisation </vt:lpstr>
      <vt:lpstr>Metrics d’évaluation</vt:lpstr>
      <vt:lpstr>Réduction du cout bancaire</vt:lpstr>
      <vt:lpstr>Réduction du cout bancaire</vt:lpstr>
      <vt:lpstr>IV) Interprétabilité du modèle choisi </vt:lpstr>
      <vt:lpstr>Interprétabilité locale</vt:lpstr>
      <vt:lpstr>Interprétabilité locale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Implémenter un modèle de scoring  projet7</dc:title>
  <dc:creator>Adele Souleymanova</dc:creator>
  <cp:lastModifiedBy>Adele Souleymanova</cp:lastModifiedBy>
  <cp:revision>14</cp:revision>
  <dcterms:created xsi:type="dcterms:W3CDTF">2022-06-27T06:24:54Z</dcterms:created>
  <dcterms:modified xsi:type="dcterms:W3CDTF">2023-01-15T13:57:22Z</dcterms:modified>
</cp:coreProperties>
</file>