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4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3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94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9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12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29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2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6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9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9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89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81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3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3554-7CEC-4977-9298-A6D57BB7ECAA}" type="datetimeFigureOut">
              <a:rPr lang="zh-TW" altLang="en-US" smtClean="0"/>
              <a:t>2021/5/30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266AE2-9D37-41A5-B319-D24E7B19DD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6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g0416.blogspot.com/2020/11/sslsca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1E7C8-0ED5-4BDB-A115-300093BC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008" y="3105063"/>
            <a:ext cx="10215869" cy="2743200"/>
          </a:xfrm>
        </p:spPr>
        <p:txBody>
          <a:bodyPr>
            <a:noAutofit/>
          </a:bodyPr>
          <a:lstStyle/>
          <a:p>
            <a:pPr algn="l"/>
            <a:br>
              <a:rPr lang="zh-TW" altLang="en-US" sz="2400" b="1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0" i="0" u="sng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Swaks</a:t>
            </a:r>
            <a:r>
              <a:rPr lang="zh-TW" altLang="en-US" sz="2400" b="0" i="0" u="sng" dirty="0">
                <a:solidFill>
                  <a:srgbClr val="333333"/>
                </a:solidFill>
                <a:effectLst/>
                <a:latin typeface="+mn-ea"/>
                <a:ea typeface="+mn-ea"/>
              </a:rPr>
              <a:t>是一款類似於“瑞士軍刀”的工具，之所以這麼說是因為它在</a:t>
            </a:r>
            <a:r>
              <a:rPr lang="en-US" altLang="zh-TW" sz="2400" b="0" i="0" u="sng" dirty="0">
                <a:solidFill>
                  <a:srgbClr val="333333"/>
                </a:solidFill>
                <a:effectLst/>
                <a:latin typeface="+mn-ea"/>
                <a:ea typeface="+mn-ea"/>
              </a:rPr>
              <a:t>SMTP</a:t>
            </a:r>
            <a:r>
              <a:rPr lang="zh-TW" altLang="en-US" sz="2400" b="0" i="0" u="sng" dirty="0">
                <a:solidFill>
                  <a:srgbClr val="333333"/>
                </a:solidFill>
                <a:effectLst/>
                <a:latin typeface="+mn-ea"/>
                <a:ea typeface="+mn-ea"/>
              </a:rPr>
              <a:t>郵件協議領域有非常非常廣泛的應用，同時對於一名資訊保安高階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工程師來說也是一個不錯的利用工具！它通常被用來偽造郵件，進行釣魚、社工等操作，但是這種也是具有一定風險的，同時在這裡提醒大家在收到郵件時，不要直接開啟郵件，先看看郵件的域名以及頭標題等資訊是否正確，不然一個貿然的操作有時候將可能導致自己被釣魚甚至攻擊</a:t>
            </a:r>
            <a:b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194137-D578-4067-8EE4-5C9B0A470B24}"/>
              </a:ext>
            </a:extLst>
          </p:cNvPr>
          <p:cNvSpPr txBox="1"/>
          <p:nvPr/>
        </p:nvSpPr>
        <p:spPr>
          <a:xfrm>
            <a:off x="533313" y="534012"/>
            <a:ext cx="47530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zh-TW" altLang="en-US" sz="18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sz="6000" b="1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Swaks</a:t>
            </a:r>
            <a:r>
              <a:rPr lang="zh-TW" altLang="en-US" sz="60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zh-TW" altLang="en-US" sz="6000" dirty="0"/>
          </a:p>
        </p:txBody>
      </p:sp>
      <p:pic>
        <p:nvPicPr>
          <p:cNvPr id="6" name="圖片 5" descr="一張含有 刀, 武器 的圖片&#10;&#10;自動產生的描述">
            <a:extLst>
              <a:ext uri="{FF2B5EF4-FFF2-40B4-BE49-F238E27FC236}">
                <a16:creationId xmlns:a16="http://schemas.microsoft.com/office/drawing/2014/main" id="{70B00241-3D26-451A-85BC-AB1643A15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04837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 descr="一張含有 文字 的圖片&#10;&#10;自動產生的描述">
            <a:extLst>
              <a:ext uri="{FF2B5EF4-FFF2-40B4-BE49-F238E27FC236}">
                <a16:creationId xmlns:a16="http://schemas.microsoft.com/office/drawing/2014/main" id="{036B6EF0-6085-462F-8764-07E6052F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9" y="1132034"/>
            <a:ext cx="5180445" cy="527874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7ABF58-B79B-4B4C-8716-3728C3A479A6}"/>
              </a:ext>
            </a:extLst>
          </p:cNvPr>
          <p:cNvSpPr txBox="1"/>
          <p:nvPr/>
        </p:nvSpPr>
        <p:spPr>
          <a:xfrm>
            <a:off x="5763293" y="2033451"/>
            <a:ext cx="36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0" dirty="0">
                <a:solidFill>
                  <a:srgbClr val="FF0000"/>
                </a:solidFill>
                <a:effectLst/>
                <a:latin typeface="Helvetica Neue"/>
              </a:rPr>
              <a:t>測試郵箱的連通性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A998A14B-7B82-4B7E-A42E-096753341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19" y="2823558"/>
            <a:ext cx="6035040" cy="1210883"/>
          </a:xfrm>
          <a:prstGeom prst="rect">
            <a:avLst/>
          </a:prstGeom>
        </p:spPr>
      </p:pic>
      <p:pic>
        <p:nvPicPr>
          <p:cNvPr id="22" name="圖片 21" descr="一張含有 文字 的圖片&#10;&#10;自動產生的描述">
            <a:extLst>
              <a:ext uri="{FF2B5EF4-FFF2-40B4-BE49-F238E27FC236}">
                <a16:creationId xmlns:a16="http://schemas.microsoft.com/office/drawing/2014/main" id="{28A40642-8FC8-418B-8D2B-2BEA88F32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9" y="5671809"/>
            <a:ext cx="5180445" cy="809444"/>
          </a:xfrm>
          <a:prstGeom prst="rect">
            <a:avLst/>
          </a:prstGeom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CAFFF9-5068-4A35-9CA6-371506C3BE51}"/>
              </a:ext>
            </a:extLst>
          </p:cNvPr>
          <p:cNvCxnSpPr/>
          <p:nvPr/>
        </p:nvCxnSpPr>
        <p:spPr>
          <a:xfrm>
            <a:off x="3779520" y="1375954"/>
            <a:ext cx="2124000" cy="1314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5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D2BB48-E9C3-4EDF-81A2-B69E7BE2F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3" y="92966"/>
            <a:ext cx="6255056" cy="48396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EC1C8C-7346-4B0F-B11D-8444F3906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91" y="5191222"/>
            <a:ext cx="11190017" cy="1270888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41876B-518F-48A6-B06D-A1BBFE8D09E1}"/>
              </a:ext>
            </a:extLst>
          </p:cNvPr>
          <p:cNvCxnSpPr/>
          <p:nvPr/>
        </p:nvCxnSpPr>
        <p:spPr>
          <a:xfrm>
            <a:off x="5629013" y="964734"/>
            <a:ext cx="1744910" cy="4152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49C958-BCDF-4620-B1B2-32BE744129C1}"/>
              </a:ext>
            </a:extLst>
          </p:cNvPr>
          <p:cNvSpPr txBox="1"/>
          <p:nvPr/>
        </p:nvSpPr>
        <p:spPr>
          <a:xfrm>
            <a:off x="7465003" y="469260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i="0" dirty="0">
                <a:solidFill>
                  <a:srgbClr val="FF0000"/>
                </a:solidFill>
                <a:effectLst/>
                <a:latin typeface="Helvetica Neue"/>
              </a:rPr>
              <a:t>偽造一份來自</a:t>
            </a:r>
            <a:r>
              <a:rPr lang="en-US" altLang="zh-TW" sz="2400" b="1" i="0" dirty="0">
                <a:solidFill>
                  <a:srgbClr val="FF0000"/>
                </a:solidFill>
                <a:effectLst/>
                <a:latin typeface="Helvetica Neue"/>
              </a:rPr>
              <a:t>360hr</a:t>
            </a:r>
            <a:r>
              <a:rPr lang="zh-TW" altLang="en-US" sz="2400" b="1" i="0" dirty="0">
                <a:solidFill>
                  <a:srgbClr val="FF0000"/>
                </a:solidFill>
                <a:effectLst/>
                <a:latin typeface="Helvetica Neue"/>
              </a:rPr>
              <a:t>的郵件</a:t>
            </a:r>
            <a:endParaRPr lang="en-US" altLang="zh-TW" sz="24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2523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B9C33-D35E-49BC-B393-4409D29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82" y="615721"/>
            <a:ext cx="3002532" cy="1137578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信箱檢視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AFA8DB1-DFF9-4C87-A6A7-BAEBBA5C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1" y="1869484"/>
            <a:ext cx="11376614" cy="3119031"/>
          </a:xfrm>
        </p:spPr>
      </p:pic>
    </p:spTree>
    <p:extLst>
      <p:ext uri="{BB962C8B-B14F-4D97-AF65-F5344CB8AC3E}">
        <p14:creationId xmlns:p14="http://schemas.microsoft.com/office/powerpoint/2010/main" val="162162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F8ADF-46DC-4E0D-B31A-25417192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607" y="590554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sz="5400" b="1" i="0" dirty="0" err="1">
                <a:solidFill>
                  <a:srgbClr val="555555"/>
                </a:solidFill>
                <a:effectLst/>
                <a:latin typeface="+mj-ea"/>
              </a:rPr>
              <a:t>SSLScan</a:t>
            </a:r>
            <a:r>
              <a:rPr lang="zh-TW" altLang="en-US" sz="5400" b="1" i="0" dirty="0">
                <a:solidFill>
                  <a:srgbClr val="555555"/>
                </a:solidFill>
                <a:effectLst/>
                <a:latin typeface="+mj-ea"/>
              </a:rPr>
              <a:t>簡介</a:t>
            </a:r>
            <a:endParaRPr lang="zh-TW" altLang="en-US" sz="5400" b="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9690B-2A7C-4EE3-9448-D99F0048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2600586"/>
            <a:ext cx="10506322" cy="331063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sz="2400" b="0" i="0" dirty="0">
                <a:solidFill>
                  <a:srgbClr val="555555"/>
                </a:solidFill>
                <a:effectLst/>
                <a:latin typeface="+mn-ea"/>
              </a:rPr>
              <a:t>Https (TLS/SSL)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+mn-ea"/>
              </a:rPr>
              <a:t>被應用在網路服務的加密、驗證與資料完整性的安全傳輸協定。但是 </a:t>
            </a:r>
            <a:r>
              <a:rPr lang="en-US" altLang="zh-TW" sz="2400" b="0" i="0" dirty="0">
                <a:solidFill>
                  <a:srgbClr val="555555"/>
                </a:solidFill>
                <a:effectLst/>
                <a:latin typeface="+mn-ea"/>
              </a:rPr>
              <a:t>2014/2015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+mn-ea"/>
              </a:rPr>
              <a:t>陸續找出許多相關的</a:t>
            </a:r>
            <a:r>
              <a:rPr lang="en-US" altLang="zh-TW" sz="2400" b="0" i="0" dirty="0">
                <a:solidFill>
                  <a:srgbClr val="555555"/>
                </a:solidFill>
                <a:effectLst/>
                <a:latin typeface="+mn-ea"/>
              </a:rPr>
              <a:t>SSL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+mn-ea"/>
              </a:rPr>
              <a:t>漏洞，造成 </a:t>
            </a:r>
            <a:r>
              <a:rPr lang="en-US" altLang="zh-TW" sz="2400" b="0" i="0" dirty="0">
                <a:solidFill>
                  <a:srgbClr val="555555"/>
                </a:solidFill>
                <a:effectLst/>
                <a:latin typeface="+mn-ea"/>
              </a:rPr>
              <a:t>HTTPS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+mn-ea"/>
              </a:rPr>
              <a:t>不再是安全的傳輸協定。因此，驗證正確的 </a:t>
            </a:r>
            <a:r>
              <a:rPr lang="en-US" altLang="zh-TW" sz="2400" b="0" i="0" dirty="0">
                <a:solidFill>
                  <a:srgbClr val="555555"/>
                </a:solidFill>
                <a:effectLst/>
                <a:latin typeface="+mn-ea"/>
              </a:rPr>
              <a:t>HTTPS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+mn-ea"/>
              </a:rPr>
              <a:t>設定是必要的。</a:t>
            </a:r>
            <a:endParaRPr lang="en-US" altLang="zh-TW" sz="2400" b="0" i="0" dirty="0">
              <a:solidFill>
                <a:srgbClr val="555555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zh-TW" sz="2400" b="0" i="0" dirty="0" err="1">
                <a:solidFill>
                  <a:srgbClr val="555555"/>
                </a:solidFill>
                <a:effectLst/>
                <a:latin typeface="Domine"/>
              </a:rPr>
              <a:t>SSLScan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Domine"/>
              </a:rPr>
              <a:t>個全自動掃描的相關 </a:t>
            </a:r>
            <a:r>
              <a:rPr lang="en-US" altLang="zh-TW" sz="2400" b="0" i="0" dirty="0">
                <a:solidFill>
                  <a:srgbClr val="555555"/>
                </a:solidFill>
                <a:effectLst/>
                <a:latin typeface="Domine"/>
              </a:rPr>
              <a:t>SSL 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Domine"/>
              </a:rPr>
              <a:t>弱點的工具。掃描也很直覺，只要執行下列指令就會開始自動掃描</a:t>
            </a:r>
            <a:r>
              <a:rPr lang="en-US" altLang="zh-TW" sz="2400" b="0" i="0" dirty="0">
                <a:solidFill>
                  <a:srgbClr val="555555"/>
                </a:solidFill>
                <a:effectLst/>
                <a:latin typeface="Domine"/>
              </a:rPr>
              <a:t>SSL </a:t>
            </a:r>
            <a:r>
              <a:rPr lang="zh-TW" altLang="en-US" sz="2400" b="0" i="0" dirty="0">
                <a:solidFill>
                  <a:srgbClr val="555555"/>
                </a:solidFill>
                <a:effectLst/>
                <a:latin typeface="Domine"/>
              </a:rPr>
              <a:t>相關設定與風險。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2" tooltip="Permanent Link to SSLScan - 瞭解網站是否安全的好用小工具"/>
              </a:rPr>
              <a:t>瞭解網站是否安全的好用小工具</a:t>
            </a:r>
            <a:endParaRPr lang="zh-TW" altLang="en-US" sz="1800" b="0" i="0" u="none" strike="noStrike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l">
              <a:buNone/>
            </a:pPr>
            <a:endParaRPr lang="zh-TW" altLang="en-US" sz="2400" b="0" i="0" dirty="0">
              <a:solidFill>
                <a:srgbClr val="555555"/>
              </a:solidFill>
              <a:effectLst/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3B592E-5EBE-48A5-9970-876261A56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29" y="719271"/>
            <a:ext cx="1486786" cy="13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EBA56-9EE5-42B6-A184-79F0FCA0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996" y="5191943"/>
            <a:ext cx="10146376" cy="1246634"/>
          </a:xfrm>
        </p:spPr>
        <p:txBody>
          <a:bodyPr>
            <a:noAutofit/>
          </a:bodyPr>
          <a:lstStyle/>
          <a:p>
            <a:r>
              <a:rPr lang="zh-TW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執行時，</a:t>
            </a:r>
            <a:r>
              <a:rPr lang="en-US" altLang="zh-TW" sz="2400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SSLScan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會快速遍歷目標伺服器的連接，並且枚舉所接受的密文，首選的密文族，以及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SSL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證書信息。可以用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grep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在輸出中尋找所需信息。在上面的例子中，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grep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僅僅用於查看接受的密文。</a:t>
            </a:r>
            <a:endParaRPr lang="zh-TW" altLang="en-US" sz="2400" dirty="0">
              <a:latin typeface="+mn-ea"/>
              <a:ea typeface="+mn-ea"/>
            </a:endParaRPr>
          </a:p>
        </p:txBody>
      </p:sp>
      <p:pic>
        <p:nvPicPr>
          <p:cNvPr id="5" name="圖片 4" descr="一張含有 文字, 匾額 的圖片&#10;&#10;自動產生的描述">
            <a:extLst>
              <a:ext uri="{FF2B5EF4-FFF2-40B4-BE49-F238E27FC236}">
                <a16:creationId xmlns:a16="http://schemas.microsoft.com/office/drawing/2014/main" id="{B4F9DE43-5999-4AB6-B46A-01C905AE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" y="224147"/>
            <a:ext cx="5726020" cy="46778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25A700-AA9E-4E52-B09F-C1E4AEBB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1" y="2018796"/>
            <a:ext cx="5921829" cy="690881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DD0EA4A-DB49-480F-B876-F019BE849B01}"/>
              </a:ext>
            </a:extLst>
          </p:cNvPr>
          <p:cNvCxnSpPr/>
          <p:nvPr/>
        </p:nvCxnSpPr>
        <p:spPr>
          <a:xfrm>
            <a:off x="3309257" y="478971"/>
            <a:ext cx="3513144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2658C8-5B07-4A07-8C3C-C006F81710A4}"/>
              </a:ext>
            </a:extLst>
          </p:cNvPr>
          <p:cNvSpPr txBox="1"/>
          <p:nvPr/>
        </p:nvSpPr>
        <p:spPr>
          <a:xfrm>
            <a:off x="6451134" y="3013501"/>
            <a:ext cx="537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282828"/>
                </a:solidFill>
                <a:effectLst/>
                <a:latin typeface="+mn-ea"/>
              </a:rPr>
              <a:t>執行後會回應以下報告，可以看出這個</a:t>
            </a:r>
            <a:endParaRPr lang="en-US" altLang="zh-TW" sz="2400" b="0" i="0" dirty="0">
              <a:solidFill>
                <a:srgbClr val="282828"/>
              </a:solidFill>
              <a:effectLst/>
              <a:latin typeface="+mn-ea"/>
            </a:endParaRPr>
          </a:p>
          <a:p>
            <a:r>
              <a:rPr lang="zh-TW" altLang="en-US" sz="2400" b="0" i="0" dirty="0">
                <a:solidFill>
                  <a:srgbClr val="282828"/>
                </a:solidFill>
                <a:effectLst/>
                <a:latin typeface="+mn-ea"/>
              </a:rPr>
              <a:t>網站的 </a:t>
            </a:r>
            <a:r>
              <a:rPr lang="en-US" altLang="zh-TW" sz="2400" b="0" i="0" dirty="0">
                <a:solidFill>
                  <a:srgbClr val="282828"/>
                </a:solidFill>
                <a:effectLst/>
                <a:latin typeface="+mn-ea"/>
              </a:rPr>
              <a:t>HTTPS </a:t>
            </a:r>
            <a:r>
              <a:rPr lang="zh-TW" altLang="en-US" sz="2400" b="0" i="0" dirty="0">
                <a:solidFill>
                  <a:srgbClr val="282828"/>
                </a:solidFill>
                <a:effectLst/>
                <a:latin typeface="+mn-ea"/>
              </a:rPr>
              <a:t>提供了哪些加密協定？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65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E1DD3-4D75-4B92-A0C3-1462316A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191" y="640888"/>
            <a:ext cx="4990723" cy="827186"/>
          </a:xfrm>
        </p:spPr>
        <p:txBody>
          <a:bodyPr/>
          <a:lstStyle/>
          <a:p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TLS 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支持的 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cipher suite</a:t>
            </a:r>
            <a:endParaRPr lang="zh-TW" altLang="en-US" b="1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009A6E4-A9DB-49CB-BBFC-6A0F3A73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22" y="1468074"/>
            <a:ext cx="6601053" cy="51647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0CBAFD-7946-491D-A861-05300B93F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66" y="467251"/>
            <a:ext cx="5480809" cy="58723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F763656-8F1C-4B1E-BC54-896E41D8E0C4}"/>
              </a:ext>
            </a:extLst>
          </p:cNvPr>
          <p:cNvCxnSpPr/>
          <p:nvPr/>
        </p:nvCxnSpPr>
        <p:spPr>
          <a:xfrm flipV="1">
            <a:off x="8658148" y="1174459"/>
            <a:ext cx="771078" cy="637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28E845-7142-4E3B-B62B-0B2434FA5B5B}"/>
              </a:ext>
            </a:extLst>
          </p:cNvPr>
          <p:cNvSpPr txBox="1"/>
          <p:nvPr/>
        </p:nvSpPr>
        <p:spPr>
          <a:xfrm>
            <a:off x="352338" y="2768368"/>
            <a:ext cx="50052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這部分說明伺服器的 一些配置資訊，包含常見的配置。</a:t>
            </a:r>
            <a:r>
              <a:rPr lang="zh-TW" altLang="en-US" sz="2800" b="1" dirty="0">
                <a:solidFill>
                  <a:srgbClr val="459394"/>
                </a:solidFill>
                <a:latin typeface="+mn-ea"/>
              </a:rPr>
              <a:t>綠</a:t>
            </a:r>
            <a:r>
              <a:rPr lang="zh-CN" altLang="en-US" sz="2800" b="1" i="0" dirty="0">
                <a:solidFill>
                  <a:srgbClr val="459394"/>
                </a:solidFill>
                <a:effectLst/>
                <a:latin typeface="+mn-ea"/>
              </a:rPr>
              <a:t>色</a:t>
            </a:r>
            <a:r>
              <a:rPr lang="zh-CN" altLang="en-US" sz="2800" b="1" i="0" dirty="0">
                <a:effectLst/>
                <a:latin typeface="+mn-ea"/>
              </a:rPr>
              <a:t>表示安全、红色黄色需要引起注意</a:t>
            </a:r>
            <a:endParaRPr lang="en-US" altLang="zh-CN" sz="2800" b="1" i="0" dirty="0">
              <a:effectLst/>
              <a:latin typeface="+mn-ea"/>
            </a:endParaRPr>
          </a:p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DB6C8A-1CE3-4255-BD5D-DEC66FECCF35}"/>
              </a:ext>
            </a:extLst>
          </p:cNvPr>
          <p:cNvSpPr txBox="1"/>
          <p:nvPr/>
        </p:nvSpPr>
        <p:spPr>
          <a:xfrm>
            <a:off x="6979640" y="3681121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是否支援</a:t>
            </a:r>
            <a:r>
              <a:rPr lang="en-US" altLang="zh-TW" b="1" dirty="0">
                <a:solidFill>
                  <a:srgbClr val="FF0000"/>
                </a:solidFill>
              </a:rPr>
              <a:t>TLS Fallback SCSV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E97394-CAB6-44DC-A723-73C741D2E766}"/>
              </a:ext>
            </a:extLst>
          </p:cNvPr>
          <p:cNvSpPr txBox="1"/>
          <p:nvPr/>
        </p:nvSpPr>
        <p:spPr>
          <a:xfrm>
            <a:off x="6400800" y="5156977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是否支援壓縮 </a:t>
            </a:r>
            <a:r>
              <a:rPr lang="en-US" altLang="zh-TW" b="1" dirty="0">
                <a:solidFill>
                  <a:srgbClr val="FF0000"/>
                </a:solidFill>
              </a:rPr>
              <a:t>Heartbleed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6F02296-B302-43EF-8D1C-BA06BA1A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81" y="713064"/>
            <a:ext cx="10282507" cy="392604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AFFFC6F-BF35-4AA2-9D75-40F761B3BABE}"/>
              </a:ext>
            </a:extLst>
          </p:cNvPr>
          <p:cNvSpPr txBox="1"/>
          <p:nvPr/>
        </p:nvSpPr>
        <p:spPr>
          <a:xfrm>
            <a:off x="1375438" y="4781726"/>
            <a:ext cx="10553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這部分告訴我們伺服器支援的加密演算法，以及伺服器首選的加密演算法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如果客戶端支援，伺服器會嘗試使用</a:t>
            </a:r>
            <a:r>
              <a:rPr lang="en-US" altLang="zh-TW" sz="2800" b="1" dirty="0" err="1"/>
              <a:t>prefered</a:t>
            </a:r>
            <a:r>
              <a:rPr lang="zh-TW" altLang="en-US" sz="2800" b="1" dirty="0"/>
              <a:t>的演算法進行通訊</a:t>
            </a:r>
            <a:r>
              <a:rPr lang="en-US" altLang="zh-TW" sz="2800" b="1" dirty="0"/>
              <a:t>)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964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1B4E8-970A-466D-880E-42BF099C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195" y="666054"/>
            <a:ext cx="7482253" cy="1330525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這部分是證書籤名的一些資訊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28CC46-C58F-4025-B99E-D0055F27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7" y="1804905"/>
            <a:ext cx="8575666" cy="41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3899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390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-apple-system</vt:lpstr>
      <vt:lpstr>Domine</vt:lpstr>
      <vt:lpstr>Helvetica Neue</vt:lpstr>
      <vt:lpstr>幼圆</vt:lpstr>
      <vt:lpstr>微軟正黑體</vt:lpstr>
      <vt:lpstr>微軟正黑體</vt:lpstr>
      <vt:lpstr>Arial</vt:lpstr>
      <vt:lpstr>Century Gothic</vt:lpstr>
      <vt:lpstr>Wingdings 3</vt:lpstr>
      <vt:lpstr>絲縷</vt:lpstr>
      <vt:lpstr> Swaks是一款類似於“瑞士軍刀”的工具，之所以這麼說是因為它在SMTP郵件協議領域有非常非常廣泛的應用，同時對於一名資訊保安高階工程師來說也是一個不錯的利用工具！它通常被用來偽造郵件，進行釣魚、社工等操作，但是這種也是具有一定風險的，同時在這裡提醒大家在收到郵件時，不要直接開啟郵件，先看看郵件的域名以及頭標題等資訊是否正確，不然一個貿然的操作有時候將可能導致自己被釣魚甚至攻擊 </vt:lpstr>
      <vt:lpstr>PowerPoint 簡報</vt:lpstr>
      <vt:lpstr>PowerPoint 簡報</vt:lpstr>
      <vt:lpstr>信箱檢視</vt:lpstr>
      <vt:lpstr>SSLScan簡介</vt:lpstr>
      <vt:lpstr>執行時，SSLScan 會快速遍歷目標伺服器的連接，並且枚舉所接受的密文，首選的密文族，以及 SSL 證書信息。可以用grep在輸出中尋找所需信息。在上面的例子中，grep僅僅用於查看接受的密文。</vt:lpstr>
      <vt:lpstr>TLS 支持的 cipher suite</vt:lpstr>
      <vt:lpstr>PowerPoint 簡報</vt:lpstr>
      <vt:lpstr>這部分是證書籤名的一些資訊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ks是一款類似於“瑞士軍刀”的工具，之所以這麼說是因為它在SMTP郵件協議領域有非常非常廣泛的應用，同時對於一名資訊保安高階工程師來說也是一個不錯的利用工具！它通常被用來偽造郵件，進行釣魚、社工等操作，但是這種也是具有一定風險的，同時在這裡提醒大家在收到郵件時，不要直接開啟郵件，先看看郵件的域名以及頭標題等資訊是否正確，不然一個貿然的操作有時候將可能導致自己被釣魚甚至攻擊</dc:title>
  <dc:creator>Hans</dc:creator>
  <cp:lastModifiedBy>Hans</cp:lastModifiedBy>
  <cp:revision>19</cp:revision>
  <dcterms:created xsi:type="dcterms:W3CDTF">2021-05-30T05:07:25Z</dcterms:created>
  <dcterms:modified xsi:type="dcterms:W3CDTF">2021-05-30T10:35:02Z</dcterms:modified>
</cp:coreProperties>
</file>