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3"/>
  </p:notesMasterIdLst>
  <p:handoutMasterIdLst>
    <p:handoutMasterId r:id="rId64"/>
  </p:handoutMasterIdLst>
  <p:sldIdLst>
    <p:sldId id="256" r:id="rId2"/>
    <p:sldId id="537" r:id="rId3"/>
    <p:sldId id="483" r:id="rId4"/>
    <p:sldId id="503" r:id="rId5"/>
    <p:sldId id="532" r:id="rId6"/>
    <p:sldId id="433" r:id="rId7"/>
    <p:sldId id="512" r:id="rId8"/>
    <p:sldId id="409" r:id="rId9"/>
    <p:sldId id="410" r:id="rId10"/>
    <p:sldId id="541" r:id="rId11"/>
    <p:sldId id="484" r:id="rId12"/>
    <p:sldId id="485" r:id="rId13"/>
    <p:sldId id="519" r:id="rId14"/>
    <p:sldId id="486" r:id="rId15"/>
    <p:sldId id="513" r:id="rId16"/>
    <p:sldId id="542" r:id="rId17"/>
    <p:sldId id="487" r:id="rId18"/>
    <p:sldId id="488" r:id="rId19"/>
    <p:sldId id="508" r:id="rId20"/>
    <p:sldId id="514" r:id="rId21"/>
    <p:sldId id="534" r:id="rId22"/>
    <p:sldId id="536" r:id="rId23"/>
    <p:sldId id="535" r:id="rId24"/>
    <p:sldId id="509" r:id="rId25"/>
    <p:sldId id="511" r:id="rId26"/>
    <p:sldId id="515" r:id="rId27"/>
    <p:sldId id="525" r:id="rId28"/>
    <p:sldId id="526" r:id="rId29"/>
    <p:sldId id="538" r:id="rId30"/>
    <p:sldId id="527" r:id="rId31"/>
    <p:sldId id="497" r:id="rId32"/>
    <p:sldId id="524" r:id="rId33"/>
    <p:sldId id="517" r:id="rId34"/>
    <p:sldId id="531" r:id="rId35"/>
    <p:sldId id="523" r:id="rId36"/>
    <p:sldId id="518" r:id="rId37"/>
    <p:sldId id="520" r:id="rId38"/>
    <p:sldId id="504" r:id="rId39"/>
    <p:sldId id="413" r:id="rId40"/>
    <p:sldId id="505" r:id="rId41"/>
    <p:sldId id="506" r:id="rId42"/>
    <p:sldId id="507" r:id="rId43"/>
    <p:sldId id="355" r:id="rId44"/>
    <p:sldId id="516" r:id="rId45"/>
    <p:sldId id="539" r:id="rId46"/>
    <p:sldId id="490" r:id="rId47"/>
    <p:sldId id="491" r:id="rId48"/>
    <p:sldId id="492" r:id="rId49"/>
    <p:sldId id="493" r:id="rId50"/>
    <p:sldId id="494" r:id="rId51"/>
    <p:sldId id="339" r:id="rId52"/>
    <p:sldId id="393" r:id="rId53"/>
    <p:sldId id="395" r:id="rId54"/>
    <p:sldId id="415" r:id="rId55"/>
    <p:sldId id="407" r:id="rId56"/>
    <p:sldId id="431" r:id="rId57"/>
    <p:sldId id="429" r:id="rId58"/>
    <p:sldId id="411" r:id="rId59"/>
    <p:sldId id="528" r:id="rId60"/>
    <p:sldId id="529" r:id="rId61"/>
    <p:sldId id="540"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000099"/>
    <a:srgbClr val="0000FF"/>
    <a:srgbClr val="FFCC99"/>
    <a:srgbClr val="FFFF00"/>
    <a:srgbClr val="FF9900"/>
    <a:srgbClr val="FF99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75" d="100"/>
          <a:sy n="75" d="100"/>
        </p:scale>
        <p:origin x="-84"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5850"/>
    </p:cViewPr>
  </p:sorterViewPr>
  <p:notesViewPr>
    <p:cSldViewPr>
      <p:cViewPr varScale="1">
        <p:scale>
          <a:sx n="111" d="100"/>
          <a:sy n="111" d="100"/>
        </p:scale>
        <p:origin x="-216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notesMaster" Target="notesMasters/notesMaster1.xml" /><Relationship Id="rId68"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handoutMaster" Target="handoutMasters/handout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_rels/viewProps.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slide" Target="slides/slide16.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image" Target="../media/image3.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 /></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 /><Relationship Id="rId1" Type="http://schemas.openxmlformats.org/officeDocument/2006/relationships/image" Target="../media/image13.w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88900"/>
            <a:ext cx="6905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89913" tIns="44956" rIns="89913" bIns="44956" numCol="1" anchor="ctr" anchorCtr="0" compatLnSpc="1">
            <a:prstTxWarp prst="textNoShape">
              <a:avLst/>
            </a:prstTxWarp>
            <a:spAutoFit/>
          </a:bodyPr>
          <a:lstStyle>
            <a:lvl1pPr defTabSz="898525">
              <a:defRPr sz="1200">
                <a:latin typeface="Times" panose="02020603050405020304" pitchFamily="18" charset="0"/>
              </a:defRPr>
            </a:lvl1pPr>
          </a:lstStyle>
          <a:p>
            <a:endParaRPr lang="en-US" altLang="en-US"/>
          </a:p>
        </p:txBody>
      </p:sp>
      <p:sp>
        <p:nvSpPr>
          <p:cNvPr id="348163" name="Rectangle 3"/>
          <p:cNvSpPr>
            <a:spLocks noGrp="1" noChangeArrowheads="1"/>
          </p:cNvSpPr>
          <p:nvPr>
            <p:ph type="dt" sz="quarter" idx="1"/>
          </p:nvPr>
        </p:nvSpPr>
        <p:spPr bwMode="auto">
          <a:xfrm>
            <a:off x="6022975" y="88900"/>
            <a:ext cx="8540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89913" tIns="44956" rIns="89913" bIns="44956" numCol="1" anchor="ctr" anchorCtr="0" compatLnSpc="1">
            <a:prstTxWarp prst="textNoShape">
              <a:avLst/>
            </a:prstTxWarp>
            <a:spAutoFit/>
          </a:bodyPr>
          <a:lstStyle>
            <a:lvl1pPr algn="r" defTabSz="898525">
              <a:defRPr sz="1200">
                <a:latin typeface="Times" panose="02020603050405020304" pitchFamily="18" charset="0"/>
              </a:defRPr>
            </a:lvl1pPr>
          </a:lstStyle>
          <a:p>
            <a:endParaRPr lang="en-US" altLang="en-US"/>
          </a:p>
        </p:txBody>
      </p:sp>
      <p:sp>
        <p:nvSpPr>
          <p:cNvPr id="348164" name="Rectangle 4"/>
          <p:cNvSpPr>
            <a:spLocks noGrp="1" noChangeArrowheads="1"/>
          </p:cNvSpPr>
          <p:nvPr>
            <p:ph type="ftr" sz="quarter" idx="2"/>
          </p:nvPr>
        </p:nvSpPr>
        <p:spPr bwMode="auto">
          <a:xfrm>
            <a:off x="0" y="8886825"/>
            <a:ext cx="6477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89913" tIns="44956" rIns="89913" bIns="44956" numCol="1" anchor="b" anchorCtr="0" compatLnSpc="1">
            <a:prstTxWarp prst="textNoShape">
              <a:avLst/>
            </a:prstTxWarp>
            <a:spAutoFit/>
          </a:bodyPr>
          <a:lstStyle>
            <a:lvl1pPr defTabSz="898525">
              <a:defRPr sz="1200">
                <a:latin typeface="Times" panose="02020603050405020304" pitchFamily="18" charset="0"/>
              </a:defRPr>
            </a:lvl1pPr>
          </a:lstStyle>
          <a:p>
            <a:endParaRPr lang="en-US" altLang="en-US"/>
          </a:p>
        </p:txBody>
      </p:sp>
      <p:sp>
        <p:nvSpPr>
          <p:cNvPr id="348165" name="Rectangle 5"/>
          <p:cNvSpPr>
            <a:spLocks noGrp="1" noChangeArrowheads="1"/>
          </p:cNvSpPr>
          <p:nvPr>
            <p:ph type="sldNum" sz="quarter" idx="3"/>
          </p:nvPr>
        </p:nvSpPr>
        <p:spPr bwMode="auto">
          <a:xfrm>
            <a:off x="6518275" y="8886825"/>
            <a:ext cx="3587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89913" tIns="44956" rIns="89913" bIns="44956" numCol="1" anchor="b" anchorCtr="0" compatLnSpc="1">
            <a:prstTxWarp prst="textNoShape">
              <a:avLst/>
            </a:prstTxWarp>
            <a:spAutoFit/>
          </a:bodyPr>
          <a:lstStyle>
            <a:lvl1pPr algn="r" defTabSz="898525">
              <a:defRPr sz="1200">
                <a:latin typeface="Times" panose="02020603050405020304" pitchFamily="18" charset="0"/>
              </a:defRPr>
            </a:lvl1pPr>
          </a:lstStyle>
          <a:p>
            <a:fld id="{9AD5E144-9F62-43A7-A594-127BD07199BE}" type="slidenum">
              <a:rPr lang="en-US" altLang="en-US"/>
              <a:pPr/>
              <a:t>‹nº›</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90488"/>
            <a:ext cx="693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32" tIns="45717" rIns="91432" bIns="45717" numCol="1" anchor="ctr" anchorCtr="0" compatLnSpc="1">
            <a:prstTxWarp prst="textNoShape">
              <a:avLst/>
            </a:prstTxWarp>
            <a:spAutoFit/>
          </a:bodyPr>
          <a:lstStyle>
            <a:lvl1pPr>
              <a:defRPr sz="1200"/>
            </a:lvl1pPr>
          </a:lstStyle>
          <a:p>
            <a:endParaRPr lang="en-US" altLang="en-US"/>
          </a:p>
        </p:txBody>
      </p:sp>
      <p:sp>
        <p:nvSpPr>
          <p:cNvPr id="21507" name="Rectangle 3"/>
          <p:cNvSpPr>
            <a:spLocks noGrp="1" noChangeArrowheads="1"/>
          </p:cNvSpPr>
          <p:nvPr>
            <p:ph type="dt" idx="1"/>
          </p:nvPr>
        </p:nvSpPr>
        <p:spPr bwMode="auto">
          <a:xfrm>
            <a:off x="6000750" y="90488"/>
            <a:ext cx="857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32" tIns="45717" rIns="91432" bIns="45717" numCol="1" anchor="ctr" anchorCtr="0" compatLnSpc="1">
            <a:prstTxWarp prst="textNoShape">
              <a:avLst/>
            </a:prstTxWarp>
            <a:spAutoFit/>
          </a:bodyPr>
          <a:lstStyle>
            <a:lvl1pPr algn="r">
              <a:defRPr sz="1200"/>
            </a:lvl1pPr>
          </a:lstStyle>
          <a:p>
            <a:endParaRPr lang="en-US" altLang="en-US"/>
          </a:p>
        </p:txBody>
      </p:sp>
      <p:sp>
        <p:nvSpPr>
          <p:cNvPr id="21508"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14400" y="5702300"/>
            <a:ext cx="27559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32" tIns="45717" rIns="91432" bIns="45717" numCol="1" anchor="ctr"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10" name="Rectangle 6"/>
          <p:cNvSpPr>
            <a:spLocks noGrp="1" noChangeArrowheads="1"/>
          </p:cNvSpPr>
          <p:nvPr>
            <p:ph type="ftr" sz="quarter" idx="4"/>
          </p:nvPr>
        </p:nvSpPr>
        <p:spPr bwMode="auto">
          <a:xfrm>
            <a:off x="0" y="8869363"/>
            <a:ext cx="650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32" tIns="45717" rIns="91432" bIns="45717" numCol="1" anchor="b" anchorCtr="0" compatLnSpc="1">
            <a:prstTxWarp prst="textNoShape">
              <a:avLst/>
            </a:prstTxWarp>
            <a:spAutoFit/>
          </a:bodyPr>
          <a:lstStyle>
            <a:lvl1pPr>
              <a:defRPr sz="1200"/>
            </a:lvl1pPr>
          </a:lstStyle>
          <a:p>
            <a:endParaRPr lang="en-US" altLang="en-US"/>
          </a:p>
        </p:txBody>
      </p:sp>
      <p:sp>
        <p:nvSpPr>
          <p:cNvPr id="21511" name="Rectangle 7"/>
          <p:cNvSpPr>
            <a:spLocks noGrp="1" noChangeArrowheads="1"/>
          </p:cNvSpPr>
          <p:nvPr>
            <p:ph type="sldNum" sz="quarter" idx="5"/>
          </p:nvPr>
        </p:nvSpPr>
        <p:spPr bwMode="auto">
          <a:xfrm>
            <a:off x="6496050" y="8869363"/>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32" tIns="45717" rIns="91432" bIns="45717" numCol="1" anchor="b" anchorCtr="0" compatLnSpc="1">
            <a:prstTxWarp prst="textNoShape">
              <a:avLst/>
            </a:prstTxWarp>
            <a:spAutoFit/>
          </a:bodyPr>
          <a:lstStyle>
            <a:lvl1pPr algn="r">
              <a:defRPr sz="1200"/>
            </a:lvl1pPr>
          </a:lstStyle>
          <a:p>
            <a:fld id="{C3A6CD46-7322-4783-973A-4425EE8812B3}" type="slidenum">
              <a:rPr lang="en-US" altLang="en-US"/>
              <a:pPr/>
              <a:t>‹nº›</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anose="030F0702030302020204"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anose="030F0702030302020204"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anose="030F0702030302020204"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anose="030F0702030302020204"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35D7C-FCCA-40C2-A500-D4516111B078}" type="slidenum">
              <a:rPr lang="en-US" altLang="en-US"/>
              <a:pPr/>
              <a:t>1</a:t>
            </a:fld>
            <a:endParaRPr lang="en-US" altLang="en-US"/>
          </a:p>
        </p:txBody>
      </p:sp>
      <p:sp>
        <p:nvSpPr>
          <p:cNvPr id="221186" name="Rectangle 2"/>
          <p:cNvSpPr>
            <a:spLocks noGrp="1" noRot="1" noChangeAspect="1" noChangeArrowheads="1" noTextEdit="1"/>
          </p:cNvSpPr>
          <p:nvPr>
            <p:ph type="sldImg"/>
          </p:nvPr>
        </p:nvSpPr>
        <p:spPr>
          <a:xfrm>
            <a:off x="3429000" y="2400300"/>
            <a:ext cx="0" cy="0"/>
          </a:xfrm>
          <a:ln/>
        </p:spPr>
      </p:sp>
      <p:sp>
        <p:nvSpPr>
          <p:cNvPr id="221187" name="Rectangle 3"/>
          <p:cNvSpPr>
            <a:spLocks noGrp="1" noChangeArrowheads="1"/>
          </p:cNvSpPr>
          <p:nvPr>
            <p:ph type="body" idx="1"/>
          </p:nvPr>
        </p:nvSpPr>
        <p:spPr>
          <a:xfrm>
            <a:off x="914400" y="6257925"/>
            <a:ext cx="1382713" cy="284163"/>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2375B-AA6C-4C46-BF65-D97679C48E74}" type="slidenum">
              <a:rPr lang="en-US" altLang="en-US"/>
              <a:pPr/>
              <a:t>6</a:t>
            </a:fld>
            <a:endParaRPr lang="en-US" altLang="en-US"/>
          </a:p>
        </p:txBody>
      </p:sp>
      <p:sp>
        <p:nvSpPr>
          <p:cNvPr id="430082" name="Rectangle 2"/>
          <p:cNvSpPr>
            <a:spLocks noGrp="1" noRot="1" noChangeAspect="1" noChangeArrowheads="1" noTextEdit="1"/>
          </p:cNvSpPr>
          <p:nvPr>
            <p:ph type="sldImg"/>
          </p:nvPr>
        </p:nvSpPr>
        <p:spPr>
          <a:xfrm>
            <a:off x="3495675" y="2436813"/>
            <a:ext cx="0" cy="0"/>
          </a:xfrm>
          <a:ln/>
        </p:spPr>
      </p:sp>
      <p:sp>
        <p:nvSpPr>
          <p:cNvPr id="430083" name="Rectangle 3"/>
          <p:cNvSpPr>
            <a:spLocks noGrp="1" noChangeArrowheads="1"/>
          </p:cNvSpPr>
          <p:nvPr>
            <p:ph type="body" idx="1"/>
          </p:nvPr>
        </p:nvSpPr>
        <p:spPr>
          <a:xfrm>
            <a:off x="914400" y="4343400"/>
            <a:ext cx="5029200" cy="4114800"/>
          </a:xfrm>
        </p:spPr>
        <p:txBody>
          <a:bodyPr wrap="square" anchor="t"/>
          <a:lstStyle/>
          <a:p>
            <a:r>
              <a:rPr lang="en-US" altLang="en-US"/>
              <a:t>Server systems are more complex.  They have some semi-custom applications, they have much heavier load, and often they provide the very services the PDAs, appliances, and desktops depend on.  To some extent, the complexity has not disappeared, it has just moved.</a:t>
            </a:r>
          </a:p>
          <a:p>
            <a:endParaRPr lang="en-US" altLang="en-US"/>
          </a:p>
          <a:p>
            <a:r>
              <a:rPr lang="en-US" altLang="en-US"/>
              <a:t>But people who own servers are going to own many of them.  They do not mind managing the server content, that is their business.  But, they do not want to be systems management experts.  </a:t>
            </a:r>
          </a:p>
          <a:p>
            <a:br>
              <a:rPr lang="en-US" altLang="en-US"/>
            </a:br>
            <a:r>
              <a:rPr lang="en-US" altLang="en-US"/>
              <a:t>So, server systems should be self managing. The human systems manager should set goals, polices and budget.   The system should do the rest.     It should distribute work among the servers, when new ones arrive, they should just add to the cluster when they are plugged in.  When a server fails, its storage will have been replicated somewhere else, so the storage and computation can move to those new locations.</a:t>
            </a:r>
          </a:p>
          <a:p>
            <a:endParaRPr lang="en-US" altLang="en-US"/>
          </a:p>
          <a:p>
            <a:r>
              <a:rPr lang="en-US" altLang="en-US"/>
              <a:t>The operational test for this systems is that it serves millions of people each day, and yet it is managed by a fraction of a person who does all the administrative tasks.  Currently, such a system would need 24-hour a day coverage by a substantial staff.  With special expertise required for upgrades, maintenance, system growth, database administration, backups, network management, and the like.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8FA3C-7263-4DF4-963D-82256FE82A4A}" type="slidenum">
              <a:rPr lang="en-US" altLang="en-US"/>
              <a:pPr/>
              <a:t>55</a:t>
            </a:fld>
            <a:endParaRPr lang="en-US" altLang="en-US"/>
          </a:p>
        </p:txBody>
      </p:sp>
      <p:sp>
        <p:nvSpPr>
          <p:cNvPr id="402434" name="Rectangle 2"/>
          <p:cNvSpPr>
            <a:spLocks noGrp="1" noRot="1" noChangeAspect="1" noChangeArrowheads="1" noTextEdit="1"/>
          </p:cNvSpPr>
          <p:nvPr>
            <p:ph type="sldImg"/>
          </p:nvPr>
        </p:nvSpPr>
        <p:spPr>
          <a:xfrm>
            <a:off x="3429000" y="2400300"/>
            <a:ext cx="0" cy="0"/>
          </a:xfrm>
          <a:ln/>
        </p:spPr>
      </p:sp>
      <p:sp>
        <p:nvSpPr>
          <p:cNvPr id="402435" name="Rectangle 3"/>
          <p:cNvSpPr>
            <a:spLocks noGrp="1" noChangeArrowheads="1"/>
          </p:cNvSpPr>
          <p:nvPr>
            <p:ph type="body" idx="1"/>
          </p:nvPr>
        </p:nvSpPr>
        <p:spPr>
          <a:xfrm>
            <a:off x="914400" y="5291138"/>
            <a:ext cx="5929313" cy="2228850"/>
          </a:xfrm>
        </p:spPr>
        <p:txBody>
          <a:bodyPr/>
          <a:lstStyle/>
          <a:p>
            <a:r>
              <a:rPr lang="en-US" altLang="en-US"/>
              <a:t>1. IBM uses 32 4-way SMPs, 700 MHz Intel Pentium IIIs, 32 * 220 disks, DB2</a:t>
            </a:r>
          </a:p>
          <a:p>
            <a:r>
              <a:rPr lang="en-US" altLang="en-US"/>
              <a:t>2.-5. Compaq uses 8 or 12, 8-way SMPs: 700 vs. 500 is MHz of Intel Pentium III</a:t>
            </a:r>
          </a:p>
          <a:p>
            <a:r>
              <a:rPr lang="en-US" altLang="en-US"/>
              <a:t>6. IBM 24-way SMP, 769 disks, DB2,</a:t>
            </a:r>
          </a:p>
          <a:p>
            <a:r>
              <a:rPr lang="en-US" altLang="en-US"/>
              <a:t>7. Fujitu uses 64-way SMP, SPARC, 235+1222 disks</a:t>
            </a:r>
          </a:p>
          <a:p>
            <a:r>
              <a:rPr lang="en-US" altLang="en-US"/>
              <a:t>8. IBM 24-way SMP, 1357+60 disks, Oracle</a:t>
            </a:r>
          </a:p>
          <a:p>
            <a:r>
              <a:rPr lang="en-US" altLang="en-US"/>
              <a:t>9. Bull uses 24-way SMP, Power3,  1357+60 disks</a:t>
            </a:r>
          </a:p>
          <a:p>
            <a:r>
              <a:rPr lang="en-US" altLang="en-US"/>
              <a:t>10. Sun is 4 x 24 cluster, SPARC</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923432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91424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21526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305550" cy="6019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282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85800"/>
          </a:xfrm>
        </p:spPr>
        <p:txBody>
          <a:bodyPr/>
          <a:lstStyle/>
          <a:p>
            <a:r>
              <a:rPr lang="en-US"/>
              <a:t>Click to edit Master title style</a:t>
            </a:r>
          </a:p>
        </p:txBody>
      </p:sp>
      <p:sp>
        <p:nvSpPr>
          <p:cNvPr id="3" name="Chart Placeholder 2"/>
          <p:cNvSpPr>
            <a:spLocks noGrp="1"/>
          </p:cNvSpPr>
          <p:nvPr>
            <p:ph type="chart" idx="1"/>
          </p:nvPr>
        </p:nvSpPr>
        <p:spPr>
          <a:xfrm>
            <a:off x="228600" y="1143000"/>
            <a:ext cx="8610600" cy="5181600"/>
          </a:xfrm>
        </p:spPr>
        <p:txBody>
          <a:bodyPr/>
          <a:lstStyle/>
          <a:p>
            <a:endParaRPr lang="en-US"/>
          </a:p>
        </p:txBody>
      </p:sp>
    </p:spTree>
    <p:extLst>
      <p:ext uri="{BB962C8B-B14F-4D97-AF65-F5344CB8AC3E}">
        <p14:creationId xmlns:p14="http://schemas.microsoft.com/office/powerpoint/2010/main" val="26641790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2683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411926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291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2291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472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2311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46476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04255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8129996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7070913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304800"/>
            <a:ext cx="86106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a:t>Slide Title</a:t>
            </a:r>
          </a:p>
        </p:txBody>
      </p:sp>
      <p:sp>
        <p:nvSpPr>
          <p:cNvPr id="3075" name="Rectangle 3"/>
          <p:cNvSpPr>
            <a:spLocks noGrp="1" noChangeArrowheads="1"/>
          </p:cNvSpPr>
          <p:nvPr>
            <p:ph type="body" idx="1"/>
          </p:nvPr>
        </p:nvSpPr>
        <p:spPr bwMode="auto">
          <a:xfrm>
            <a:off x="228600" y="1143000"/>
            <a:ext cx="8610600" cy="5181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p:cNvSpPr>
            <a:spLocks noChangeArrowheads="1"/>
          </p:cNvSpPr>
          <p:nvPr/>
        </p:nvSpPr>
        <p:spPr bwMode="auto">
          <a:xfrm>
            <a:off x="8001000" y="6405563"/>
            <a:ext cx="777875"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2"/>
                </a:solidFill>
                <a:latin typeface="Arial" panose="020B0604020202020204" pitchFamily="34" charset="0"/>
              </a:rPr>
              <a:t>Slide </a:t>
            </a:r>
            <a:fld id="{2746959F-02D7-4050-AA4C-86E1783D3864}" type="slidenum">
              <a:rPr lang="en-US" altLang="en-US" sz="1200" b="1">
                <a:solidFill>
                  <a:schemeClr val="bg2"/>
                </a:solidFill>
                <a:latin typeface="Arial" panose="020B0604020202020204" pitchFamily="34" charset="0"/>
              </a:rPr>
              <a:pPr/>
              <a:t>‹nº›</a:t>
            </a:fld>
            <a:endParaRPr lang="en-US" altLang="en-US" sz="1200" b="1">
              <a:solidFill>
                <a:schemeClr val="bg2"/>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xStyles>
    <p:titleStyle>
      <a:lvl1pPr algn="ctr" rtl="0" eaLnBrk="0" fontAlgn="base" hangingPunct="0">
        <a:lnSpc>
          <a:spcPct val="90000"/>
        </a:lnSpc>
        <a:spcBef>
          <a:spcPct val="0"/>
        </a:spcBef>
        <a:spcAft>
          <a:spcPct val="0"/>
        </a:spcAft>
        <a:defRPr sz="3800" b="1" kern="1200">
          <a:solidFill>
            <a:srgbClr val="DC2F00"/>
          </a:solidFill>
          <a:latin typeface="+mj-lt"/>
          <a:ea typeface="+mj-ea"/>
          <a:cs typeface="+mj-cs"/>
        </a:defRPr>
      </a:lvl1pPr>
      <a:lvl2pPr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2pPr>
      <a:lvl3pPr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3pPr>
      <a:lvl4pPr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4pPr>
      <a:lvl5pPr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5pPr>
      <a:lvl6pPr marL="457200"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6pPr>
      <a:lvl7pPr marL="914400"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7pPr>
      <a:lvl8pPr marL="1371600"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8pPr>
      <a:lvl9pPr marL="1828800" algn="ctr" rtl="0" eaLnBrk="0" fontAlgn="base" hangingPunct="0">
        <a:lnSpc>
          <a:spcPct val="90000"/>
        </a:lnSpc>
        <a:spcBef>
          <a:spcPct val="0"/>
        </a:spcBef>
        <a:spcAft>
          <a:spcPct val="0"/>
        </a:spcAft>
        <a:defRPr sz="3800" b="1">
          <a:solidFill>
            <a:srgbClr val="DC2F00"/>
          </a:solidFill>
          <a:latin typeface="Comic Sans MS" panose="030F0702030302020204"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b="1" kern="1200">
          <a:solidFill>
            <a:srgbClr val="0000B4"/>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400" kern="1200">
          <a:solidFill>
            <a:srgbClr val="000078"/>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sz="2200" kern="1200">
          <a:solidFill>
            <a:srgbClr val="000045"/>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2200"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oc.cs.berkeley.edu/" TargetMode="Externa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12.xml" /><Relationship Id="rId1" Type="http://schemas.openxmlformats.org/officeDocument/2006/relationships/vmlDrawing" Target="../drawings/vmlDrawing1.vml" /><Relationship Id="rId4" Type="http://schemas.openxmlformats.org/officeDocument/2006/relationships/image" Target="../media/image1.emf"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2.wmf" /></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3.vml" /><Relationship Id="rId6" Type="http://schemas.openxmlformats.org/officeDocument/2006/relationships/image" Target="../media/image4.wmf" /><Relationship Id="rId5" Type="http://schemas.openxmlformats.org/officeDocument/2006/relationships/oleObject" Target="../embeddings/oleObject4.bin" /><Relationship Id="rId4" Type="http://schemas.openxmlformats.org/officeDocument/2006/relationships/image" Target="../media/image3.wmf" /></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Layout" Target="../slideLayouts/slideLayout2.xml" /><Relationship Id="rId1" Type="http://schemas.openxmlformats.org/officeDocument/2006/relationships/vmlDrawing" Target="../drawings/vmlDrawing4.vml" /><Relationship Id="rId4" Type="http://schemas.openxmlformats.org/officeDocument/2006/relationships/image" Target="../media/image5.emf"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2.xml" /><Relationship Id="rId1" Type="http://schemas.openxmlformats.org/officeDocument/2006/relationships/vmlDrawing" Target="../drawings/vmlDrawing5.vml" /><Relationship Id="rId4" Type="http://schemas.openxmlformats.org/officeDocument/2006/relationships/image" Target="../media/image11.wmf" /></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2.xml" /><Relationship Id="rId1" Type="http://schemas.openxmlformats.org/officeDocument/2006/relationships/vmlDrawing" Target="../drawings/vmlDrawing6.vml" /><Relationship Id="rId4" Type="http://schemas.openxmlformats.org/officeDocument/2006/relationships/image" Target="../media/image12.wmf"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Layout" Target="../slideLayouts/slideLayout2.xml" /><Relationship Id="rId1" Type="http://schemas.openxmlformats.org/officeDocument/2006/relationships/vmlDrawing" Target="../drawings/vmlDrawing7.vml" /><Relationship Id="rId6" Type="http://schemas.openxmlformats.org/officeDocument/2006/relationships/image" Target="../media/image14.wmf" /><Relationship Id="rId5" Type="http://schemas.openxmlformats.org/officeDocument/2006/relationships/oleObject" Target="../embeddings/oleObject9.bin" /><Relationship Id="rId4" Type="http://schemas.openxmlformats.org/officeDocument/2006/relationships/image" Target="../media/image13.wmf"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17.png" /><Relationship Id="rId4" Type="http://schemas.openxmlformats.org/officeDocument/2006/relationships/image" Target="../media/image16.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 /><Relationship Id="rId2" Type="http://schemas.openxmlformats.org/officeDocument/2006/relationships/slideLayout" Target="../slideLayouts/slideLayout2.xml" /><Relationship Id="rId1" Type="http://schemas.openxmlformats.org/officeDocument/2006/relationships/vmlDrawing" Target="../drawings/vmlDrawing8.vml" /><Relationship Id="rId4" Type="http://schemas.openxmlformats.org/officeDocument/2006/relationships/image" Target="../media/image18.emf"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ctrTitle"/>
          </p:nvPr>
        </p:nvSpPr>
        <p:spPr>
          <a:xfrm>
            <a:off x="152400" y="1295400"/>
            <a:ext cx="8915400" cy="1143000"/>
          </a:xfrm>
        </p:spPr>
        <p:txBody>
          <a:bodyPr anchor="ctr"/>
          <a:lstStyle/>
          <a:p>
            <a:r>
              <a:rPr lang="en-US" altLang="en-US" sz="3600"/>
              <a:t>Recovery Oriented Computing</a:t>
            </a:r>
            <a:endParaRPr lang="en-US" altLang="en-US" sz="3800"/>
          </a:p>
        </p:txBody>
      </p:sp>
      <p:sp>
        <p:nvSpPr>
          <p:cNvPr id="220165" name="Rectangle 5"/>
          <p:cNvSpPr>
            <a:spLocks noGrp="1" noChangeArrowheads="1"/>
          </p:cNvSpPr>
          <p:nvPr>
            <p:ph type="subTitle" idx="1"/>
          </p:nvPr>
        </p:nvSpPr>
        <p:spPr>
          <a:xfrm>
            <a:off x="228600" y="3092450"/>
            <a:ext cx="8686800" cy="2514600"/>
          </a:xfrm>
          <a:noFill/>
          <a:ln/>
        </p:spPr>
        <p:txBody>
          <a:bodyPr/>
          <a:lstStyle/>
          <a:p>
            <a:pPr>
              <a:lnSpc>
                <a:spcPct val="80000"/>
              </a:lnSpc>
            </a:pPr>
            <a:r>
              <a:rPr lang="en-US" altLang="en-US" sz="2800"/>
              <a:t>Dave Patterson</a:t>
            </a:r>
          </a:p>
          <a:p>
            <a:pPr>
              <a:lnSpc>
                <a:spcPct val="80000"/>
              </a:lnSpc>
            </a:pPr>
            <a:r>
              <a:rPr lang="en-US" altLang="en-US" b="0" i="1"/>
              <a:t>University of California at Berkeley</a:t>
            </a:r>
          </a:p>
          <a:p>
            <a:pPr>
              <a:lnSpc>
                <a:spcPct val="80000"/>
              </a:lnSpc>
            </a:pPr>
            <a:r>
              <a:rPr lang="en-US" altLang="en-US" b="0"/>
              <a:t>Patterson@cs.berkeley.edu</a:t>
            </a:r>
            <a:endParaRPr lang="en-US" altLang="en-US" sz="2800"/>
          </a:p>
          <a:p>
            <a:pPr>
              <a:lnSpc>
                <a:spcPct val="80000"/>
              </a:lnSpc>
            </a:pPr>
            <a:endParaRPr lang="en-US" altLang="en-US" sz="2800"/>
          </a:p>
          <a:p>
            <a:pPr>
              <a:lnSpc>
                <a:spcPct val="80000"/>
              </a:lnSpc>
            </a:pPr>
            <a:r>
              <a:rPr lang="en-US" altLang="en-US" sz="2800">
                <a:hlinkClick r:id="rId3"/>
              </a:rPr>
              <a:t>http://roc.CS.Berkeley.EDU/</a:t>
            </a:r>
            <a:endParaRPr lang="en-US" altLang="en-US" sz="2800"/>
          </a:p>
          <a:p>
            <a:pPr>
              <a:lnSpc>
                <a:spcPct val="80000"/>
              </a:lnSpc>
            </a:pPr>
            <a:endParaRPr lang="en-US" altLang="en-US" sz="2800"/>
          </a:p>
          <a:p>
            <a:pPr>
              <a:lnSpc>
                <a:spcPct val="80000"/>
              </a:lnSpc>
            </a:pPr>
            <a:r>
              <a:rPr lang="en-US" altLang="en-US" b="0"/>
              <a:t>September 2001</a:t>
            </a:r>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en-US"/>
              <a:t>Total Cost of Ownership (IBM)</a:t>
            </a:r>
          </a:p>
        </p:txBody>
      </p:sp>
      <p:graphicFrame>
        <p:nvGraphicFramePr>
          <p:cNvPr id="592899" name="Object 3"/>
          <p:cNvGraphicFramePr>
            <a:graphicFrameLocks noGrp="1" noChangeAspect="1"/>
          </p:cNvGraphicFramePr>
          <p:nvPr>
            <p:ph type="chart" idx="1"/>
          </p:nvPr>
        </p:nvGraphicFramePr>
        <p:xfrm>
          <a:off x="241300" y="1308100"/>
          <a:ext cx="8610600" cy="5181600"/>
        </p:xfrm>
        <a:graphic>
          <a:graphicData uri="http://schemas.openxmlformats.org/presentationml/2006/ole">
            <mc:AlternateContent xmlns:mc="http://schemas.openxmlformats.org/markup-compatibility/2006">
              <mc:Choice xmlns:v="urn:schemas-microsoft-com:vml" Requires="v">
                <p:oleObj spid="_x0000_s1025" name="Chart" r:id="rId3" imgW="8610905" imgH="5181905" progId="MSGraph.Chart.8">
                  <p:embed followColorScheme="full"/>
                </p:oleObj>
              </mc:Choice>
              <mc:Fallback>
                <p:oleObj name="Chart" r:id="rId3" imgW="8610905" imgH="5181905" progId="MSGraph.Chart.8">
                  <p:embed followColorScheme="full"/>
                  <p:pic>
                    <p:nvPicPr>
                      <p:cNvPr id="5928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1308100"/>
                        <a:ext cx="8610600" cy="5181600"/>
                      </a:xfrm>
                      <a:prstGeom prst="rect">
                        <a:avLst/>
                      </a:prstGeom>
                    </p:spPr>
                  </p:pic>
                </p:oleObj>
              </mc:Fallback>
            </mc:AlternateContent>
          </a:graphicData>
        </a:graphic>
      </p:graphicFrame>
      <p:cxnSp>
        <p:nvCxnSpPr>
          <p:cNvPr id="592902" name="AutoShape 6"/>
          <p:cNvCxnSpPr>
            <a:cxnSpLocks noChangeShapeType="1"/>
            <a:endCxn id="0" idx="0"/>
          </p:cNvCxnSpPr>
          <p:nvPr/>
        </p:nvCxnSpPr>
        <p:spPr bwMode="auto">
          <a:xfrm>
            <a:off x="1993900" y="1155700"/>
            <a:ext cx="2552700" cy="152400"/>
          </a:xfrm>
          <a:prstGeom prst="bentConnector2">
            <a:avLst/>
          </a:prstGeom>
          <a:noFill/>
          <a:ln w="63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sp>
        <p:nvSpPr>
          <p:cNvPr id="592903" name="Text Box 7"/>
          <p:cNvSpPr txBox="1">
            <a:spLocks noChangeArrowheads="1"/>
          </p:cNvSpPr>
          <p:nvPr/>
        </p:nvSpPr>
        <p:spPr bwMode="auto">
          <a:xfrm>
            <a:off x="0" y="5976938"/>
            <a:ext cx="4003675"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pPr>
              <a:lnSpc>
                <a:spcPct val="90000"/>
              </a:lnSpc>
              <a:spcBef>
                <a:spcPct val="30000"/>
              </a:spcBef>
              <a:buSzPct val="100000"/>
              <a:buFontTx/>
              <a:buChar char="•"/>
            </a:pPr>
            <a:r>
              <a:rPr lang="en-US" altLang="en-US" sz="1200" b="1">
                <a:solidFill>
                  <a:srgbClr val="0000B4"/>
                </a:solidFill>
                <a:latin typeface="Comic Sans MS" panose="030F0702030302020204" pitchFamily="66" charset="0"/>
              </a:rPr>
              <a:t>Administration: all people time</a:t>
            </a:r>
          </a:p>
          <a:p>
            <a:pPr>
              <a:lnSpc>
                <a:spcPct val="90000"/>
              </a:lnSpc>
              <a:spcBef>
                <a:spcPct val="30000"/>
              </a:spcBef>
              <a:buSzPct val="100000"/>
              <a:buFontTx/>
              <a:buChar char="•"/>
            </a:pPr>
            <a:r>
              <a:rPr lang="en-US" altLang="en-US" sz="1200" b="1">
                <a:solidFill>
                  <a:srgbClr val="0000B4"/>
                </a:solidFill>
                <a:latin typeface="Comic Sans MS" panose="030F0702030302020204" pitchFamily="66" charset="0"/>
              </a:rPr>
              <a:t>Backup Restore: devices, media, and people time</a:t>
            </a:r>
          </a:p>
          <a:p>
            <a:pPr>
              <a:lnSpc>
                <a:spcPct val="90000"/>
              </a:lnSpc>
              <a:spcBef>
                <a:spcPct val="30000"/>
              </a:spcBef>
              <a:buSzPct val="100000"/>
              <a:buFontTx/>
              <a:buChar char="•"/>
            </a:pPr>
            <a:r>
              <a:rPr lang="en-US" altLang="en-US" sz="1200" b="1">
                <a:solidFill>
                  <a:srgbClr val="0000B4"/>
                </a:solidFill>
                <a:latin typeface="Comic Sans MS" panose="030F0702030302020204" pitchFamily="66" charset="0"/>
              </a:rPr>
              <a:t>Environmental: floor space, power, air conditioning</a:t>
            </a:r>
          </a:p>
          <a:p>
            <a:endParaRPr lang="en-US" altLang="en-US" sz="12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en-US"/>
              <a:t>Lessons learned from Past Projects for which might help AME</a:t>
            </a:r>
          </a:p>
        </p:txBody>
      </p:sp>
      <p:sp>
        <p:nvSpPr>
          <p:cNvPr id="526339" name="Rectangle 3"/>
          <p:cNvSpPr>
            <a:spLocks noGrp="1" noChangeArrowheads="1"/>
          </p:cNvSpPr>
          <p:nvPr>
            <p:ph type="body" idx="1"/>
          </p:nvPr>
        </p:nvSpPr>
        <p:spPr>
          <a:xfrm>
            <a:off x="134938" y="1271588"/>
            <a:ext cx="8839200" cy="5181600"/>
          </a:xfrm>
        </p:spPr>
        <p:txBody>
          <a:bodyPr/>
          <a:lstStyle/>
          <a:p>
            <a:pPr>
              <a:lnSpc>
                <a:spcPct val="80000"/>
              </a:lnSpc>
            </a:pPr>
            <a:r>
              <a:rPr lang="en-US" altLang="en-US"/>
              <a:t>Know how to improve performance (and cost)</a:t>
            </a:r>
          </a:p>
          <a:p>
            <a:pPr lvl="1">
              <a:lnSpc>
                <a:spcPct val="80000"/>
              </a:lnSpc>
            </a:pPr>
            <a:r>
              <a:rPr lang="en-US" altLang="en-US"/>
              <a:t>Run system against workload, measure, innovate, repeat</a:t>
            </a:r>
          </a:p>
          <a:p>
            <a:pPr lvl="1">
              <a:lnSpc>
                <a:spcPct val="80000"/>
              </a:lnSpc>
            </a:pPr>
            <a:r>
              <a:rPr lang="en-US" altLang="en-US"/>
              <a:t>Benchmarks standardize workloads, lead to competition, evaluate alternatives; turns debates into numbers</a:t>
            </a:r>
          </a:p>
          <a:p>
            <a:pPr>
              <a:lnSpc>
                <a:spcPct val="80000"/>
              </a:lnSpc>
            </a:pPr>
            <a:r>
              <a:rPr lang="en-US" altLang="en-US"/>
              <a:t>Major improvements in Hardware Reliability</a:t>
            </a:r>
          </a:p>
          <a:p>
            <a:pPr lvl="1">
              <a:lnSpc>
                <a:spcPct val="80000"/>
              </a:lnSpc>
            </a:pPr>
            <a:r>
              <a:rPr lang="en-US" altLang="en-US"/>
              <a:t>1990 Disks 50,000 hour MTBF to 1,200,000 in 2000</a:t>
            </a:r>
          </a:p>
          <a:p>
            <a:pPr lvl="1">
              <a:lnSpc>
                <a:spcPct val="80000"/>
              </a:lnSpc>
            </a:pPr>
            <a:r>
              <a:rPr lang="en-US" altLang="en-US"/>
              <a:t>PC motherboards from 100,000 to 1,000,000 hours</a:t>
            </a:r>
          </a:p>
          <a:p>
            <a:pPr>
              <a:lnSpc>
                <a:spcPct val="80000"/>
              </a:lnSpc>
            </a:pPr>
            <a:r>
              <a:rPr lang="en-US" altLang="en-US"/>
              <a:t>Yet Everything has an error rate</a:t>
            </a:r>
          </a:p>
          <a:p>
            <a:pPr lvl="1">
              <a:lnSpc>
                <a:spcPct val="80000"/>
              </a:lnSpc>
            </a:pPr>
            <a:r>
              <a:rPr lang="en-US" altLang="en-US"/>
              <a:t>Well designed and manufactured HW: &gt;1% fail/year</a:t>
            </a:r>
          </a:p>
          <a:p>
            <a:pPr lvl="1">
              <a:lnSpc>
                <a:spcPct val="80000"/>
              </a:lnSpc>
            </a:pPr>
            <a:r>
              <a:rPr lang="en-US" altLang="en-US"/>
              <a:t>Well designed and tested SW: &gt; 1 bug / 1000 lines</a:t>
            </a:r>
          </a:p>
          <a:p>
            <a:pPr lvl="1">
              <a:lnSpc>
                <a:spcPct val="80000"/>
              </a:lnSpc>
            </a:pPr>
            <a:r>
              <a:rPr lang="en-US" altLang="en-US"/>
              <a:t>Well trained people doing routine tasks: 1%-2%</a:t>
            </a:r>
          </a:p>
          <a:p>
            <a:pPr lvl="1">
              <a:lnSpc>
                <a:spcPct val="80000"/>
              </a:lnSpc>
            </a:pPr>
            <a:r>
              <a:rPr lang="en-US" altLang="en-US"/>
              <a:t>Well run collocation site (e.g., Exodus): </a:t>
            </a:r>
            <a:br>
              <a:rPr lang="en-US" altLang="en-US"/>
            </a:br>
            <a:r>
              <a:rPr lang="en-US" altLang="en-US"/>
              <a:t>1 power failure per year, 1 network outage per year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6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6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6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6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6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63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63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63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63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63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26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en-US"/>
              <a:t>Lessons learned from Past Projects for AME</a:t>
            </a:r>
          </a:p>
        </p:txBody>
      </p:sp>
      <p:sp>
        <p:nvSpPr>
          <p:cNvPr id="527363" name="Rectangle 3"/>
          <p:cNvSpPr>
            <a:spLocks noGrp="1" noChangeArrowheads="1"/>
          </p:cNvSpPr>
          <p:nvPr>
            <p:ph type="body" idx="1"/>
          </p:nvPr>
        </p:nvSpPr>
        <p:spPr>
          <a:xfrm>
            <a:off x="134938" y="1271588"/>
            <a:ext cx="8839200" cy="5181600"/>
          </a:xfrm>
        </p:spPr>
        <p:txBody>
          <a:bodyPr/>
          <a:lstStyle/>
          <a:p>
            <a:r>
              <a:rPr lang="en-US" altLang="en-US"/>
              <a:t>Maintenance of machines (with state) expensive</a:t>
            </a:r>
          </a:p>
          <a:p>
            <a:pPr lvl="1"/>
            <a:r>
              <a:rPr lang="en-US" altLang="en-US"/>
              <a:t>~5X to 10X cost of HW</a:t>
            </a:r>
          </a:p>
          <a:p>
            <a:pPr lvl="1"/>
            <a:r>
              <a:rPr lang="en-US" altLang="en-US"/>
              <a:t>Stateless machines can be trivial to maintain (Hotmail)</a:t>
            </a:r>
          </a:p>
          <a:p>
            <a:r>
              <a:rPr lang="en-US" altLang="en-US"/>
              <a:t>System admin primarily keeps system available</a:t>
            </a:r>
          </a:p>
          <a:p>
            <a:pPr lvl="1"/>
            <a:r>
              <a:rPr lang="en-US" altLang="en-US"/>
              <a:t>System +  clever human working during failure = uptime</a:t>
            </a:r>
          </a:p>
          <a:p>
            <a:pPr lvl="1"/>
            <a:r>
              <a:rPr lang="en-US" altLang="en-US"/>
              <a:t>Also plan for growth, software upgrades, configuration, fix performance bugs, do backup</a:t>
            </a:r>
          </a:p>
          <a:p>
            <a:r>
              <a:rPr lang="en-US" altLang="en-US"/>
              <a:t>Software upgrades necessary, dangerous</a:t>
            </a:r>
          </a:p>
          <a:p>
            <a:pPr lvl="1"/>
            <a:r>
              <a:rPr lang="en-US" altLang="en-US"/>
              <a:t>SW bugs fixed, new features added, but stability?</a:t>
            </a:r>
          </a:p>
          <a:p>
            <a:pPr lvl="1"/>
            <a:r>
              <a:rPr lang="en-US" altLang="en-US"/>
              <a:t>Admins try to skip upgrades, be the last to use one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7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7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7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7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7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7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7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7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en-US"/>
              <a:t>Lessons learned from Internet</a:t>
            </a:r>
          </a:p>
        </p:txBody>
      </p:sp>
      <p:sp>
        <p:nvSpPr>
          <p:cNvPr id="567299" name="Rectangle 3"/>
          <p:cNvSpPr>
            <a:spLocks noGrp="1" noChangeArrowheads="1"/>
          </p:cNvSpPr>
          <p:nvPr>
            <p:ph type="body" idx="1"/>
          </p:nvPr>
        </p:nvSpPr>
        <p:spPr/>
        <p:txBody>
          <a:bodyPr/>
          <a:lstStyle/>
          <a:p>
            <a:r>
              <a:rPr lang="en-US" altLang="en-US"/>
              <a:t>Realities of Internet service environment:</a:t>
            </a:r>
          </a:p>
          <a:p>
            <a:pPr lvl="1"/>
            <a:r>
              <a:rPr lang="en-US" altLang="en-US"/>
              <a:t>hardware and software failures are inevitable</a:t>
            </a:r>
          </a:p>
          <a:p>
            <a:pPr lvl="2"/>
            <a:r>
              <a:rPr lang="en-US" altLang="en-US" sz="2000"/>
              <a:t>hardware reliability still imperfect</a:t>
            </a:r>
          </a:p>
          <a:p>
            <a:pPr lvl="2"/>
            <a:r>
              <a:rPr lang="en-US" altLang="en-US" sz="2000"/>
              <a:t>software reliability thwarted by rapid evolution</a:t>
            </a:r>
          </a:p>
          <a:p>
            <a:pPr lvl="2"/>
            <a:r>
              <a:rPr lang="en-US" altLang="en-US" sz="2000"/>
              <a:t>Internet system scale exposes second-order failure modes</a:t>
            </a:r>
          </a:p>
          <a:p>
            <a:pPr lvl="2"/>
            <a:endParaRPr lang="en-US" altLang="en-US" sz="200"/>
          </a:p>
          <a:p>
            <a:pPr lvl="1"/>
            <a:r>
              <a:rPr lang="en-US" altLang="en-US"/>
              <a:t>system failure modes cannot be modeled or predicted</a:t>
            </a:r>
          </a:p>
          <a:p>
            <a:pPr lvl="2"/>
            <a:r>
              <a:rPr lang="en-US" altLang="en-US" sz="2000"/>
              <a:t>commodity components do not fail cleanly</a:t>
            </a:r>
          </a:p>
          <a:p>
            <a:pPr lvl="2"/>
            <a:r>
              <a:rPr lang="en-US" altLang="en-US" sz="2000"/>
              <a:t>black-box system design thwarts models</a:t>
            </a:r>
          </a:p>
          <a:p>
            <a:pPr lvl="2"/>
            <a:r>
              <a:rPr lang="en-US" altLang="en-US" sz="2000"/>
              <a:t>unanticipated failures are normal</a:t>
            </a:r>
          </a:p>
          <a:p>
            <a:pPr lvl="2"/>
            <a:endParaRPr lang="en-US" altLang="en-US" sz="200"/>
          </a:p>
          <a:p>
            <a:pPr lvl="1"/>
            <a:r>
              <a:rPr lang="en-US" altLang="en-US"/>
              <a:t>human operators are imperfect</a:t>
            </a:r>
          </a:p>
          <a:p>
            <a:pPr lvl="2"/>
            <a:r>
              <a:rPr lang="en-US" altLang="en-US" sz="2000"/>
              <a:t>human error accounts for ~50% of all system failures</a:t>
            </a:r>
            <a:endParaRPr lang="en-US" altLang="en-US"/>
          </a:p>
        </p:txBody>
      </p:sp>
      <p:sp>
        <p:nvSpPr>
          <p:cNvPr id="567300" name="Text Box 4"/>
          <p:cNvSpPr txBox="1">
            <a:spLocks noChangeArrowheads="1"/>
          </p:cNvSpPr>
          <p:nvPr/>
        </p:nvSpPr>
        <p:spPr bwMode="auto">
          <a:xfrm>
            <a:off x="250825" y="6553200"/>
            <a:ext cx="5464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p>
            <a:pPr>
              <a:spcBef>
                <a:spcPct val="50000"/>
              </a:spcBef>
            </a:pPr>
            <a:r>
              <a:rPr lang="en-US" altLang="en-US" sz="1200" i="1">
                <a:latin typeface="Comic Sans MS" panose="030F0702030302020204" pitchFamily="66" charset="0"/>
              </a:rPr>
              <a:t>Sources: Gray86, Hamilton99, Menn99, Murphy95, Perrow99, Pope86</a:t>
            </a:r>
          </a:p>
        </p:txBody>
      </p:sp>
      <p:sp>
        <p:nvSpPr>
          <p:cNvPr id="567301" name="Comment 5"/>
          <p:cNvSpPr>
            <a:spLocks noChangeArrowheads="1"/>
          </p:cNvSpPr>
          <p:nvPr/>
        </p:nvSpPr>
        <p:spPr bwMode="auto">
          <a:xfrm>
            <a:off x="0" y="3048000"/>
            <a:ext cx="2117725"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a:extLst>
            <a:ext uri="{53640926-AAD7-44D8-BBD7-CCE9431645EC}">
              <a14:shadowObscured xmlns:a14="http://schemas.microsoft.com/office/drawing/2010/main" val="1"/>
            </a:ext>
          </a:extLst>
        </p:spPr>
        <p:txBody>
          <a:bodyPr>
            <a:spAutoFit/>
          </a:bodyPr>
          <a:lstStyle/>
          <a:p>
            <a:pPr>
              <a:spcBef>
                <a:spcPct val="50000"/>
              </a:spcBef>
            </a:pPr>
            <a:r>
              <a:rPr lang="en-US" altLang="en-US" sz="1600">
                <a:solidFill>
                  <a:srgbClr val="000000"/>
                </a:solidFill>
                <a:latin typeface="Arial" panose="020B0604020202020204" pitchFamily="34" charset="0"/>
              </a:rPr>
              <a:t>cheap building blks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8386" name="Object 1026"/>
          <p:cNvGraphicFramePr>
            <a:graphicFrameLocks noChangeAspect="1"/>
          </p:cNvGraphicFramePr>
          <p:nvPr/>
        </p:nvGraphicFramePr>
        <p:xfrm>
          <a:off x="152400" y="915988"/>
          <a:ext cx="8804275" cy="4252912"/>
        </p:xfrm>
        <a:graphic>
          <a:graphicData uri="http://schemas.openxmlformats.org/presentationml/2006/ole">
            <mc:AlternateContent xmlns:mc="http://schemas.openxmlformats.org/markup-compatibility/2006">
              <mc:Choice xmlns:v="urn:schemas-microsoft-com:vml" Requires="v">
                <p:oleObj spid="_x0000_s2049" name="Worksheet" r:id="rId3" imgW="14643100" imgH="7073900" progId="Excel.Sheet.8">
                  <p:embed/>
                </p:oleObj>
              </mc:Choice>
              <mc:Fallback>
                <p:oleObj name="Worksheet" r:id="rId3" imgW="14643100" imgH="7073900" progId="Excel.Sheet.8">
                  <p:embed/>
                  <p:pic>
                    <p:nvPicPr>
                      <p:cNvPr id="528386"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5988"/>
                        <a:ext cx="880427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28387" name="Rectangle 1027"/>
          <p:cNvSpPr>
            <a:spLocks noGrp="1" noChangeArrowheads="1"/>
          </p:cNvSpPr>
          <p:nvPr>
            <p:ph type="title"/>
          </p:nvPr>
        </p:nvSpPr>
        <p:spPr/>
        <p:txBody>
          <a:bodyPr/>
          <a:lstStyle/>
          <a:p>
            <a:r>
              <a:rPr lang="en-US" altLang="en-US"/>
              <a:t>Lessons learned from Past Projects for AME</a:t>
            </a:r>
          </a:p>
        </p:txBody>
      </p:sp>
      <p:sp>
        <p:nvSpPr>
          <p:cNvPr id="528388" name="Rectangle 1028"/>
          <p:cNvSpPr>
            <a:spLocks noGrp="1" noChangeArrowheads="1"/>
          </p:cNvSpPr>
          <p:nvPr>
            <p:ph type="body" idx="1"/>
          </p:nvPr>
        </p:nvSpPr>
        <p:spPr>
          <a:xfrm>
            <a:off x="152400" y="4445000"/>
            <a:ext cx="8839200" cy="2222500"/>
          </a:xfrm>
        </p:spPr>
        <p:txBody>
          <a:bodyPr/>
          <a:lstStyle/>
          <a:p>
            <a:r>
              <a:rPr lang="en-US" altLang="en-US"/>
              <a:t>Failures due to people up, hard to measure</a:t>
            </a:r>
          </a:p>
          <a:p>
            <a:pPr lvl="1"/>
            <a:r>
              <a:rPr lang="en-US" altLang="en-US">
                <a:solidFill>
                  <a:schemeClr val="tx1"/>
                </a:solidFill>
              </a:rPr>
              <a:t>VAX crashes ‘85, ‘93 [Murp95]; extrap. to ‘01</a:t>
            </a:r>
            <a:endParaRPr lang="en-US" altLang="en-US" b="1">
              <a:solidFill>
                <a:schemeClr val="tx1"/>
              </a:solidFill>
            </a:endParaRPr>
          </a:p>
          <a:p>
            <a:pPr lvl="1"/>
            <a:r>
              <a:rPr lang="en-US" altLang="en-US">
                <a:solidFill>
                  <a:schemeClr val="tx1"/>
                </a:solidFill>
              </a:rPr>
              <a:t>HW/OS 70% in ‘85 to 28% in ‘93. In ‘01, 10%?</a:t>
            </a:r>
          </a:p>
          <a:p>
            <a:pPr lvl="1"/>
            <a:r>
              <a:rPr lang="en-US" altLang="en-US">
                <a:solidFill>
                  <a:schemeClr val="tx1"/>
                </a:solidFill>
              </a:rPr>
              <a:t>How get administrator to admit mistake? (Heisenberg?)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83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838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838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283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1155" name="Rectangle 1027"/>
          <p:cNvSpPr>
            <a:spLocks noGrp="1" noChangeArrowheads="1"/>
          </p:cNvSpPr>
          <p:nvPr>
            <p:ph type="title"/>
          </p:nvPr>
        </p:nvSpPr>
        <p:spPr/>
        <p:txBody>
          <a:bodyPr/>
          <a:lstStyle/>
          <a:p>
            <a:r>
              <a:rPr lang="en-US" altLang="en-US"/>
              <a:t>Lessons learned from Past Projects for AME</a:t>
            </a:r>
          </a:p>
        </p:txBody>
      </p:sp>
      <p:sp>
        <p:nvSpPr>
          <p:cNvPr id="561156" name="Rectangle 1028"/>
          <p:cNvSpPr>
            <a:spLocks noGrp="1" noChangeArrowheads="1"/>
          </p:cNvSpPr>
          <p:nvPr>
            <p:ph type="body" idx="1"/>
          </p:nvPr>
        </p:nvSpPr>
        <p:spPr>
          <a:xfrm>
            <a:off x="152400" y="4445000"/>
            <a:ext cx="8839200" cy="2222500"/>
          </a:xfrm>
        </p:spPr>
        <p:txBody>
          <a:bodyPr/>
          <a:lstStyle/>
          <a:p>
            <a:r>
              <a:rPr lang="en-US" altLang="en-US"/>
              <a:t>“Sources of Failure in the Public Switched Telephone Network,” Kuhn</a:t>
            </a:r>
          </a:p>
          <a:p>
            <a:pPr lvl="1"/>
            <a:r>
              <a:rPr lang="en-US" altLang="en-US"/>
              <a:t>FCC Records 1992-1994; IEEE Computer, 30:4 (Apr 97)</a:t>
            </a:r>
          </a:p>
          <a:p>
            <a:pPr lvl="1"/>
            <a:r>
              <a:rPr lang="en-US" altLang="en-US">
                <a:solidFill>
                  <a:srgbClr val="000099"/>
                </a:solidFill>
                <a:cs typeface="Times" panose="02020603050405020304" pitchFamily="18" charset="0"/>
              </a:rPr>
              <a:t>Overload (not sufficient switching to lower costs) another 6% outages, 44% minutes</a:t>
            </a:r>
            <a:r>
              <a:rPr lang="en-US" altLang="en-US" b="1">
                <a:solidFill>
                  <a:schemeClr val="tx1"/>
                </a:solidFill>
                <a:latin typeface="Times" panose="02020603050405020304" pitchFamily="18" charset="0"/>
                <a:cs typeface="Times" panose="02020603050405020304" pitchFamily="18" charset="0"/>
              </a:rPr>
              <a:t> </a:t>
            </a:r>
          </a:p>
        </p:txBody>
      </p:sp>
      <p:graphicFrame>
        <p:nvGraphicFramePr>
          <p:cNvPr id="561160" name="Object 1032"/>
          <p:cNvGraphicFramePr>
            <a:graphicFrameLocks noChangeAspect="1"/>
          </p:cNvGraphicFramePr>
          <p:nvPr/>
        </p:nvGraphicFramePr>
        <p:xfrm>
          <a:off x="-819150" y="0"/>
          <a:ext cx="7002463" cy="4787900"/>
        </p:xfrm>
        <a:graphic>
          <a:graphicData uri="http://schemas.openxmlformats.org/presentationml/2006/ole">
            <mc:AlternateContent xmlns:mc="http://schemas.openxmlformats.org/markup-compatibility/2006">
              <mc:Choice xmlns:v="urn:schemas-microsoft-com:vml" Requires="v">
                <p:oleObj spid="_x0000_s3073" name="Worksheet" r:id="rId3" imgW="8674100" imgH="5930900" progId="Excel.Sheet.8">
                  <p:embed/>
                </p:oleObj>
              </mc:Choice>
              <mc:Fallback>
                <p:oleObj name="Worksheet" r:id="rId3" imgW="8674100" imgH="5930900" progId="Excel.Sheet.8">
                  <p:embed/>
                  <p:pic>
                    <p:nvPicPr>
                      <p:cNvPr id="56116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0"/>
                        <a:ext cx="7002463"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61161" name="Object 1033"/>
          <p:cNvGraphicFramePr>
            <a:graphicFrameLocks noChangeAspect="1"/>
          </p:cNvGraphicFramePr>
          <p:nvPr/>
        </p:nvGraphicFramePr>
        <p:xfrm>
          <a:off x="3702050" y="0"/>
          <a:ext cx="7088188" cy="4846638"/>
        </p:xfrm>
        <a:graphic>
          <a:graphicData uri="http://schemas.openxmlformats.org/presentationml/2006/ole">
            <mc:AlternateContent xmlns:mc="http://schemas.openxmlformats.org/markup-compatibility/2006">
              <mc:Choice xmlns:v="urn:schemas-microsoft-com:vml" Requires="v">
                <p:oleObj spid="_x0000_s3074" name="Worksheet" r:id="rId5" imgW="8674100" imgH="5930900" progId="Excel.Sheet.8">
                  <p:embed/>
                </p:oleObj>
              </mc:Choice>
              <mc:Fallback>
                <p:oleObj name="Worksheet" r:id="rId5" imgW="8674100" imgH="5930900" progId="Excel.Sheet.8">
                  <p:embed/>
                  <p:pic>
                    <p:nvPicPr>
                      <p:cNvPr id="561161"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2050" y="0"/>
                        <a:ext cx="7088188"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115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115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11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en-US"/>
              <a:t>Learning from other fields: PSTN</a:t>
            </a:r>
          </a:p>
        </p:txBody>
      </p:sp>
      <p:sp>
        <p:nvSpPr>
          <p:cNvPr id="593923" name="Rectangle 3"/>
          <p:cNvSpPr>
            <a:spLocks noGrp="1" noChangeArrowheads="1"/>
          </p:cNvSpPr>
          <p:nvPr>
            <p:ph type="body" idx="1"/>
          </p:nvPr>
        </p:nvSpPr>
        <p:spPr/>
        <p:txBody>
          <a:bodyPr/>
          <a:lstStyle/>
          <a:p>
            <a:r>
              <a:rPr lang="en-US" altLang="en-US"/>
              <a:t>FCC-collected data on outages in the US public-switched telephone network</a:t>
            </a:r>
          </a:p>
          <a:p>
            <a:pPr lvl="1"/>
            <a:r>
              <a:rPr lang="en-US" altLang="en-US" sz="2000"/>
              <a:t>metric: breakdown of customer calls blocked by system outages (excluding natural disasters). Jan-June 2001</a:t>
            </a:r>
          </a:p>
        </p:txBody>
      </p:sp>
      <p:graphicFrame>
        <p:nvGraphicFramePr>
          <p:cNvPr id="593924" name="Object 4"/>
          <p:cNvGraphicFramePr>
            <a:graphicFrameLocks noChangeAspect="1"/>
          </p:cNvGraphicFramePr>
          <p:nvPr/>
        </p:nvGraphicFramePr>
        <p:xfrm>
          <a:off x="1082675" y="2430463"/>
          <a:ext cx="5902325" cy="3798887"/>
        </p:xfrm>
        <a:graphic>
          <a:graphicData uri="http://schemas.openxmlformats.org/presentationml/2006/ole">
            <mc:AlternateContent xmlns:mc="http://schemas.openxmlformats.org/markup-compatibility/2006">
              <mc:Choice xmlns:v="urn:schemas-microsoft-com:vml" Requires="v">
                <p:oleObj spid="_x0000_s4097" name="Chart" r:id="rId3" imgW="9479585" imgH="6202985" progId="Excel.Chart.8">
                  <p:embed/>
                </p:oleObj>
              </mc:Choice>
              <mc:Fallback>
                <p:oleObj name="Chart" r:id="rId3" imgW="9479585" imgH="6202985" progId="Excel.Chart.8">
                  <p:embed/>
                  <p:pic>
                    <p:nvPicPr>
                      <p:cNvPr id="593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430463"/>
                        <a:ext cx="5902325" cy="37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25" name="Line 5"/>
          <p:cNvSpPr>
            <a:spLocks noChangeShapeType="1"/>
          </p:cNvSpPr>
          <p:nvPr/>
        </p:nvSpPr>
        <p:spPr bwMode="auto">
          <a:xfrm flipH="1">
            <a:off x="3587750" y="2949575"/>
            <a:ext cx="1503363" cy="403225"/>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3926" name="Line 6"/>
          <p:cNvSpPr>
            <a:spLocks noChangeShapeType="1"/>
          </p:cNvSpPr>
          <p:nvPr/>
        </p:nvSpPr>
        <p:spPr bwMode="auto">
          <a:xfrm flipH="1">
            <a:off x="4144963" y="2949575"/>
            <a:ext cx="946150" cy="9461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3927" name="Text Box 7"/>
          <p:cNvSpPr txBox="1">
            <a:spLocks noChangeArrowheads="1"/>
          </p:cNvSpPr>
          <p:nvPr/>
        </p:nvSpPr>
        <p:spPr bwMode="auto">
          <a:xfrm>
            <a:off x="4972050" y="2703513"/>
            <a:ext cx="3462338"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pPr>
            <a:r>
              <a:rPr lang="en-US" altLang="en-US" sz="2000">
                <a:solidFill>
                  <a:srgbClr val="000099"/>
                </a:solidFill>
                <a:latin typeface="Comic Sans MS" panose="030F0702030302020204" pitchFamily="66" charset="0"/>
              </a:rPr>
              <a:t>Human error accounts for </a:t>
            </a:r>
            <a:r>
              <a:rPr lang="en-US" altLang="en-US" sz="2000" b="1">
                <a:solidFill>
                  <a:srgbClr val="000099"/>
                </a:solidFill>
                <a:effectLst>
                  <a:outerShdw blurRad="38100" dist="38100" dir="2700000" algn="tl">
                    <a:srgbClr val="C0C0C0"/>
                  </a:outerShdw>
                </a:effectLst>
                <a:latin typeface="Comic Sans MS" panose="030F0702030302020204" pitchFamily="66" charset="0"/>
              </a:rPr>
              <a:t>56%</a:t>
            </a:r>
            <a:r>
              <a:rPr lang="en-US" altLang="en-US" sz="2000">
                <a:solidFill>
                  <a:srgbClr val="000099"/>
                </a:solidFill>
                <a:latin typeface="Comic Sans MS" panose="030F0702030302020204" pitchFamily="66" charset="0"/>
              </a:rPr>
              <a:t> of all blocked calls</a:t>
            </a:r>
          </a:p>
        </p:txBody>
      </p:sp>
      <p:sp>
        <p:nvSpPr>
          <p:cNvPr id="593928" name="Rectangle 8"/>
          <p:cNvSpPr>
            <a:spLocks noChangeArrowheads="1"/>
          </p:cNvSpPr>
          <p:nvPr/>
        </p:nvSpPr>
        <p:spPr bwMode="auto">
          <a:xfrm>
            <a:off x="230188" y="5849938"/>
            <a:ext cx="8610600" cy="531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lnSpc>
                <a:spcPct val="90000"/>
              </a:lnSpc>
              <a:spcBef>
                <a:spcPct val="30000"/>
              </a:spcBef>
              <a:buSzPct val="100000"/>
              <a:buChar char="•"/>
              <a:defRPr sz="2800" b="1">
                <a:solidFill>
                  <a:srgbClr val="0000B4"/>
                </a:solidFill>
                <a:latin typeface="Comic Sans MS" panose="030F0702030302020204" pitchFamily="66" charset="0"/>
              </a:defRPr>
            </a:lvl1pPr>
            <a:lvl2pPr marL="685800" indent="-228600">
              <a:lnSpc>
                <a:spcPct val="90000"/>
              </a:lnSpc>
              <a:spcBef>
                <a:spcPct val="30000"/>
              </a:spcBef>
              <a:buSzPct val="100000"/>
              <a:buChar char="–"/>
              <a:defRPr sz="2400">
                <a:solidFill>
                  <a:srgbClr val="000078"/>
                </a:solidFill>
                <a:latin typeface="Comic Sans MS" panose="030F0702030302020204" pitchFamily="66" charset="0"/>
              </a:defRPr>
            </a:lvl2pPr>
            <a:lvl3pPr marL="1143000" indent="-228600">
              <a:lnSpc>
                <a:spcPct val="90000"/>
              </a:lnSpc>
              <a:spcBef>
                <a:spcPct val="30000"/>
              </a:spcBef>
              <a:buSzPct val="100000"/>
              <a:buChar char="»"/>
              <a:defRPr sz="2200">
                <a:solidFill>
                  <a:srgbClr val="000045"/>
                </a:solidFill>
                <a:latin typeface="Comic Sans MS" panose="030F0702030302020204" pitchFamily="66" charset="0"/>
              </a:defRPr>
            </a:lvl3pPr>
            <a:lvl4pPr marL="1543050" indent="-171450">
              <a:lnSpc>
                <a:spcPct val="90000"/>
              </a:lnSpc>
              <a:spcBef>
                <a:spcPct val="30000"/>
              </a:spcBef>
              <a:buSzPct val="100000"/>
              <a:buChar char="•"/>
              <a:defRPr sz="2200">
                <a:solidFill>
                  <a:schemeClr val="tx1"/>
                </a:solidFill>
                <a:latin typeface="Comic Sans MS" panose="030F0702030302020204" pitchFamily="66" charset="0"/>
              </a:defRPr>
            </a:lvl4pPr>
            <a:lvl5pPr marL="2000250" indent="-171450">
              <a:lnSpc>
                <a:spcPct val="90000"/>
              </a:lnSpc>
              <a:spcBef>
                <a:spcPct val="30000"/>
              </a:spcBef>
              <a:buSzPct val="100000"/>
              <a:buChar char="–"/>
              <a:defRPr sz="2200">
                <a:solidFill>
                  <a:schemeClr val="tx1"/>
                </a:solidFill>
                <a:latin typeface="Comic Sans MS" panose="030F0702030302020204" pitchFamily="66" charset="0"/>
              </a:defRPr>
            </a:lvl5pPr>
            <a:lvl6pPr marL="2457450" indent="-171450" eaLnBrk="0" fontAlgn="base" hangingPunct="0">
              <a:lnSpc>
                <a:spcPct val="90000"/>
              </a:lnSpc>
              <a:spcBef>
                <a:spcPct val="30000"/>
              </a:spcBef>
              <a:spcAft>
                <a:spcPct val="0"/>
              </a:spcAft>
              <a:buSzPct val="100000"/>
              <a:buChar char="–"/>
              <a:defRPr sz="2200">
                <a:solidFill>
                  <a:schemeClr val="tx1"/>
                </a:solidFill>
                <a:latin typeface="Comic Sans MS" panose="030F0702030302020204" pitchFamily="66" charset="0"/>
              </a:defRPr>
            </a:lvl6pPr>
            <a:lvl7pPr marL="2914650" indent="-171450" eaLnBrk="0" fontAlgn="base" hangingPunct="0">
              <a:lnSpc>
                <a:spcPct val="90000"/>
              </a:lnSpc>
              <a:spcBef>
                <a:spcPct val="30000"/>
              </a:spcBef>
              <a:spcAft>
                <a:spcPct val="0"/>
              </a:spcAft>
              <a:buSzPct val="100000"/>
              <a:buChar char="–"/>
              <a:defRPr sz="2200">
                <a:solidFill>
                  <a:schemeClr val="tx1"/>
                </a:solidFill>
                <a:latin typeface="Comic Sans MS" panose="030F0702030302020204" pitchFamily="66" charset="0"/>
              </a:defRPr>
            </a:lvl7pPr>
            <a:lvl8pPr marL="3371850" indent="-171450" eaLnBrk="0" fontAlgn="base" hangingPunct="0">
              <a:lnSpc>
                <a:spcPct val="90000"/>
              </a:lnSpc>
              <a:spcBef>
                <a:spcPct val="30000"/>
              </a:spcBef>
              <a:spcAft>
                <a:spcPct val="0"/>
              </a:spcAft>
              <a:buSzPct val="100000"/>
              <a:buChar char="–"/>
              <a:defRPr sz="2200">
                <a:solidFill>
                  <a:schemeClr val="tx1"/>
                </a:solidFill>
                <a:latin typeface="Comic Sans MS" panose="030F0702030302020204" pitchFamily="66" charset="0"/>
              </a:defRPr>
            </a:lvl8pPr>
            <a:lvl9pPr marL="3829050" indent="-171450" eaLnBrk="0" fontAlgn="base" hangingPunct="0">
              <a:lnSpc>
                <a:spcPct val="90000"/>
              </a:lnSpc>
              <a:spcBef>
                <a:spcPct val="30000"/>
              </a:spcBef>
              <a:spcAft>
                <a:spcPct val="0"/>
              </a:spcAft>
              <a:buSzPct val="100000"/>
              <a:buChar char="–"/>
              <a:defRPr sz="2200">
                <a:solidFill>
                  <a:schemeClr val="tx1"/>
                </a:solidFill>
                <a:latin typeface="Comic Sans MS" panose="030F0702030302020204" pitchFamily="66" charset="0"/>
              </a:defRPr>
            </a:lvl9pPr>
          </a:lstStyle>
          <a:p>
            <a:pPr lvl="1"/>
            <a:r>
              <a:rPr lang="en-US" altLang="en-US" sz="2000"/>
              <a:t>comparison with 1992-4 data shows that human error is the only factor that is not improving over time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0" name="Rectangle 1026"/>
          <p:cNvSpPr>
            <a:spLocks noGrp="1" noChangeArrowheads="1"/>
          </p:cNvSpPr>
          <p:nvPr>
            <p:ph type="title"/>
          </p:nvPr>
        </p:nvSpPr>
        <p:spPr/>
        <p:txBody>
          <a:bodyPr/>
          <a:lstStyle/>
          <a:p>
            <a:r>
              <a:rPr lang="en-US" altLang="en-US"/>
              <a:t>Lessons learned from Past Projects for AME</a:t>
            </a:r>
          </a:p>
        </p:txBody>
      </p:sp>
      <p:sp>
        <p:nvSpPr>
          <p:cNvPr id="529411" name="Rectangle 1027"/>
          <p:cNvSpPr>
            <a:spLocks noGrp="1" noChangeArrowheads="1"/>
          </p:cNvSpPr>
          <p:nvPr>
            <p:ph type="body" idx="1"/>
          </p:nvPr>
        </p:nvSpPr>
        <p:spPr>
          <a:xfrm>
            <a:off x="134938" y="1271588"/>
            <a:ext cx="8839200" cy="5181600"/>
          </a:xfrm>
        </p:spPr>
        <p:txBody>
          <a:bodyPr/>
          <a:lstStyle/>
          <a:p>
            <a:r>
              <a:rPr lang="en-US" altLang="en-US"/>
              <a:t>Components fail slowly</a:t>
            </a:r>
          </a:p>
          <a:p>
            <a:pPr lvl="1"/>
            <a:r>
              <a:rPr lang="en-US" altLang="en-US"/>
              <a:t>Disks, Memory, Software give indications before fail</a:t>
            </a:r>
          </a:p>
          <a:p>
            <a:pPr lvl="1">
              <a:buFontTx/>
              <a:buNone/>
            </a:pPr>
            <a:r>
              <a:rPr lang="en-US" altLang="en-US"/>
              <a:t>(Interfaces don’t pass along this information)</a:t>
            </a:r>
          </a:p>
          <a:p>
            <a:r>
              <a:rPr lang="en-US" altLang="en-US"/>
              <a:t>Component performance varies</a:t>
            </a:r>
          </a:p>
          <a:p>
            <a:pPr lvl="1"/>
            <a:r>
              <a:rPr lang="en-US" altLang="en-US"/>
              <a:t>Disk inner track vs. outer track: 1.8X Bandwidth</a:t>
            </a:r>
          </a:p>
          <a:p>
            <a:pPr lvl="1"/>
            <a:r>
              <a:rPr lang="en-US" altLang="en-US"/>
              <a:t>Refresh of DRAM</a:t>
            </a:r>
          </a:p>
          <a:p>
            <a:pPr lvl="1"/>
            <a:r>
              <a:rPr lang="en-US" altLang="en-US"/>
              <a:t>Daemon processes in nodes of cluster</a:t>
            </a:r>
          </a:p>
          <a:p>
            <a:pPr lvl="1"/>
            <a:r>
              <a:rPr lang="en-US" altLang="en-US"/>
              <a:t>Error correction, retry on some storage accesses</a:t>
            </a:r>
          </a:p>
          <a:p>
            <a:pPr lvl="1"/>
            <a:r>
              <a:rPr lang="en-US" altLang="en-US"/>
              <a:t>Maintenance events in switches</a:t>
            </a:r>
          </a:p>
          <a:p>
            <a:pPr lvl="1">
              <a:buFontTx/>
              <a:buNone/>
            </a:pPr>
            <a:r>
              <a:rPr lang="en-US" altLang="en-US"/>
              <a:t>(Interfaces don’t pass along this information)</a:t>
            </a:r>
          </a:p>
          <a:p>
            <a:pPr lvl="1"/>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9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9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9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9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9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29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29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94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94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29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1026"/>
          <p:cNvSpPr>
            <a:spLocks noGrp="1" noChangeArrowheads="1"/>
          </p:cNvSpPr>
          <p:nvPr>
            <p:ph type="title"/>
          </p:nvPr>
        </p:nvSpPr>
        <p:spPr/>
        <p:txBody>
          <a:bodyPr/>
          <a:lstStyle/>
          <a:p>
            <a:r>
              <a:rPr lang="en-US" altLang="en-US"/>
              <a:t>Lessons Learned from Other Fields</a:t>
            </a:r>
          </a:p>
        </p:txBody>
      </p:sp>
      <p:sp>
        <p:nvSpPr>
          <p:cNvPr id="530435" name="Rectangle 1027"/>
          <p:cNvSpPr>
            <a:spLocks noGrp="1" noChangeArrowheads="1"/>
          </p:cNvSpPr>
          <p:nvPr>
            <p:ph type="body" idx="1"/>
          </p:nvPr>
        </p:nvSpPr>
        <p:spPr>
          <a:xfrm>
            <a:off x="134938" y="1271588"/>
            <a:ext cx="8839200" cy="5181600"/>
          </a:xfrm>
        </p:spPr>
        <p:txBody>
          <a:bodyPr/>
          <a:lstStyle/>
          <a:p>
            <a:pPr>
              <a:lnSpc>
                <a:spcPct val="80000"/>
              </a:lnSpc>
              <a:buFontTx/>
              <a:buNone/>
            </a:pPr>
            <a:r>
              <a:rPr lang="en-US" altLang="en-US" sz="2400"/>
              <a:t>Common threads in accidents ~3 Mile Island</a:t>
            </a:r>
          </a:p>
          <a:p>
            <a:pPr>
              <a:lnSpc>
                <a:spcPct val="80000"/>
              </a:lnSpc>
              <a:buFontTx/>
              <a:buNone/>
            </a:pPr>
            <a:r>
              <a:rPr lang="en-US" altLang="en-US" sz="2400"/>
              <a:t>1.More multiple failures than you believe </a:t>
            </a:r>
            <a:br>
              <a:rPr lang="en-US" altLang="en-US" sz="2400"/>
            </a:br>
            <a:r>
              <a:rPr lang="en-US" altLang="en-US" sz="2400"/>
              <a:t>possible, in part because accumulate</a:t>
            </a:r>
          </a:p>
          <a:p>
            <a:pPr>
              <a:lnSpc>
                <a:spcPct val="80000"/>
              </a:lnSpc>
              <a:buFontTx/>
              <a:buNone/>
            </a:pPr>
            <a:r>
              <a:rPr lang="en-US" altLang="en-US" sz="2400"/>
              <a:t>2. Operators cannot fully understand system </a:t>
            </a:r>
            <a:br>
              <a:rPr lang="en-US" altLang="en-US" sz="2400"/>
            </a:br>
            <a:r>
              <a:rPr lang="en-US" altLang="en-US" sz="2400"/>
              <a:t>because errors in implementation, </a:t>
            </a:r>
            <a:br>
              <a:rPr lang="en-US" altLang="en-US" sz="2400"/>
            </a:br>
            <a:r>
              <a:rPr lang="en-US" altLang="en-US" sz="2400"/>
              <a:t>measurement system, warning systems.  </a:t>
            </a:r>
            <a:br>
              <a:rPr lang="en-US" altLang="en-US" sz="2400"/>
            </a:br>
            <a:r>
              <a:rPr lang="en-US" altLang="en-US" sz="2400"/>
              <a:t>Also complex, hard to predict interactions </a:t>
            </a:r>
          </a:p>
          <a:p>
            <a:pPr>
              <a:lnSpc>
                <a:spcPct val="80000"/>
              </a:lnSpc>
              <a:buFontTx/>
              <a:buNone/>
            </a:pPr>
            <a:r>
              <a:rPr lang="en-US" altLang="en-US" sz="2400"/>
              <a:t>3.Tendency to blame operators afterwards (60-80%), but they must operate with missing, wrong information</a:t>
            </a:r>
          </a:p>
          <a:p>
            <a:pPr>
              <a:lnSpc>
                <a:spcPct val="80000"/>
              </a:lnSpc>
              <a:buFontTx/>
              <a:buNone/>
            </a:pPr>
            <a:r>
              <a:rPr lang="en-US" altLang="en-US" sz="2400"/>
              <a:t>4.The systems are never all working fully properly:    bad warning lights, sensors out, things in repair</a:t>
            </a:r>
          </a:p>
          <a:p>
            <a:pPr>
              <a:lnSpc>
                <a:spcPct val="80000"/>
              </a:lnSpc>
              <a:buFontTx/>
              <a:buNone/>
            </a:pPr>
            <a:r>
              <a:rPr lang="en-US" altLang="en-US" sz="2400"/>
              <a:t>5.Systems that kick in when trouble often flawed.  At 3 Mile Island problem 2 valves left in the wrong position-they were symmetric parts of a redundant system used only in an emergency.  The fact that the facility runs under normal operation masks errors in error handling</a:t>
            </a:r>
          </a:p>
        </p:txBody>
      </p:sp>
      <p:pic>
        <p:nvPicPr>
          <p:cNvPr id="530436" name="Picture 1028" descr="C:\IRAM\NormalBoo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1081088"/>
            <a:ext cx="1651000" cy="2527300"/>
          </a:xfrm>
          <a:prstGeom prst="rect">
            <a:avLst/>
          </a:prstGeom>
          <a:noFill/>
          <a:extLst>
            <a:ext uri="{909E8E84-426E-40DD-AFC4-6F175D3DCCD1}">
              <a14:hiddenFill xmlns:a14="http://schemas.microsoft.com/office/drawing/2010/main">
                <a:solidFill>
                  <a:srgbClr val="FFFFFF"/>
                </a:solidFill>
              </a14:hiddenFill>
            </a:ext>
          </a:extLst>
        </p:spPr>
      </p:pic>
      <p:sp>
        <p:nvSpPr>
          <p:cNvPr id="530437" name="Text Box 1029"/>
          <p:cNvSpPr txBox="1">
            <a:spLocks noChangeArrowheads="1"/>
          </p:cNvSpPr>
          <p:nvPr/>
        </p:nvSpPr>
        <p:spPr bwMode="auto">
          <a:xfrm>
            <a:off x="1711325" y="6583363"/>
            <a:ext cx="5930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200"/>
              <a:t>Charles Perrow, </a:t>
            </a:r>
            <a:r>
              <a:rPr lang="en-US" altLang="en-US" sz="1200" i="1"/>
              <a:t>Normal Accidents: Living with High Risk Technologies</a:t>
            </a:r>
            <a:r>
              <a:rPr lang="en-US" altLang="en-US" sz="1200"/>
              <a:t>, Perseus Books, 1990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4" name="Rectangle 1026"/>
          <p:cNvSpPr>
            <a:spLocks noGrp="1" noChangeArrowheads="1"/>
          </p:cNvSpPr>
          <p:nvPr>
            <p:ph type="title"/>
          </p:nvPr>
        </p:nvSpPr>
        <p:spPr/>
        <p:txBody>
          <a:bodyPr/>
          <a:lstStyle/>
          <a:p>
            <a:r>
              <a:rPr lang="en-US" altLang="en-US"/>
              <a:t>Lessons Learned from Other Fields</a:t>
            </a:r>
          </a:p>
        </p:txBody>
      </p:sp>
      <p:sp>
        <p:nvSpPr>
          <p:cNvPr id="556035" name="Rectangle 1027"/>
          <p:cNvSpPr>
            <a:spLocks noGrp="1" noChangeArrowheads="1"/>
          </p:cNvSpPr>
          <p:nvPr>
            <p:ph type="body" idx="1"/>
          </p:nvPr>
        </p:nvSpPr>
        <p:spPr>
          <a:xfrm>
            <a:off x="0" y="990600"/>
            <a:ext cx="9144000" cy="5715000"/>
          </a:xfrm>
        </p:spPr>
        <p:txBody>
          <a:bodyPr/>
          <a:lstStyle/>
          <a:p>
            <a:pPr>
              <a:lnSpc>
                <a:spcPct val="80000"/>
              </a:lnSpc>
            </a:pPr>
            <a:r>
              <a:rPr lang="en-US" altLang="en-US">
                <a:solidFill>
                  <a:srgbClr val="000099"/>
                </a:solidFill>
              </a:rPr>
              <a:t>1800s: 1/4 iron truss railroad bridges failed!</a:t>
            </a:r>
          </a:p>
          <a:p>
            <a:pPr>
              <a:lnSpc>
                <a:spcPct val="80000"/>
              </a:lnSpc>
            </a:pPr>
            <a:r>
              <a:rPr lang="en-US" altLang="en-US">
                <a:solidFill>
                  <a:srgbClr val="000099"/>
                </a:solidFill>
                <a:cs typeface="Times" panose="02020603050405020304" pitchFamily="18" charset="0"/>
              </a:rPr>
              <a:t>Techniques invented since: </a:t>
            </a:r>
          </a:p>
          <a:p>
            <a:pPr lvl="1">
              <a:lnSpc>
                <a:spcPct val="80000"/>
              </a:lnSpc>
            </a:pPr>
            <a:r>
              <a:rPr lang="en-US" altLang="en-US">
                <a:solidFill>
                  <a:srgbClr val="000099"/>
                </a:solidFill>
              </a:rPr>
              <a:t>Learn from failures vs. successes </a:t>
            </a:r>
          </a:p>
          <a:p>
            <a:pPr lvl="1">
              <a:lnSpc>
                <a:spcPct val="80000"/>
              </a:lnSpc>
            </a:pPr>
            <a:r>
              <a:rPr lang="en-US" altLang="en-US">
                <a:solidFill>
                  <a:srgbClr val="000099"/>
                </a:solidFill>
              </a:rPr>
              <a:t>Redundancy to survive some failures</a:t>
            </a:r>
          </a:p>
          <a:p>
            <a:pPr lvl="1">
              <a:lnSpc>
                <a:spcPct val="80000"/>
              </a:lnSpc>
            </a:pPr>
            <a:r>
              <a:rPr lang="en-US" altLang="en-US">
                <a:solidFill>
                  <a:srgbClr val="000099"/>
                </a:solidFill>
                <a:cs typeface="Times" panose="02020603050405020304" pitchFamily="18" charset="0"/>
              </a:rPr>
              <a:t>Margin of safety 3X-6X vs. calculated load</a:t>
            </a:r>
          </a:p>
          <a:p>
            <a:pPr>
              <a:lnSpc>
                <a:spcPct val="80000"/>
              </a:lnSpc>
            </a:pPr>
            <a:r>
              <a:rPr lang="en-US" altLang="en-US">
                <a:solidFill>
                  <a:srgbClr val="000099"/>
                </a:solidFill>
                <a:cs typeface="Times" panose="02020603050405020304" pitchFamily="18" charset="0"/>
              </a:rPr>
              <a:t>1 sentence definition of safety</a:t>
            </a:r>
          </a:p>
          <a:p>
            <a:pPr lvl="1">
              <a:lnSpc>
                <a:spcPct val="80000"/>
              </a:lnSpc>
            </a:pPr>
            <a:r>
              <a:rPr lang="en-US" altLang="en-US">
                <a:solidFill>
                  <a:srgbClr val="000099"/>
                </a:solidFill>
                <a:cs typeface="Times" panose="02020603050405020304" pitchFamily="18" charset="0"/>
              </a:rPr>
              <a:t>“A safe structure will be one whose </a:t>
            </a:r>
            <a:br>
              <a:rPr lang="en-US" altLang="en-US">
                <a:solidFill>
                  <a:srgbClr val="000099"/>
                </a:solidFill>
                <a:cs typeface="Times" panose="02020603050405020304" pitchFamily="18" charset="0"/>
              </a:rPr>
            </a:br>
            <a:r>
              <a:rPr lang="en-US" altLang="en-US">
                <a:solidFill>
                  <a:srgbClr val="000099"/>
                </a:solidFill>
                <a:cs typeface="Times" panose="02020603050405020304" pitchFamily="18" charset="0"/>
              </a:rPr>
              <a:t>weakest link is never overloaded by </a:t>
            </a:r>
            <a:br>
              <a:rPr lang="en-US" altLang="en-US">
                <a:solidFill>
                  <a:srgbClr val="000099"/>
                </a:solidFill>
                <a:cs typeface="Times" panose="02020603050405020304" pitchFamily="18" charset="0"/>
              </a:rPr>
            </a:br>
            <a:r>
              <a:rPr lang="en-US" altLang="en-US">
                <a:solidFill>
                  <a:srgbClr val="000099"/>
                </a:solidFill>
                <a:cs typeface="Times" panose="02020603050405020304" pitchFamily="18" charset="0"/>
              </a:rPr>
              <a:t>the greatest force to which the </a:t>
            </a:r>
            <a:br>
              <a:rPr lang="en-US" altLang="en-US">
                <a:solidFill>
                  <a:srgbClr val="000099"/>
                </a:solidFill>
                <a:cs typeface="Times" panose="02020603050405020304" pitchFamily="18" charset="0"/>
              </a:rPr>
            </a:br>
            <a:r>
              <a:rPr lang="en-US" altLang="en-US">
                <a:solidFill>
                  <a:srgbClr val="000099"/>
                </a:solidFill>
                <a:cs typeface="Times" panose="02020603050405020304" pitchFamily="18" charset="0"/>
              </a:rPr>
              <a:t>structure is subjected.”</a:t>
            </a:r>
            <a:r>
              <a:rPr lang="en-US" altLang="en-US">
                <a:solidFill>
                  <a:srgbClr val="000099"/>
                </a:solidFill>
              </a:rPr>
              <a:t> </a:t>
            </a:r>
          </a:p>
          <a:p>
            <a:pPr>
              <a:lnSpc>
                <a:spcPct val="80000"/>
              </a:lnSpc>
            </a:pPr>
            <a:r>
              <a:rPr lang="en-US" altLang="en-US">
                <a:solidFill>
                  <a:srgbClr val="000099"/>
                </a:solidFill>
              </a:rPr>
              <a:t>Safety is part of Civil Engineering DNA</a:t>
            </a:r>
          </a:p>
          <a:p>
            <a:pPr lvl="1">
              <a:lnSpc>
                <a:spcPct val="80000"/>
              </a:lnSpc>
            </a:pPr>
            <a:r>
              <a:rPr lang="en-US" altLang="en-US">
                <a:solidFill>
                  <a:srgbClr val="000099"/>
                </a:solidFill>
              </a:rPr>
              <a:t>“</a:t>
            </a:r>
            <a:r>
              <a:rPr lang="en-US" altLang="en-US">
                <a:solidFill>
                  <a:srgbClr val="000099"/>
                </a:solidFill>
                <a:cs typeface="Times" panose="02020603050405020304" pitchFamily="18" charset="0"/>
              </a:rPr>
              <a:t>Structural engineering is the science and art of designing and making, with economy and elegance, buildings, bridges, frameworks, and similar structures so that they can safely resist the forces to which they may be subjected</a:t>
            </a:r>
            <a:r>
              <a:rPr lang="en-US" altLang="en-US">
                <a:solidFill>
                  <a:srgbClr val="000099"/>
                </a:solidFill>
              </a:rPr>
              <a:t>”</a:t>
            </a:r>
          </a:p>
        </p:txBody>
      </p:sp>
      <p:pic>
        <p:nvPicPr>
          <p:cNvPr id="556036" name="Picture 1028" descr="C:\My Documents\petrosk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725" y="1608138"/>
            <a:ext cx="2073275" cy="3249612"/>
          </a:xfrm>
          <a:prstGeom prst="rect">
            <a:avLst/>
          </a:prstGeom>
          <a:noFill/>
          <a:extLst>
            <a:ext uri="{909E8E84-426E-40DD-AFC4-6F175D3DCCD1}">
              <a14:hiddenFill xmlns:a14="http://schemas.microsoft.com/office/drawing/2010/main">
                <a:solidFill>
                  <a:srgbClr val="FFFFFF"/>
                </a:solidFill>
              </a14:hiddenFill>
            </a:ext>
          </a:extLst>
        </p:spPr>
      </p:pic>
      <p:sp>
        <p:nvSpPr>
          <p:cNvPr id="556037" name="Rectangle 1029"/>
          <p:cNvSpPr>
            <a:spLocks noChangeArrowheads="1"/>
          </p:cNvSpPr>
          <p:nvPr/>
        </p:nvSpPr>
        <p:spPr bwMode="auto">
          <a:xfrm>
            <a:off x="7048500" y="1619250"/>
            <a:ext cx="2095500" cy="32004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6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60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6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60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60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560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5603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60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56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en-US"/>
              <a:t>Outline</a:t>
            </a:r>
          </a:p>
        </p:txBody>
      </p:sp>
      <p:sp>
        <p:nvSpPr>
          <p:cNvPr id="588803" name="Rectangle 3"/>
          <p:cNvSpPr>
            <a:spLocks noGrp="1" noChangeArrowheads="1"/>
          </p:cNvSpPr>
          <p:nvPr>
            <p:ph type="body" idx="1"/>
          </p:nvPr>
        </p:nvSpPr>
        <p:spPr/>
        <p:txBody>
          <a:bodyPr/>
          <a:lstStyle/>
          <a:p>
            <a:r>
              <a:rPr lang="en-US" altLang="en-US">
                <a:solidFill>
                  <a:srgbClr val="0000FF"/>
                </a:solidFill>
              </a:rPr>
              <a:t>What have we been doing</a:t>
            </a:r>
          </a:p>
          <a:p>
            <a:pPr>
              <a:buFontTx/>
              <a:buNone/>
            </a:pPr>
            <a:r>
              <a:rPr lang="en-US" altLang="en-US">
                <a:solidFill>
                  <a:srgbClr val="0000FF"/>
                </a:solidFill>
              </a:rPr>
              <a:t> </a:t>
            </a:r>
          </a:p>
          <a:p>
            <a:r>
              <a:rPr lang="en-US" altLang="en-US">
                <a:solidFill>
                  <a:srgbClr val="0000FF"/>
                </a:solidFill>
              </a:rPr>
              <a:t>Motivation for a new Challenge: </a:t>
            </a:r>
            <a:br>
              <a:rPr lang="en-US" altLang="en-US">
                <a:solidFill>
                  <a:srgbClr val="0000FF"/>
                </a:solidFill>
              </a:rPr>
            </a:br>
            <a:r>
              <a:rPr lang="en-US" altLang="en-US">
                <a:solidFill>
                  <a:srgbClr val="0000FF"/>
                </a:solidFill>
              </a:rPr>
              <a:t>making things work (including endorsements)</a:t>
            </a:r>
          </a:p>
          <a:p>
            <a:endParaRPr lang="en-US" altLang="en-US">
              <a:solidFill>
                <a:srgbClr val="0000FF"/>
              </a:solidFill>
            </a:endParaRPr>
          </a:p>
          <a:p>
            <a:r>
              <a:rPr lang="en-US" altLang="en-US">
                <a:solidFill>
                  <a:srgbClr val="0000FF"/>
                </a:solidFill>
              </a:rPr>
              <a:t>What have we learned</a:t>
            </a:r>
          </a:p>
          <a:p>
            <a:endParaRPr lang="en-US" altLang="en-US">
              <a:solidFill>
                <a:srgbClr val="0000FF"/>
              </a:solidFill>
            </a:endParaRPr>
          </a:p>
          <a:p>
            <a:r>
              <a:rPr lang="en-US" altLang="en-US"/>
              <a:t>New Challenge: Recovery-Oriented Computer</a:t>
            </a:r>
          </a:p>
          <a:p>
            <a:endParaRPr lang="en-US" altLang="en-US"/>
          </a:p>
          <a:p>
            <a:r>
              <a:rPr lang="en-US" altLang="en-US"/>
              <a:t>Examples: benchmarks, prototypes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8" name="Rectangle 1026"/>
          <p:cNvSpPr>
            <a:spLocks noGrp="1" noChangeArrowheads="1"/>
          </p:cNvSpPr>
          <p:nvPr>
            <p:ph type="title"/>
          </p:nvPr>
        </p:nvSpPr>
        <p:spPr/>
        <p:txBody>
          <a:bodyPr/>
          <a:lstStyle/>
          <a:p>
            <a:r>
              <a:rPr lang="en-US" altLang="en-US"/>
              <a:t>Lessons Learned from Other Fields</a:t>
            </a:r>
          </a:p>
        </p:txBody>
      </p:sp>
      <p:sp>
        <p:nvSpPr>
          <p:cNvPr id="562179" name="Rectangle 1027"/>
          <p:cNvSpPr>
            <a:spLocks noGrp="1" noChangeArrowheads="1"/>
          </p:cNvSpPr>
          <p:nvPr>
            <p:ph type="body" idx="1"/>
          </p:nvPr>
        </p:nvSpPr>
        <p:spPr>
          <a:xfrm>
            <a:off x="0" y="1143000"/>
            <a:ext cx="9144000" cy="1676400"/>
          </a:xfrm>
        </p:spPr>
        <p:txBody>
          <a:bodyPr/>
          <a:lstStyle/>
          <a:p>
            <a:pPr>
              <a:lnSpc>
                <a:spcPct val="80000"/>
              </a:lnSpc>
            </a:pPr>
            <a:r>
              <a:rPr lang="en-US" altLang="en-US">
                <a:solidFill>
                  <a:srgbClr val="000099"/>
                </a:solidFill>
              </a:rPr>
              <a:t>Human errors of 2 types</a:t>
            </a:r>
          </a:p>
          <a:p>
            <a:pPr lvl="1">
              <a:lnSpc>
                <a:spcPct val="80000"/>
              </a:lnSpc>
            </a:pPr>
            <a:r>
              <a:rPr lang="en-US" altLang="en-US" b="1">
                <a:solidFill>
                  <a:schemeClr val="hlink"/>
                </a:solidFill>
                <a:cs typeface="Times" panose="02020603050405020304" pitchFamily="18" charset="0"/>
              </a:rPr>
              <a:t>Slips/Lapses</a:t>
            </a:r>
            <a:r>
              <a:rPr lang="en-US" altLang="en-US" b="1">
                <a:solidFill>
                  <a:srgbClr val="000099"/>
                </a:solidFill>
                <a:cs typeface="Times" panose="02020603050405020304" pitchFamily="18" charset="0"/>
              </a:rPr>
              <a:t>: error in execution/memory</a:t>
            </a:r>
          </a:p>
          <a:p>
            <a:pPr lvl="1">
              <a:lnSpc>
                <a:spcPct val="80000"/>
              </a:lnSpc>
            </a:pPr>
            <a:r>
              <a:rPr lang="en-US" altLang="en-US" b="1">
                <a:solidFill>
                  <a:schemeClr val="hlink"/>
                </a:solidFill>
                <a:cs typeface="Times" panose="02020603050405020304" pitchFamily="18" charset="0"/>
              </a:rPr>
              <a:t>Mistakes</a:t>
            </a:r>
            <a:r>
              <a:rPr lang="en-US" altLang="en-US" b="1">
                <a:solidFill>
                  <a:srgbClr val="000099"/>
                </a:solidFill>
                <a:cs typeface="Times" panose="02020603050405020304" pitchFamily="18" charset="0"/>
              </a:rPr>
              <a:t>: error in plan</a:t>
            </a:r>
          </a:p>
        </p:txBody>
      </p:sp>
      <p:pic>
        <p:nvPicPr>
          <p:cNvPr id="562182"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1003300"/>
            <a:ext cx="17145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sp>
        <p:nvSpPr>
          <p:cNvPr id="562183" name="Text Box 1031"/>
          <p:cNvSpPr txBox="1">
            <a:spLocks noChangeArrowheads="1"/>
          </p:cNvSpPr>
          <p:nvPr/>
        </p:nvSpPr>
        <p:spPr bwMode="auto">
          <a:xfrm>
            <a:off x="4735513" y="1357313"/>
            <a:ext cx="2073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a:latin typeface="Comic Sans MS" panose="030F0702030302020204" pitchFamily="66" charset="0"/>
              </a:rPr>
              <a:t>Unintentional</a:t>
            </a:r>
          </a:p>
        </p:txBody>
      </p:sp>
      <p:sp>
        <p:nvSpPr>
          <p:cNvPr id="562184" name="Text Box 1032"/>
          <p:cNvSpPr txBox="1">
            <a:spLocks noChangeArrowheads="1"/>
          </p:cNvSpPr>
          <p:nvPr/>
        </p:nvSpPr>
        <p:spPr bwMode="auto">
          <a:xfrm>
            <a:off x="4283075" y="2100263"/>
            <a:ext cx="1770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a:latin typeface="Comic Sans MS" panose="030F0702030302020204" pitchFamily="66" charset="0"/>
              </a:rPr>
              <a:t>Intentional</a:t>
            </a:r>
          </a:p>
        </p:txBody>
      </p:sp>
      <p:sp>
        <p:nvSpPr>
          <p:cNvPr id="562185" name="Rectangle 1033"/>
          <p:cNvSpPr>
            <a:spLocks noChangeArrowheads="1"/>
          </p:cNvSpPr>
          <p:nvPr/>
        </p:nvSpPr>
        <p:spPr bwMode="auto">
          <a:xfrm>
            <a:off x="0" y="2432050"/>
            <a:ext cx="9144000" cy="5715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30000"/>
              </a:spcBef>
              <a:buFontTx/>
              <a:buChar char="•"/>
            </a:pPr>
            <a:endParaRPr lang="en-US" altLang="en-US" sz="2800" b="1">
              <a:solidFill>
                <a:srgbClr val="000099"/>
              </a:solidFill>
              <a:latin typeface="Comic Sans MS" panose="030F0702030302020204" pitchFamily="66" charset="0"/>
            </a:endParaRPr>
          </a:p>
          <a:p>
            <a:pPr>
              <a:buFontTx/>
              <a:buChar char="•"/>
            </a:pPr>
            <a:r>
              <a:rPr lang="en-US" altLang="en-US" b="1">
                <a:solidFill>
                  <a:srgbClr val="000099"/>
                </a:solidFill>
                <a:latin typeface="Comic Sans MS" panose="030F0702030302020204" pitchFamily="66" charset="0"/>
                <a:cs typeface="Times" panose="02020603050405020304" pitchFamily="18" charset="0"/>
              </a:rPr>
              <a:t>Model of cognitive actions and thus errors:</a:t>
            </a:r>
            <a:br>
              <a:rPr lang="en-US" altLang="en-US" b="1">
                <a:solidFill>
                  <a:srgbClr val="000099"/>
                </a:solidFill>
                <a:latin typeface="Comic Sans MS" panose="030F0702030302020204" pitchFamily="66" charset="0"/>
                <a:cs typeface="Times" panose="02020603050405020304" pitchFamily="18" charset="0"/>
              </a:rPr>
            </a:br>
            <a:r>
              <a:rPr lang="en-US" altLang="en-US" b="1">
                <a:solidFill>
                  <a:srgbClr val="000099"/>
                </a:solidFill>
                <a:latin typeface="Comic Sans MS" panose="030F0702030302020204" pitchFamily="66" charset="0"/>
                <a:cs typeface="Times" panose="02020603050405020304" pitchFamily="18" charset="0"/>
              </a:rPr>
              <a:t> Generic Error Modeling System</a:t>
            </a:r>
          </a:p>
          <a:p>
            <a:pPr lvl="1">
              <a:buFont typeface="Symbol" panose="05050102010706020507" pitchFamily="18" charset="2"/>
              <a:buChar char="·"/>
            </a:pPr>
            <a:r>
              <a:rPr lang="en-US" altLang="en-US" b="1">
                <a:solidFill>
                  <a:schemeClr val="hlink"/>
                </a:solidFill>
                <a:latin typeface="Comic Sans MS" panose="030F0702030302020204" pitchFamily="66" charset="0"/>
                <a:cs typeface="Times" panose="02020603050405020304" pitchFamily="18" charset="0"/>
              </a:rPr>
              <a:t>Skill Based</a:t>
            </a:r>
            <a:r>
              <a:rPr lang="en-US" altLang="en-US">
                <a:solidFill>
                  <a:srgbClr val="000099"/>
                </a:solidFill>
                <a:latin typeface="Comic Sans MS" panose="030F0702030302020204" pitchFamily="66" charset="0"/>
                <a:cs typeface="Times" panose="02020603050405020304" pitchFamily="18" charset="0"/>
              </a:rPr>
              <a:t>: stored patterns determines response; </a:t>
            </a:r>
            <a:br>
              <a:rPr lang="en-US" altLang="en-US">
                <a:solidFill>
                  <a:srgbClr val="000099"/>
                </a:solidFill>
                <a:latin typeface="Comic Sans MS" panose="030F0702030302020204" pitchFamily="66" charset="0"/>
                <a:cs typeface="Times" panose="02020603050405020304" pitchFamily="18" charset="0"/>
              </a:rPr>
            </a:br>
            <a:r>
              <a:rPr lang="en-US" altLang="en-US">
                <a:solidFill>
                  <a:srgbClr val="000099"/>
                </a:solidFill>
                <a:latin typeface="Comic Sans MS" panose="030F0702030302020204" pitchFamily="66" charset="0"/>
                <a:cs typeface="Times" panose="02020603050405020304" pitchFamily="18" charset="0"/>
              </a:rPr>
              <a:t>before a problem occurs; ~ 60% of errors</a:t>
            </a:r>
          </a:p>
          <a:p>
            <a:pPr lvl="1">
              <a:buFont typeface="Symbol" panose="05050102010706020507" pitchFamily="18" charset="2"/>
              <a:buChar char="·"/>
            </a:pPr>
            <a:r>
              <a:rPr lang="en-US" altLang="en-US" b="1">
                <a:solidFill>
                  <a:schemeClr val="hlink"/>
                </a:solidFill>
                <a:latin typeface="Comic Sans MS" panose="030F0702030302020204" pitchFamily="66" charset="0"/>
                <a:cs typeface="Times" panose="02020603050405020304" pitchFamily="18" charset="0"/>
              </a:rPr>
              <a:t>Rule Based</a:t>
            </a:r>
            <a:r>
              <a:rPr lang="en-US" altLang="en-US">
                <a:solidFill>
                  <a:srgbClr val="000099"/>
                </a:solidFill>
                <a:latin typeface="Comic Sans MS" panose="030F0702030302020204" pitchFamily="66" charset="0"/>
                <a:cs typeface="Times" panose="02020603050405020304" pitchFamily="18" charset="0"/>
              </a:rPr>
              <a:t>: if-then production rules learned by experience; post problem; stored in a hierarchy, with most general at top, exceptions at the bottom; ~ 30%</a:t>
            </a:r>
          </a:p>
          <a:p>
            <a:pPr lvl="1">
              <a:buFontTx/>
              <a:buChar char="•"/>
            </a:pPr>
            <a:r>
              <a:rPr lang="en-US" altLang="en-US" b="1">
                <a:solidFill>
                  <a:schemeClr val="hlink"/>
                </a:solidFill>
                <a:latin typeface="Comic Sans MS" panose="030F0702030302020204" pitchFamily="66" charset="0"/>
                <a:cs typeface="Times" panose="02020603050405020304" pitchFamily="18" charset="0"/>
              </a:rPr>
              <a:t>Knowledge Based</a:t>
            </a:r>
            <a:r>
              <a:rPr lang="en-US" altLang="en-US">
                <a:solidFill>
                  <a:srgbClr val="000099"/>
                </a:solidFill>
                <a:latin typeface="Comic Sans MS" panose="030F0702030302020204" pitchFamily="66" charset="0"/>
                <a:cs typeface="Times" panose="02020603050405020304" pitchFamily="18" charset="0"/>
              </a:rPr>
              <a:t>: when if-then rules don’t solve, then must do new solution in real time. After problem occurs; only option is trial and error; ~ 10%</a:t>
            </a:r>
            <a:endParaRPr lang="en-US" altLang="en-US">
              <a:solidFill>
                <a:srgbClr val="000099"/>
              </a:solidFill>
              <a:latin typeface="Times" panose="02020603050405020304" pitchFamily="18" charset="0"/>
              <a:cs typeface="Times"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2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2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21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2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21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62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autoUpdateAnimBg="0"/>
      <p:bldP spid="562183" grpId="0" autoUpdateAnimBg="0"/>
      <p:bldP spid="562184" grpId="0" autoUpdateAnimBg="0"/>
      <p:bldP spid="56218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altLang="en-US"/>
              <a:t>Human Error</a:t>
            </a:r>
          </a:p>
        </p:txBody>
      </p:sp>
      <p:sp>
        <p:nvSpPr>
          <p:cNvPr id="584707" name="Rectangle 1027"/>
          <p:cNvSpPr>
            <a:spLocks noGrp="1" noChangeArrowheads="1"/>
          </p:cNvSpPr>
          <p:nvPr>
            <p:ph type="body" idx="1"/>
          </p:nvPr>
        </p:nvSpPr>
        <p:spPr>
          <a:xfrm>
            <a:off x="228600" y="1143000"/>
            <a:ext cx="8750300" cy="5181600"/>
          </a:xfrm>
        </p:spPr>
        <p:txBody>
          <a:bodyPr/>
          <a:lstStyle/>
          <a:p>
            <a:r>
              <a:rPr lang="en-US" altLang="en-US">
                <a:solidFill>
                  <a:srgbClr val="CC3300"/>
                </a:solidFill>
                <a:cs typeface="Times" panose="02020603050405020304" pitchFamily="18" charset="0"/>
              </a:rPr>
              <a:t>Cognitive Strain</a:t>
            </a:r>
            <a:r>
              <a:rPr lang="en-US" altLang="en-US">
                <a:solidFill>
                  <a:srgbClr val="000099"/>
                </a:solidFill>
                <a:cs typeface="Times" panose="02020603050405020304" pitchFamily="18" charset="0"/>
              </a:rPr>
              <a:t> </a:t>
            </a:r>
            <a:r>
              <a:rPr lang="en-US" altLang="en-US" b="0">
                <a:solidFill>
                  <a:srgbClr val="000099"/>
                </a:solidFill>
                <a:cs typeface="Times" panose="02020603050405020304" pitchFamily="18" charset="0"/>
              </a:rPr>
              <a:t>leads people to use least effort to solve problem, particularly when under stress of a disaster, people will naturally try shortcuts SB &lt; RB &lt; KB</a:t>
            </a:r>
          </a:p>
          <a:p>
            <a:pPr lvl="1"/>
            <a:r>
              <a:rPr lang="en-US" altLang="en-US">
                <a:solidFill>
                  <a:srgbClr val="000099"/>
                </a:solidFill>
                <a:cs typeface="Times" panose="02020603050405020304" pitchFamily="18" charset="0"/>
              </a:rPr>
              <a:t>Humans: both fast parallel searching (SB/RB), and slow, serial searching that they don’t like to do (KB)</a:t>
            </a:r>
          </a:p>
          <a:p>
            <a:pPr lvl="1"/>
            <a:r>
              <a:rPr lang="en-US" altLang="en-US">
                <a:solidFill>
                  <a:srgbClr val="000099"/>
                </a:solidFill>
                <a:cs typeface="Times" panose="02020603050405020304" pitchFamily="18" charset="0"/>
              </a:rPr>
              <a:t>When conditions are appropriate, select the rules that are most frequently used</a:t>
            </a:r>
            <a:r>
              <a:rPr lang="en-US" altLang="en-US" b="1">
                <a:solidFill>
                  <a:srgbClr val="000099"/>
                </a:solidFill>
                <a:cs typeface="Times" panose="02020603050405020304" pitchFamily="18" charset="0"/>
              </a:rPr>
              <a:t> (“</a:t>
            </a:r>
            <a:r>
              <a:rPr lang="en-US" altLang="en-US" b="1">
                <a:solidFill>
                  <a:srgbClr val="CC3300"/>
                </a:solidFill>
                <a:cs typeface="Times" panose="02020603050405020304" pitchFamily="18" charset="0"/>
              </a:rPr>
              <a:t>frequency gambling</a:t>
            </a:r>
            <a:r>
              <a:rPr lang="en-US" altLang="en-US" b="1">
                <a:solidFill>
                  <a:srgbClr val="000099"/>
                </a:solidFill>
                <a:cs typeface="Times" panose="02020603050405020304" pitchFamily="18" charset="0"/>
              </a:rPr>
              <a:t>”) </a:t>
            </a:r>
          </a:p>
          <a:p>
            <a:pPr lvl="1"/>
            <a:r>
              <a:rPr lang="en-US" altLang="en-US">
                <a:solidFill>
                  <a:srgbClr val="000099"/>
                </a:solidFill>
                <a:cs typeface="Times" panose="02020603050405020304" pitchFamily="18" charset="0"/>
              </a:rPr>
              <a:t>“In short, humans are furious pattern matchers.”</a:t>
            </a:r>
            <a:endParaRPr lang="en-US" altLang="en-US" b="1">
              <a:solidFill>
                <a:srgbClr val="000099"/>
              </a:solidFill>
              <a:cs typeface="Times" panose="02020603050405020304" pitchFamily="18" charset="0"/>
            </a:endParaRPr>
          </a:p>
          <a:p>
            <a:r>
              <a:rPr lang="en-US" altLang="en-US" b="0">
                <a:solidFill>
                  <a:srgbClr val="000099"/>
                </a:solidFill>
                <a:cs typeface="Times" panose="02020603050405020304" pitchFamily="18" charset="0"/>
              </a:rPr>
              <a:t>Human error detection rates ~3/4 </a:t>
            </a:r>
            <a:br>
              <a:rPr lang="en-US" altLang="en-US" b="0">
                <a:solidFill>
                  <a:srgbClr val="000099"/>
                </a:solidFill>
                <a:cs typeface="Times" panose="02020603050405020304" pitchFamily="18" charset="0"/>
              </a:rPr>
            </a:br>
            <a:r>
              <a:rPr lang="en-US" altLang="en-US" b="0">
                <a:solidFill>
                  <a:srgbClr val="000099"/>
                </a:solidFill>
                <a:cs typeface="Times" panose="02020603050405020304" pitchFamily="18" charset="0"/>
              </a:rPr>
              <a:t>(SB: 86%; R 73%; KB 70%)</a:t>
            </a:r>
            <a:endParaRPr lang="en-US" altLang="en-US" b="0">
              <a:solidFill>
                <a:schemeClr val="tx1"/>
              </a:solidFill>
              <a:latin typeface="Times" panose="02020603050405020304" pitchFamily="18" charset="0"/>
              <a:cs typeface="Times"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lstStyle/>
          <a:p>
            <a:r>
              <a:rPr lang="en-US" altLang="en-US"/>
              <a:t>Human Error: </a:t>
            </a:r>
            <a:r>
              <a:rPr lang="en-US" altLang="en-US">
                <a:solidFill>
                  <a:srgbClr val="CC3300"/>
                </a:solidFill>
                <a:cs typeface="Times" panose="02020603050405020304" pitchFamily="18" charset="0"/>
              </a:rPr>
              <a:t>Automation irony</a:t>
            </a:r>
            <a:endParaRPr lang="en-US" altLang="en-US" b="0">
              <a:solidFill>
                <a:schemeClr val="tx1"/>
              </a:solidFill>
              <a:latin typeface="Times" panose="02020603050405020304" pitchFamily="18" charset="0"/>
              <a:cs typeface="Times" panose="02020603050405020304" pitchFamily="18" charset="0"/>
            </a:endParaRPr>
          </a:p>
        </p:txBody>
      </p:sp>
      <p:sp>
        <p:nvSpPr>
          <p:cNvPr id="586755" name="Rectangle 1027"/>
          <p:cNvSpPr>
            <a:spLocks noGrp="1" noChangeArrowheads="1"/>
          </p:cNvSpPr>
          <p:nvPr>
            <p:ph type="body" idx="1"/>
          </p:nvPr>
        </p:nvSpPr>
        <p:spPr>
          <a:xfrm>
            <a:off x="228600" y="977900"/>
            <a:ext cx="8915400" cy="5181600"/>
          </a:xfrm>
        </p:spPr>
        <p:txBody>
          <a:bodyPr/>
          <a:lstStyle/>
          <a:p>
            <a:r>
              <a:rPr lang="en-US" altLang="en-US" b="0">
                <a:solidFill>
                  <a:srgbClr val="000099"/>
                </a:solidFill>
                <a:cs typeface="Times" panose="02020603050405020304" pitchFamily="18" charset="0"/>
              </a:rPr>
              <a:t>“Automation irony”</a:t>
            </a:r>
          </a:p>
          <a:p>
            <a:pPr lvl="2">
              <a:buFont typeface="Symbol" panose="05050102010706020507" pitchFamily="18" charset="2"/>
              <a:buChar char="·"/>
            </a:pPr>
            <a:r>
              <a:rPr lang="en-US" altLang="en-US">
                <a:solidFill>
                  <a:srgbClr val="000099"/>
                </a:solidFill>
                <a:cs typeface="Times" panose="02020603050405020304" pitchFamily="18" charset="0"/>
              </a:rPr>
              <a:t>Designers try to reduce reliance on humans, </a:t>
            </a:r>
            <a:br>
              <a:rPr lang="en-US" altLang="en-US">
                <a:solidFill>
                  <a:srgbClr val="000099"/>
                </a:solidFill>
                <a:cs typeface="Times" panose="02020603050405020304" pitchFamily="18" charset="0"/>
              </a:rPr>
            </a:br>
            <a:r>
              <a:rPr lang="en-US" altLang="en-US">
                <a:solidFill>
                  <a:srgbClr val="000099"/>
                </a:solidFill>
                <a:cs typeface="Times" panose="02020603050405020304" pitchFamily="18" charset="0"/>
              </a:rPr>
              <a:t>leaving system vulnerable to designer errors</a:t>
            </a:r>
          </a:p>
          <a:p>
            <a:pPr lvl="2">
              <a:buFont typeface="Symbol" panose="05050102010706020507" pitchFamily="18" charset="2"/>
              <a:buChar char="·"/>
            </a:pPr>
            <a:r>
              <a:rPr lang="en-US" altLang="en-US">
                <a:solidFill>
                  <a:srgbClr val="000099"/>
                </a:solidFill>
                <a:cs typeface="Times" panose="02020603050405020304" pitchFamily="18" charset="0"/>
              </a:rPr>
              <a:t>What they can’t automate, they leave to humans</a:t>
            </a:r>
            <a:endParaRPr lang="en-US" altLang="en-US" b="1">
              <a:solidFill>
                <a:srgbClr val="000099"/>
              </a:solidFill>
              <a:cs typeface="Times" panose="02020603050405020304" pitchFamily="18" charset="0"/>
            </a:endParaRPr>
          </a:p>
          <a:p>
            <a:r>
              <a:rPr lang="en-US" altLang="en-US" b="0">
                <a:solidFill>
                  <a:srgbClr val="000099"/>
                </a:solidFill>
                <a:cs typeface="Times" panose="02020603050405020304" pitchFamily="18" charset="0"/>
              </a:rPr>
              <a:t>Humans terrible at this; easy stuff handled, do everything at KB level, often under time pressure</a:t>
            </a:r>
          </a:p>
          <a:p>
            <a:pPr lvl="1"/>
            <a:r>
              <a:rPr lang="en-US" altLang="en-US" b="1">
                <a:solidFill>
                  <a:srgbClr val="000099"/>
                </a:solidFill>
                <a:cs typeface="Times" panose="02020603050405020304" pitchFamily="18" charset="0"/>
              </a:rPr>
              <a:t>“Even if its possible to build up skills of operators via game playing and simulation, there is no guarantee that this situation would be relevant, except in some very general sense, to an upcoming event.” </a:t>
            </a:r>
          </a:p>
          <a:p>
            <a:r>
              <a:rPr lang="en-US" altLang="en-US" b="0">
                <a:solidFill>
                  <a:srgbClr val="000099"/>
                </a:solidFill>
                <a:cs typeface="Times" panose="02020603050405020304" pitchFamily="18" charset="0"/>
              </a:rPr>
              <a:t>“Active” errors (by operator) are inevitable</a:t>
            </a:r>
          </a:p>
          <a:p>
            <a:r>
              <a:rPr lang="en-US" altLang="en-US" b="0">
                <a:solidFill>
                  <a:srgbClr val="000099"/>
                </a:solidFill>
                <a:cs typeface="Times" panose="02020603050405020304" pitchFamily="18" charset="0"/>
              </a:rPr>
              <a:t>“Latent” errors (designer, managers, not immediate operator errors) accumulate</a:t>
            </a:r>
            <a:endParaRPr lang="en-US" altLang="en-US" b="0">
              <a:solidFill>
                <a:schemeClr val="tx1"/>
              </a:solidFill>
              <a:latin typeface="Times" panose="02020603050405020304" pitchFamily="18" charset="0"/>
              <a:cs typeface="Times"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ChangeArrowheads="1"/>
          </p:cNvSpPr>
          <p:nvPr>
            <p:ph type="title"/>
          </p:nvPr>
        </p:nvSpPr>
        <p:spPr>
          <a:xfrm>
            <a:off x="0" y="0"/>
            <a:ext cx="8610600" cy="685800"/>
          </a:xfrm>
        </p:spPr>
        <p:txBody>
          <a:bodyPr/>
          <a:lstStyle/>
          <a:p>
            <a:r>
              <a:rPr lang="en-US" altLang="en-US"/>
              <a:t>Other Fields</a:t>
            </a:r>
          </a:p>
        </p:txBody>
      </p:sp>
      <p:sp>
        <p:nvSpPr>
          <p:cNvPr id="585731" name="Rectangle 1027"/>
          <p:cNvSpPr>
            <a:spLocks noGrp="1" noChangeArrowheads="1"/>
          </p:cNvSpPr>
          <p:nvPr>
            <p:ph type="body" idx="1"/>
          </p:nvPr>
        </p:nvSpPr>
        <p:spPr>
          <a:xfrm>
            <a:off x="0" y="463550"/>
            <a:ext cx="8801100" cy="5181600"/>
          </a:xfrm>
        </p:spPr>
        <p:txBody>
          <a:bodyPr/>
          <a:lstStyle/>
          <a:p>
            <a:pPr marL="533400" indent="-533400"/>
            <a:r>
              <a:rPr lang="en-US" altLang="en-US" b="0">
                <a:solidFill>
                  <a:schemeClr val="tx1"/>
                </a:solidFill>
                <a:cs typeface="Times" panose="02020603050405020304" pitchFamily="18" charset="0"/>
              </a:rPr>
              <a:t>How to minimize error affordances:</a:t>
            </a:r>
            <a:endParaRPr lang="en-US" altLang="en-US" b="0">
              <a:solidFill>
                <a:schemeClr val="tx1"/>
              </a:solidFill>
              <a:latin typeface="Times" panose="02020603050405020304" pitchFamily="18" charset="0"/>
              <a:cs typeface="Times" panose="02020603050405020304" pitchFamily="18" charset="0"/>
            </a:endParaRPr>
          </a:p>
          <a:p>
            <a:pPr marL="1333500" lvl="2" indent="-419100"/>
            <a:r>
              <a:rPr lang="en-US" altLang="en-US">
                <a:solidFill>
                  <a:schemeClr val="tx1"/>
                </a:solidFill>
                <a:cs typeface="Times" panose="02020603050405020304" pitchFamily="18" charset="0"/>
              </a:rPr>
              <a:t>Design for consistency between designer,</a:t>
            </a:r>
            <a:br>
              <a:rPr lang="en-US" altLang="en-US">
                <a:solidFill>
                  <a:schemeClr val="tx1"/>
                </a:solidFill>
                <a:cs typeface="Times" panose="02020603050405020304" pitchFamily="18" charset="0"/>
              </a:rPr>
            </a:br>
            <a:r>
              <a:rPr lang="en-US" altLang="en-US">
                <a:solidFill>
                  <a:schemeClr val="tx1"/>
                </a:solidFill>
                <a:cs typeface="Times" panose="02020603050405020304" pitchFamily="18" charset="0"/>
              </a:rPr>
              <a:t> system, user models; good conceptual model</a:t>
            </a:r>
          </a:p>
          <a:p>
            <a:pPr marL="1333500" lvl="2" indent="-419100"/>
            <a:r>
              <a:rPr lang="en-US" altLang="en-US">
                <a:solidFill>
                  <a:schemeClr val="tx1"/>
                </a:solidFill>
                <a:cs typeface="Times" panose="02020603050405020304" pitchFamily="18" charset="0"/>
              </a:rPr>
              <a:t>Simplify model so matches human limits: </a:t>
            </a:r>
            <a:br>
              <a:rPr lang="en-US" altLang="en-US">
                <a:solidFill>
                  <a:schemeClr val="tx1"/>
                </a:solidFill>
                <a:cs typeface="Times" panose="02020603050405020304" pitchFamily="18" charset="0"/>
              </a:rPr>
            </a:br>
            <a:r>
              <a:rPr lang="en-US" altLang="en-US">
                <a:solidFill>
                  <a:schemeClr val="tx1"/>
                </a:solidFill>
                <a:cs typeface="Times" panose="02020603050405020304" pitchFamily="18" charset="0"/>
              </a:rPr>
              <a:t>working memory, problem solving</a:t>
            </a:r>
          </a:p>
          <a:p>
            <a:pPr marL="1333500" lvl="2" indent="-419100"/>
            <a:r>
              <a:rPr lang="en-US" altLang="en-US">
                <a:solidFill>
                  <a:schemeClr val="tx1"/>
                </a:solidFill>
                <a:cs typeface="Times" panose="02020603050405020304" pitchFamily="18" charset="0"/>
              </a:rPr>
              <a:t>Make visible what the options are, </a:t>
            </a:r>
            <a:br>
              <a:rPr lang="en-US" altLang="en-US">
                <a:solidFill>
                  <a:schemeClr val="tx1"/>
                </a:solidFill>
                <a:cs typeface="Times" panose="02020603050405020304" pitchFamily="18" charset="0"/>
              </a:rPr>
            </a:br>
            <a:r>
              <a:rPr lang="en-US" altLang="en-US">
                <a:solidFill>
                  <a:schemeClr val="tx1"/>
                </a:solidFill>
                <a:cs typeface="Times" panose="02020603050405020304" pitchFamily="18" charset="0"/>
              </a:rPr>
              <a:t>and what are the consequences of actions</a:t>
            </a:r>
          </a:p>
          <a:p>
            <a:pPr marL="1333500" lvl="2" indent="-419100"/>
            <a:r>
              <a:rPr lang="en-US" altLang="en-US">
                <a:solidFill>
                  <a:schemeClr val="tx1"/>
                </a:solidFill>
                <a:cs typeface="Times" panose="02020603050405020304" pitchFamily="18" charset="0"/>
              </a:rPr>
              <a:t>Exploit natural mappings between intentions and possible actions, actual state and what is perceived, …</a:t>
            </a:r>
          </a:p>
          <a:p>
            <a:pPr marL="1333500" lvl="2" indent="-419100"/>
            <a:r>
              <a:rPr lang="en-US" altLang="en-US">
                <a:solidFill>
                  <a:schemeClr val="tx1"/>
                </a:solidFill>
                <a:cs typeface="Times" panose="02020603050405020304" pitchFamily="18" charset="0"/>
              </a:rPr>
              <a:t>Use constraints (natural, artificial) to guide user</a:t>
            </a:r>
          </a:p>
          <a:p>
            <a:pPr marL="1333500" lvl="2" indent="-419100"/>
            <a:r>
              <a:rPr lang="en-US" altLang="en-US" b="1">
                <a:solidFill>
                  <a:srgbClr val="FF0000"/>
                </a:solidFill>
                <a:cs typeface="Times" panose="02020603050405020304" pitchFamily="18" charset="0"/>
              </a:rPr>
              <a:t>Design for errors. Assume their occurrence. Plan for error recovery. Make it easy to reverse action and make hard to perform irreversible ones. </a:t>
            </a:r>
          </a:p>
          <a:p>
            <a:pPr marL="1333500" lvl="2" indent="-419100"/>
            <a:r>
              <a:rPr lang="en-US" altLang="en-US" b="1">
                <a:solidFill>
                  <a:schemeClr val="tx1"/>
                </a:solidFill>
                <a:cs typeface="Times" panose="02020603050405020304" pitchFamily="18" charset="0"/>
              </a:rPr>
              <a:t>When all else fails, standardize: ease of use more important, only standardize as last resort</a:t>
            </a:r>
            <a:endParaRPr lang="en-US" altLang="en-US" b="1">
              <a:solidFill>
                <a:schemeClr val="tx1"/>
              </a:solidFill>
              <a:latin typeface="Times" panose="02020603050405020304" pitchFamily="18" charset="0"/>
              <a:cs typeface="Times" panose="02020603050405020304" pitchFamily="18" charset="0"/>
            </a:endParaRPr>
          </a:p>
        </p:txBody>
      </p:sp>
      <p:pic>
        <p:nvPicPr>
          <p:cNvPr id="585732"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238" y="0"/>
            <a:ext cx="2036762"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sp>
        <p:nvSpPr>
          <p:cNvPr id="585733" name="Rectangle 1029"/>
          <p:cNvSpPr>
            <a:spLocks noChangeArrowheads="1"/>
          </p:cNvSpPr>
          <p:nvPr/>
        </p:nvSpPr>
        <p:spPr bwMode="auto">
          <a:xfrm>
            <a:off x="7124700" y="0"/>
            <a:ext cx="2019300" cy="310515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1026"/>
          <p:cNvSpPr>
            <a:spLocks noGrp="1" noChangeArrowheads="1"/>
          </p:cNvSpPr>
          <p:nvPr>
            <p:ph type="title"/>
          </p:nvPr>
        </p:nvSpPr>
        <p:spPr/>
        <p:txBody>
          <a:bodyPr/>
          <a:lstStyle/>
          <a:p>
            <a:r>
              <a:rPr lang="en-US" altLang="en-US"/>
              <a:t>Lessons Learned from Other Cultures</a:t>
            </a:r>
          </a:p>
        </p:txBody>
      </p:sp>
      <p:sp>
        <p:nvSpPr>
          <p:cNvPr id="557059" name="Rectangle 1027"/>
          <p:cNvSpPr>
            <a:spLocks noGrp="1" noChangeArrowheads="1"/>
          </p:cNvSpPr>
          <p:nvPr>
            <p:ph type="body" idx="1"/>
          </p:nvPr>
        </p:nvSpPr>
        <p:spPr>
          <a:xfrm>
            <a:off x="228600" y="1143000"/>
            <a:ext cx="8610600" cy="5715000"/>
          </a:xfrm>
        </p:spPr>
        <p:txBody>
          <a:bodyPr/>
          <a:lstStyle/>
          <a:p>
            <a:pPr>
              <a:lnSpc>
                <a:spcPct val="80000"/>
              </a:lnSpc>
            </a:pPr>
            <a:r>
              <a:rPr lang="en-US" altLang="en-US">
                <a:cs typeface="Times" panose="02020603050405020304" pitchFamily="18" charset="0"/>
              </a:rPr>
              <a:t>Code of Hammurabi, 1795-1750 BC, Babylon</a:t>
            </a:r>
          </a:p>
          <a:p>
            <a:pPr lvl="1">
              <a:lnSpc>
                <a:spcPct val="80000"/>
              </a:lnSpc>
            </a:pPr>
            <a:r>
              <a:rPr lang="en-US" altLang="en-US">
                <a:solidFill>
                  <a:srgbClr val="000099"/>
                </a:solidFill>
                <a:cs typeface="Times" panose="02020603050405020304" pitchFamily="18" charset="0"/>
              </a:rPr>
              <a:t>282 Laws on 8-foot stone monolith </a:t>
            </a:r>
          </a:p>
          <a:p>
            <a:pPr>
              <a:lnSpc>
                <a:spcPct val="80000"/>
              </a:lnSpc>
              <a:buFontTx/>
              <a:buNone/>
            </a:pPr>
            <a:r>
              <a:rPr lang="en-US" altLang="en-US">
                <a:solidFill>
                  <a:srgbClr val="000099"/>
                </a:solidFill>
                <a:cs typeface="Times" panose="02020603050405020304" pitchFamily="18" charset="0"/>
              </a:rPr>
              <a:t>229. If a builder build a house for some one, and does not construct it properly, and the house which he built fall in and kill its owner, then that builder shall be put to death.</a:t>
            </a:r>
          </a:p>
          <a:p>
            <a:pPr>
              <a:lnSpc>
                <a:spcPct val="80000"/>
              </a:lnSpc>
              <a:buFontTx/>
              <a:buNone/>
            </a:pPr>
            <a:r>
              <a:rPr lang="en-US" altLang="en-US">
                <a:solidFill>
                  <a:srgbClr val="000099"/>
                </a:solidFill>
                <a:cs typeface="Times" panose="02020603050405020304" pitchFamily="18" charset="0"/>
              </a:rPr>
              <a:t>230. If it kill the son of the owner the son of that builder shall be put to death.</a:t>
            </a:r>
            <a:r>
              <a:rPr lang="en-US" altLang="en-US">
                <a:solidFill>
                  <a:srgbClr val="FF0000"/>
                </a:solidFill>
                <a:cs typeface="Times" panose="02020603050405020304" pitchFamily="18" charset="0"/>
              </a:rPr>
              <a:t> </a:t>
            </a:r>
          </a:p>
          <a:p>
            <a:pPr>
              <a:lnSpc>
                <a:spcPct val="80000"/>
              </a:lnSpc>
              <a:buFontTx/>
              <a:buNone/>
            </a:pPr>
            <a:r>
              <a:rPr lang="en-US" altLang="en-US">
                <a:solidFill>
                  <a:srgbClr val="000099"/>
                </a:solidFill>
                <a:cs typeface="Times" panose="02020603050405020304" pitchFamily="18" charset="0"/>
              </a:rPr>
              <a:t>232. If it ruin goods, he shall make compensation for all that has been ruined, and inasmuch as he did not construct properly this house which he built and it fell, he shall re-erect the house from his own means.</a:t>
            </a:r>
          </a:p>
          <a:p>
            <a:pPr>
              <a:lnSpc>
                <a:spcPct val="80000"/>
              </a:lnSpc>
            </a:pPr>
            <a:r>
              <a:rPr lang="en-US" altLang="en-US">
                <a:solidFill>
                  <a:srgbClr val="000099"/>
                </a:solidFill>
              </a:rPr>
              <a:t>Do we need Babylonian quality standards?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7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70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570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5705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570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57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1026"/>
          <p:cNvSpPr>
            <a:spLocks noGrp="1" noChangeArrowheads="1"/>
          </p:cNvSpPr>
          <p:nvPr>
            <p:ph type="title"/>
          </p:nvPr>
        </p:nvSpPr>
        <p:spPr/>
        <p:txBody>
          <a:bodyPr/>
          <a:lstStyle/>
          <a:p>
            <a:r>
              <a:rPr lang="en-US" altLang="en-US"/>
              <a:t>Outline</a:t>
            </a:r>
          </a:p>
        </p:txBody>
      </p:sp>
      <p:sp>
        <p:nvSpPr>
          <p:cNvPr id="559107" name="Rectangle 1027"/>
          <p:cNvSpPr>
            <a:spLocks noGrp="1" noChangeArrowheads="1"/>
          </p:cNvSpPr>
          <p:nvPr>
            <p:ph type="body" idx="1"/>
          </p:nvPr>
        </p:nvSpPr>
        <p:spPr/>
        <p:txBody>
          <a:bodyPr/>
          <a:lstStyle/>
          <a:p>
            <a:r>
              <a:rPr lang="en-US" altLang="en-US">
                <a:solidFill>
                  <a:schemeClr val="bg2"/>
                </a:solidFill>
              </a:rPr>
              <a:t>What have we been doing</a:t>
            </a:r>
          </a:p>
          <a:p>
            <a:pPr>
              <a:buFontTx/>
              <a:buNone/>
            </a:pPr>
            <a:r>
              <a:rPr lang="en-US" altLang="en-US">
                <a:solidFill>
                  <a:schemeClr val="bg2"/>
                </a:solidFill>
              </a:rPr>
              <a:t> </a:t>
            </a:r>
          </a:p>
          <a:p>
            <a:r>
              <a:rPr lang="en-US" altLang="en-US">
                <a:solidFill>
                  <a:schemeClr val="bg2"/>
                </a:solidFill>
              </a:rPr>
              <a:t>Motivation for a new Challenge: making things work (including endorsements)</a:t>
            </a:r>
          </a:p>
          <a:p>
            <a:endParaRPr lang="en-US" altLang="en-US">
              <a:solidFill>
                <a:schemeClr val="bg2"/>
              </a:solidFill>
            </a:endParaRPr>
          </a:p>
          <a:p>
            <a:r>
              <a:rPr lang="en-US" altLang="en-US">
                <a:solidFill>
                  <a:schemeClr val="bg2"/>
                </a:solidFill>
              </a:rPr>
              <a:t>What have we learned</a:t>
            </a:r>
          </a:p>
          <a:p>
            <a:endParaRPr lang="en-US" altLang="en-US"/>
          </a:p>
          <a:p>
            <a:r>
              <a:rPr lang="en-US" altLang="en-US"/>
              <a:t>New Challenge: Recovery-Oriented Computer</a:t>
            </a:r>
          </a:p>
          <a:p>
            <a:endParaRPr lang="en-US" altLang="en-US"/>
          </a:p>
          <a:p>
            <a:r>
              <a:rPr lang="en-US" altLang="en-US"/>
              <a:t>Examples: benchmarks, prototypes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en-US"/>
              <a:t>Recovery-Oriented Computing Hypothesis</a:t>
            </a:r>
          </a:p>
        </p:txBody>
      </p:sp>
      <p:sp>
        <p:nvSpPr>
          <p:cNvPr id="563203" name="Rectangle 3"/>
          <p:cNvSpPr>
            <a:spLocks noGrp="1" noChangeArrowheads="1"/>
          </p:cNvSpPr>
          <p:nvPr>
            <p:ph type="body" idx="1"/>
          </p:nvPr>
        </p:nvSpPr>
        <p:spPr>
          <a:xfrm>
            <a:off x="0" y="1244600"/>
            <a:ext cx="8975725" cy="5181600"/>
          </a:xfrm>
        </p:spPr>
        <p:txBody>
          <a:bodyPr/>
          <a:lstStyle/>
          <a:p>
            <a:pPr lvl="1">
              <a:spcBef>
                <a:spcPts val="600"/>
              </a:spcBef>
              <a:spcAft>
                <a:spcPts val="600"/>
              </a:spcAft>
              <a:buFontTx/>
              <a:buNone/>
            </a:pPr>
            <a:r>
              <a:rPr lang="en-US" altLang="en-US" b="1">
                <a:latin typeface="Times New Roman" panose="02020603050405020304" pitchFamily="18" charset="0"/>
              </a:rPr>
              <a:t>“If a problem has no solution, it may not be a problem, </a:t>
            </a:r>
            <a:br>
              <a:rPr lang="en-US" altLang="en-US" b="1">
                <a:latin typeface="Times New Roman" panose="02020603050405020304" pitchFamily="18" charset="0"/>
              </a:rPr>
            </a:br>
            <a:r>
              <a:rPr lang="en-US" altLang="en-US" b="1">
                <a:latin typeface="Times New Roman" panose="02020603050405020304" pitchFamily="18" charset="0"/>
              </a:rPr>
              <a:t>but a fact, not to be solved, but to be coped with over time”</a:t>
            </a:r>
            <a:r>
              <a:rPr lang="en-US" altLang="en-US" i="1">
                <a:latin typeface="Times New Roman" panose="02020603050405020304" pitchFamily="18" charset="0"/>
              </a:rPr>
              <a:t> </a:t>
            </a:r>
          </a:p>
          <a:p>
            <a:pPr lvl="1" algn="r">
              <a:spcBef>
                <a:spcPts val="600"/>
              </a:spcBef>
              <a:spcAft>
                <a:spcPts val="600"/>
              </a:spcAft>
              <a:buFontTx/>
              <a:buNone/>
            </a:pPr>
            <a:r>
              <a:rPr lang="en-US" altLang="en-US" i="1">
                <a:latin typeface="Times New Roman" panose="02020603050405020304" pitchFamily="18" charset="0"/>
              </a:rPr>
              <a:t>— Shimon Peres</a:t>
            </a:r>
            <a:endParaRPr lang="en-US" altLang="en-US" sz="800">
              <a:latin typeface="Times New Roman" panose="02020603050405020304" pitchFamily="18" charset="0"/>
            </a:endParaRPr>
          </a:p>
          <a:p>
            <a:r>
              <a:rPr lang="en-US" altLang="en-US"/>
              <a:t>Failures are a fact, and recovery/repair is how we cope with them</a:t>
            </a:r>
          </a:p>
          <a:p>
            <a:endParaRPr lang="en-US" altLang="en-US" sz="1400"/>
          </a:p>
          <a:p>
            <a:r>
              <a:rPr lang="en-US" altLang="en-US"/>
              <a:t>Improving recovery/repair improves availability</a:t>
            </a:r>
          </a:p>
          <a:p>
            <a:pPr lvl="1"/>
            <a:r>
              <a:rPr lang="en-US" altLang="en-US"/>
              <a:t>UnAvailability =  </a:t>
            </a:r>
            <a:r>
              <a:rPr lang="en-US" altLang="en-US">
                <a:solidFill>
                  <a:srgbClr val="DC2F00"/>
                </a:solidFill>
              </a:rPr>
              <a:t>MTTR</a:t>
            </a:r>
            <a:endParaRPr lang="en-US" altLang="en-US"/>
          </a:p>
          <a:p>
            <a:pPr lvl="1">
              <a:buFontTx/>
              <a:buNone/>
            </a:pPr>
            <a:r>
              <a:rPr lang="en-US" altLang="en-US"/>
              <a:t>				    MTTF</a:t>
            </a:r>
          </a:p>
          <a:p>
            <a:pPr lvl="1"/>
            <a:r>
              <a:rPr lang="en-US" altLang="en-US"/>
              <a:t>1/10th MTTR just as valuable as 10X MTBF</a:t>
            </a:r>
          </a:p>
          <a:p>
            <a:r>
              <a:rPr lang="en-US" altLang="en-US"/>
              <a:t>Since major Sys Admin job is recovery after failure, ROC also helps with maintenance</a:t>
            </a:r>
          </a:p>
        </p:txBody>
      </p:sp>
      <p:sp>
        <p:nvSpPr>
          <p:cNvPr id="563204" name="Line 4"/>
          <p:cNvSpPr>
            <a:spLocks noChangeShapeType="1"/>
          </p:cNvSpPr>
          <p:nvPr/>
        </p:nvSpPr>
        <p:spPr bwMode="auto">
          <a:xfrm>
            <a:off x="2863850" y="4613275"/>
            <a:ext cx="1346200" cy="0"/>
          </a:xfrm>
          <a:prstGeom prst="line">
            <a:avLst/>
          </a:prstGeom>
          <a:noFill/>
          <a:ln w="38100">
            <a:solidFill>
              <a:srgbClr val="0000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563205" name="Text Box 5"/>
          <p:cNvSpPr txBox="1">
            <a:spLocks noChangeArrowheads="1"/>
          </p:cNvSpPr>
          <p:nvPr/>
        </p:nvSpPr>
        <p:spPr bwMode="auto">
          <a:xfrm>
            <a:off x="4356100" y="4356100"/>
            <a:ext cx="452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r>
              <a:rPr lang="en-US" altLang="en-US" i="1">
                <a:latin typeface="Times" panose="02020603050405020304" pitchFamily="18" charset="0"/>
              </a:rPr>
              <a:t>(assuming MTTR much less MTTF)</a:t>
            </a:r>
            <a:endParaRPr lang="en-US" altLang="en-US">
              <a:latin typeface="Times"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32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32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632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632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632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6320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63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1026"/>
          <p:cNvSpPr>
            <a:spLocks noGrp="1" noChangeArrowheads="1"/>
          </p:cNvSpPr>
          <p:nvPr>
            <p:ph type="title"/>
          </p:nvPr>
        </p:nvSpPr>
        <p:spPr/>
        <p:txBody>
          <a:bodyPr/>
          <a:lstStyle/>
          <a:p>
            <a:r>
              <a:rPr lang="en-US" altLang="en-US"/>
              <a:t>Tentative ROC Principles:</a:t>
            </a:r>
            <a:br>
              <a:rPr lang="en-US" altLang="en-US"/>
            </a:br>
            <a:r>
              <a:rPr lang="en-US" altLang="en-US"/>
              <a:t> #1 Isolation and Redundancy</a:t>
            </a:r>
          </a:p>
        </p:txBody>
      </p:sp>
      <p:sp>
        <p:nvSpPr>
          <p:cNvPr id="573443" name="Rectangle 1027"/>
          <p:cNvSpPr>
            <a:spLocks noGrp="1" noChangeArrowheads="1"/>
          </p:cNvSpPr>
          <p:nvPr>
            <p:ph type="body" idx="1"/>
          </p:nvPr>
        </p:nvSpPr>
        <p:spPr/>
        <p:txBody>
          <a:bodyPr/>
          <a:lstStyle/>
          <a:p>
            <a:r>
              <a:rPr lang="en-US" altLang="en-US"/>
              <a:t>System is Partitionable</a:t>
            </a:r>
          </a:p>
          <a:p>
            <a:pPr lvl="1"/>
            <a:r>
              <a:rPr lang="en-US" altLang="en-US"/>
              <a:t>To isolate faults</a:t>
            </a:r>
          </a:p>
          <a:p>
            <a:pPr lvl="1"/>
            <a:r>
              <a:rPr lang="en-US" altLang="en-US"/>
              <a:t>To enable online repair/recovery</a:t>
            </a:r>
          </a:p>
          <a:p>
            <a:pPr lvl="1"/>
            <a:r>
              <a:rPr lang="en-US" altLang="en-US"/>
              <a:t>To enable online HW growth/SW upgrade</a:t>
            </a:r>
          </a:p>
          <a:p>
            <a:pPr lvl="1"/>
            <a:r>
              <a:rPr lang="en-US" altLang="en-US"/>
              <a:t>To enable operator training/expand experience on portions of real system</a:t>
            </a:r>
          </a:p>
          <a:p>
            <a:pPr lvl="1"/>
            <a:r>
              <a:rPr lang="en-US" altLang="en-US"/>
              <a:t>Techniques: Geographically replicated sites, Shared nothing cluster, Separate address space inside CPU</a:t>
            </a:r>
          </a:p>
          <a:p>
            <a:r>
              <a:rPr lang="en-US" altLang="en-US"/>
              <a:t>System is Redundant</a:t>
            </a:r>
          </a:p>
          <a:p>
            <a:pPr lvl="1"/>
            <a:r>
              <a:rPr lang="en-US" altLang="en-US"/>
              <a:t>Sufficient HW redundancy/Data replication =&gt; part of system down but satisfactory service still available</a:t>
            </a:r>
          </a:p>
          <a:p>
            <a:pPr lvl="1"/>
            <a:r>
              <a:rPr lang="en-US" altLang="en-US"/>
              <a:t>Enough to survive 2nd failure during recovery</a:t>
            </a:r>
          </a:p>
          <a:p>
            <a:pPr lvl="1"/>
            <a:r>
              <a:rPr lang="en-US" altLang="en-US"/>
              <a:t>Techniques: RAID-6, N-copies of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3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73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73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734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7344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34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734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7344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73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1026"/>
          <p:cNvSpPr>
            <a:spLocks noGrp="1" noChangeArrowheads="1"/>
          </p:cNvSpPr>
          <p:nvPr>
            <p:ph type="title"/>
          </p:nvPr>
        </p:nvSpPr>
        <p:spPr/>
        <p:txBody>
          <a:bodyPr/>
          <a:lstStyle/>
          <a:p>
            <a:r>
              <a:rPr lang="en-US" altLang="en-US"/>
              <a:t>Tentative ROC Principles </a:t>
            </a:r>
            <a:br>
              <a:rPr lang="en-US" altLang="en-US"/>
            </a:br>
            <a:r>
              <a:rPr lang="en-US" altLang="en-US"/>
              <a:t>#2 Online verification</a:t>
            </a:r>
          </a:p>
        </p:txBody>
      </p:sp>
      <p:sp>
        <p:nvSpPr>
          <p:cNvPr id="574467" name="Rectangle 1027"/>
          <p:cNvSpPr>
            <a:spLocks noGrp="1" noChangeArrowheads="1"/>
          </p:cNvSpPr>
          <p:nvPr>
            <p:ph type="body" idx="1"/>
          </p:nvPr>
        </p:nvSpPr>
        <p:spPr>
          <a:xfrm>
            <a:off x="0" y="1066800"/>
            <a:ext cx="8864600" cy="5181600"/>
          </a:xfrm>
        </p:spPr>
        <p:txBody>
          <a:bodyPr/>
          <a:lstStyle/>
          <a:p>
            <a:r>
              <a:rPr lang="en-US" altLang="en-US"/>
              <a:t>System enables input insertion, output check of all modules (including fault insertion)</a:t>
            </a:r>
          </a:p>
          <a:p>
            <a:pPr lvl="1"/>
            <a:r>
              <a:rPr lang="en-US" altLang="en-US"/>
              <a:t>To check module sanity to find failures faster</a:t>
            </a:r>
          </a:p>
          <a:p>
            <a:pPr lvl="1"/>
            <a:r>
              <a:rPr lang="en-US" altLang="en-US"/>
              <a:t>To test corrections of recovery mechanisms</a:t>
            </a:r>
          </a:p>
          <a:p>
            <a:pPr lvl="2"/>
            <a:r>
              <a:rPr lang="en-US" altLang="en-US"/>
              <a:t> insert (random) faults and known-incorrect inputs</a:t>
            </a:r>
          </a:p>
          <a:p>
            <a:pPr lvl="2"/>
            <a:r>
              <a:rPr lang="en-US" altLang="en-US"/>
              <a:t>also enables availability benchmarks</a:t>
            </a:r>
          </a:p>
          <a:p>
            <a:pPr lvl="1"/>
            <a:r>
              <a:rPr lang="en-US" altLang="en-US"/>
              <a:t>To expose &amp; remove latent errors from each system</a:t>
            </a:r>
          </a:p>
          <a:p>
            <a:pPr lvl="1"/>
            <a:r>
              <a:rPr lang="en-US" altLang="en-US"/>
              <a:t>To operator train/expand experience of operator</a:t>
            </a:r>
          </a:p>
          <a:p>
            <a:pPr lvl="2"/>
            <a:r>
              <a:rPr lang="en-US" altLang="en-US"/>
              <a:t>Periodic reports to management on skills</a:t>
            </a:r>
          </a:p>
          <a:p>
            <a:pPr lvl="1"/>
            <a:r>
              <a:rPr lang="en-US" altLang="en-US"/>
              <a:t>To discover if warning system is broken</a:t>
            </a:r>
          </a:p>
          <a:p>
            <a:pPr lvl="1"/>
            <a:r>
              <a:rPr lang="en-US" altLang="en-US"/>
              <a:t>Techniques: Global invariants; Topology discovery; Program Checking (SW ECC)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4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4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74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74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74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74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74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74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7446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74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6" name="Rectangle 2050"/>
          <p:cNvSpPr>
            <a:spLocks noGrp="1" noChangeArrowheads="1"/>
          </p:cNvSpPr>
          <p:nvPr>
            <p:ph type="title"/>
          </p:nvPr>
        </p:nvSpPr>
        <p:spPr/>
        <p:txBody>
          <a:bodyPr/>
          <a:lstStyle/>
          <a:p>
            <a:r>
              <a:rPr lang="en-US" altLang="en-US"/>
              <a:t>Tentative ROC Principles </a:t>
            </a:r>
            <a:br>
              <a:rPr lang="en-US" altLang="en-US"/>
            </a:br>
            <a:r>
              <a:rPr lang="en-US" altLang="en-US"/>
              <a:t>#3 Undo support</a:t>
            </a:r>
          </a:p>
        </p:txBody>
      </p:sp>
      <p:sp>
        <p:nvSpPr>
          <p:cNvPr id="589827" name="Rectangle 2051"/>
          <p:cNvSpPr>
            <a:spLocks noGrp="1" noChangeArrowheads="1"/>
          </p:cNvSpPr>
          <p:nvPr>
            <p:ph type="body" idx="1"/>
          </p:nvPr>
        </p:nvSpPr>
        <p:spPr>
          <a:xfrm>
            <a:off x="0" y="1066800"/>
            <a:ext cx="8864600" cy="5181600"/>
          </a:xfrm>
        </p:spPr>
        <p:txBody>
          <a:bodyPr/>
          <a:lstStyle/>
          <a:p>
            <a:r>
              <a:rPr lang="en-US" altLang="en-US"/>
              <a:t>ROC system should offer Undo </a:t>
            </a:r>
          </a:p>
          <a:p>
            <a:pPr lvl="1"/>
            <a:r>
              <a:rPr lang="en-US" altLang="en-US"/>
              <a:t>To recover from operator errors</a:t>
            </a:r>
          </a:p>
          <a:p>
            <a:pPr lvl="2"/>
            <a:r>
              <a:rPr lang="en-US" altLang="en-US"/>
              <a:t>People detect  3 of 4 errors, so why not undo?</a:t>
            </a:r>
          </a:p>
          <a:p>
            <a:pPr lvl="1"/>
            <a:r>
              <a:rPr lang="en-US" altLang="en-US"/>
              <a:t>To recover from inevitable SW errors</a:t>
            </a:r>
          </a:p>
          <a:p>
            <a:pPr lvl="2"/>
            <a:r>
              <a:rPr lang="en-US" altLang="en-US"/>
              <a:t>Restore entire system state to pre-error version</a:t>
            </a:r>
          </a:p>
          <a:p>
            <a:pPr lvl="1"/>
            <a:r>
              <a:rPr lang="en-US" altLang="en-US"/>
              <a:t>To simplify maintenance by supporting trial and error</a:t>
            </a:r>
          </a:p>
          <a:p>
            <a:pPr lvl="2"/>
            <a:r>
              <a:rPr lang="en-US" altLang="en-US"/>
              <a:t>Create a forgiving/reversible environment</a:t>
            </a:r>
          </a:p>
          <a:p>
            <a:pPr lvl="1"/>
            <a:r>
              <a:rPr lang="en-US" altLang="en-US"/>
              <a:t>To recover from operator training after fault insertion</a:t>
            </a:r>
          </a:p>
          <a:p>
            <a:pPr lvl="1"/>
            <a:r>
              <a:rPr lang="en-US" altLang="en-US"/>
              <a:t>To replace traditional backup and restore</a:t>
            </a:r>
          </a:p>
          <a:p>
            <a:pPr lvl="1"/>
            <a:r>
              <a:rPr lang="en-US" altLang="en-US"/>
              <a:t>Techniques: Checkpointing, Logging; time travel (log structured) file system; Virtual machines; “Go Back” file protection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9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89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89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9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9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898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898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898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898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89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en-US"/>
              <a:t>Goals,Assumptions of last 15 years</a:t>
            </a:r>
          </a:p>
        </p:txBody>
      </p:sp>
      <p:sp>
        <p:nvSpPr>
          <p:cNvPr id="525315" name="Rectangle 3"/>
          <p:cNvSpPr>
            <a:spLocks noGrp="1" noChangeArrowheads="1"/>
          </p:cNvSpPr>
          <p:nvPr>
            <p:ph type="body" idx="1"/>
          </p:nvPr>
        </p:nvSpPr>
        <p:spPr/>
        <p:txBody>
          <a:bodyPr/>
          <a:lstStyle/>
          <a:p>
            <a:r>
              <a:rPr lang="en-US" altLang="en-US"/>
              <a:t>Goal #1: Improve performance</a:t>
            </a:r>
          </a:p>
          <a:p>
            <a:r>
              <a:rPr lang="en-US" altLang="en-US"/>
              <a:t>Goal #2: Improve performance</a:t>
            </a:r>
          </a:p>
          <a:p>
            <a:r>
              <a:rPr lang="en-US" altLang="en-US"/>
              <a:t>Goal #3: Improve cost-performance</a:t>
            </a:r>
          </a:p>
          <a:p>
            <a:r>
              <a:rPr lang="en-US" altLang="en-US"/>
              <a:t>Assumptions</a:t>
            </a:r>
          </a:p>
          <a:p>
            <a:pPr lvl="1"/>
            <a:r>
              <a:rPr lang="en-US" altLang="en-US"/>
              <a:t>Humans are perfect (they don’t make mistakes during installation, wiring, upgrade, maintenance or repair)</a:t>
            </a:r>
          </a:p>
          <a:p>
            <a:pPr lvl="1"/>
            <a:r>
              <a:rPr lang="en-US" altLang="en-US"/>
              <a:t>Software will eventually be bug free </a:t>
            </a:r>
            <a:br>
              <a:rPr lang="en-US" altLang="en-US"/>
            </a:br>
            <a:r>
              <a:rPr lang="en-US" altLang="en-US"/>
              <a:t>(good programmers write bug-free code)</a:t>
            </a:r>
          </a:p>
          <a:p>
            <a:pPr lvl="1"/>
            <a:r>
              <a:rPr lang="en-US" altLang="en-US"/>
              <a:t>Hardware MTBF is already very large (~100 years between failures), and will continue to increase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5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5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5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53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253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53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25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050"/>
          <p:cNvSpPr>
            <a:spLocks noGrp="1" noChangeArrowheads="1"/>
          </p:cNvSpPr>
          <p:nvPr>
            <p:ph type="title"/>
          </p:nvPr>
        </p:nvSpPr>
        <p:spPr/>
        <p:txBody>
          <a:bodyPr/>
          <a:lstStyle/>
          <a:p>
            <a:r>
              <a:rPr lang="en-US" altLang="en-US"/>
              <a:t>Tentative ROC Principles </a:t>
            </a:r>
            <a:br>
              <a:rPr lang="en-US" altLang="en-US"/>
            </a:br>
            <a:r>
              <a:rPr lang="en-US" altLang="en-US"/>
              <a:t>#4 Diagnosis Support</a:t>
            </a:r>
          </a:p>
        </p:txBody>
      </p:sp>
      <p:sp>
        <p:nvSpPr>
          <p:cNvPr id="575491" name="Rectangle 2051"/>
          <p:cNvSpPr>
            <a:spLocks noGrp="1" noChangeArrowheads="1"/>
          </p:cNvSpPr>
          <p:nvPr>
            <p:ph type="body" idx="1"/>
          </p:nvPr>
        </p:nvSpPr>
        <p:spPr>
          <a:xfrm>
            <a:off x="0" y="1270000"/>
            <a:ext cx="8610600" cy="5181600"/>
          </a:xfrm>
        </p:spPr>
        <p:txBody>
          <a:bodyPr/>
          <a:lstStyle/>
          <a:p>
            <a:r>
              <a:rPr lang="en-US" altLang="en-US"/>
              <a:t>System assists human in diagnosing problems</a:t>
            </a:r>
          </a:p>
          <a:p>
            <a:pPr lvl="1"/>
            <a:r>
              <a:rPr lang="en-US" altLang="en-US"/>
              <a:t>Root-cause analysis to suggest possible failure points</a:t>
            </a:r>
          </a:p>
          <a:p>
            <a:pPr lvl="2"/>
            <a:r>
              <a:rPr lang="en-US" altLang="en-US"/>
              <a:t>Track resource dependencies of all requests</a:t>
            </a:r>
          </a:p>
          <a:p>
            <a:pPr lvl="2"/>
            <a:r>
              <a:rPr lang="en-US" altLang="en-US"/>
              <a:t>Correlate symptomatic requests with component dependency model to isolate culprit components</a:t>
            </a:r>
          </a:p>
          <a:p>
            <a:pPr lvl="1"/>
            <a:r>
              <a:rPr lang="en-US" altLang="en-US"/>
              <a:t>“health” reporting to detect failed/failing components</a:t>
            </a:r>
          </a:p>
          <a:p>
            <a:pPr lvl="2"/>
            <a:r>
              <a:rPr lang="en-US" altLang="en-US"/>
              <a:t>Failure information, self-test results propagated upwards</a:t>
            </a:r>
          </a:p>
          <a:p>
            <a:pPr lvl="1"/>
            <a:r>
              <a:rPr lang="en-US" altLang="en-US"/>
              <a:t>Discovery of network, power topology</a:t>
            </a:r>
          </a:p>
          <a:p>
            <a:pPr lvl="2"/>
            <a:r>
              <a:rPr lang="en-US" altLang="en-US">
                <a:solidFill>
                  <a:schemeClr val="tx1"/>
                </a:solidFill>
                <a:cs typeface="Times" panose="02020603050405020304" pitchFamily="18" charset="0"/>
              </a:rPr>
              <a:t>Don’t rely on things connected according to plans</a:t>
            </a:r>
            <a:endParaRPr lang="en-US" altLang="en-US"/>
          </a:p>
          <a:p>
            <a:pPr lvl="1"/>
            <a:r>
              <a:rPr lang="en-US" altLang="en-US"/>
              <a:t>Techniques: Stamp data blocks with modules used; Log faults, errors, failures and recovery methods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5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75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75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75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754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754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754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75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en-US"/>
              <a:t>Overview towards AME via ROC</a:t>
            </a:r>
          </a:p>
        </p:txBody>
      </p:sp>
      <p:sp>
        <p:nvSpPr>
          <p:cNvPr id="539651" name="Rectangle 3"/>
          <p:cNvSpPr>
            <a:spLocks noGrp="1" noChangeArrowheads="1"/>
          </p:cNvSpPr>
          <p:nvPr>
            <p:ph type="body" idx="1"/>
          </p:nvPr>
        </p:nvSpPr>
        <p:spPr>
          <a:xfrm>
            <a:off x="241300" y="977900"/>
            <a:ext cx="8610600" cy="5181600"/>
          </a:xfrm>
        </p:spPr>
        <p:txBody>
          <a:bodyPr/>
          <a:lstStyle/>
          <a:p>
            <a:r>
              <a:rPr lang="en-US" altLang="en-US"/>
              <a:t>New foundation to reduce MTTR</a:t>
            </a:r>
          </a:p>
          <a:p>
            <a:pPr lvl="1"/>
            <a:r>
              <a:rPr lang="en-US" altLang="en-US"/>
              <a:t>Cope with fact that people, SW, HW fail (Peres’s Law)</a:t>
            </a:r>
          </a:p>
          <a:p>
            <a:pPr lvl="1"/>
            <a:r>
              <a:rPr lang="en-US" altLang="en-US"/>
              <a:t>Transactions/snapshots to undo failures, bad repairs</a:t>
            </a:r>
          </a:p>
          <a:p>
            <a:pPr lvl="1"/>
            <a:r>
              <a:rPr lang="en-US" altLang="en-US"/>
              <a:t>Recovery benchmarks to evaluate MTTR innovations</a:t>
            </a:r>
          </a:p>
          <a:p>
            <a:pPr lvl="1"/>
            <a:r>
              <a:rPr lang="en-US" altLang="en-US"/>
              <a:t>Interfaces to allow fault insertion, input insertion, report module errors, report module performance</a:t>
            </a:r>
          </a:p>
          <a:p>
            <a:pPr lvl="1"/>
            <a:r>
              <a:rPr lang="en-US" altLang="en-US"/>
              <a:t>Module I/O error checking and module isolation</a:t>
            </a:r>
          </a:p>
          <a:p>
            <a:pPr lvl="1"/>
            <a:r>
              <a:rPr lang="en-US" altLang="en-US"/>
              <a:t>Log errors and solutions for root cause analysis, give ranking to potential solutions to problem problem </a:t>
            </a:r>
          </a:p>
          <a:p>
            <a:r>
              <a:rPr lang="en-US" altLang="en-US"/>
              <a:t>Significantly reducing MTTR (HW/SW/LW) </a:t>
            </a:r>
            <a:br>
              <a:rPr lang="en-US" altLang="en-US"/>
            </a:br>
            <a:r>
              <a:rPr lang="en-US" altLang="en-US"/>
              <a:t>=&gt; Significantly increased availability </a:t>
            </a:r>
            <a:br>
              <a:rPr lang="en-US" altLang="en-US"/>
            </a:br>
            <a:r>
              <a:rPr lang="en-US" altLang="en-US"/>
              <a:t>+  Significantly improved maintenance costs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9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39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9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9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9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96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9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1026"/>
          <p:cNvSpPr>
            <a:spLocks noGrp="1" noChangeArrowheads="1"/>
          </p:cNvSpPr>
          <p:nvPr>
            <p:ph type="title"/>
          </p:nvPr>
        </p:nvSpPr>
        <p:spPr/>
        <p:txBody>
          <a:bodyPr/>
          <a:lstStyle/>
          <a:p>
            <a:r>
              <a:rPr lang="en-US" altLang="en-US"/>
              <a:t>Rest of Talk</a:t>
            </a:r>
          </a:p>
        </p:txBody>
      </p:sp>
      <p:sp>
        <p:nvSpPr>
          <p:cNvPr id="572419" name="Rectangle 1027"/>
          <p:cNvSpPr>
            <a:spLocks noGrp="1" noChangeArrowheads="1"/>
          </p:cNvSpPr>
          <p:nvPr>
            <p:ph type="body" idx="1"/>
          </p:nvPr>
        </p:nvSpPr>
        <p:spPr/>
        <p:txBody>
          <a:bodyPr/>
          <a:lstStyle/>
          <a:p>
            <a:r>
              <a:rPr lang="en-US" altLang="en-US"/>
              <a:t>Are we already at 99.999% availability?</a:t>
            </a:r>
          </a:p>
          <a:p>
            <a:r>
              <a:rPr lang="en-US" altLang="en-US"/>
              <a:t>How does ROC compare to traditional High Availability/Fault Tolerant Computing solutions?</a:t>
            </a:r>
          </a:p>
          <a:p>
            <a:r>
              <a:rPr lang="en-US" altLang="en-US"/>
              <a:t>What are examples of Availability, Maintainabilty Benchmarks?</a:t>
            </a:r>
          </a:p>
          <a:p>
            <a:r>
              <a:rPr lang="en-US" altLang="en-US"/>
              <a:t>What might a ROC HW prototype look like?</a:t>
            </a:r>
          </a:p>
          <a:p>
            <a:r>
              <a:rPr lang="en-US" altLang="en-US"/>
              <a:t>What is a ROC application?</a:t>
            </a:r>
          </a:p>
          <a:p>
            <a:r>
              <a:rPr lang="en-US" altLang="en-US"/>
              <a:t>Conclusions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1026"/>
          <p:cNvSpPr>
            <a:spLocks noGrp="1" noChangeArrowheads="1"/>
          </p:cNvSpPr>
          <p:nvPr>
            <p:ph type="title"/>
          </p:nvPr>
        </p:nvSpPr>
        <p:spPr/>
        <p:txBody>
          <a:bodyPr/>
          <a:lstStyle/>
          <a:p>
            <a:r>
              <a:rPr lang="en-US" altLang="en-US"/>
              <a:t>What about claims of 5 9s?</a:t>
            </a:r>
          </a:p>
        </p:txBody>
      </p:sp>
      <p:sp>
        <p:nvSpPr>
          <p:cNvPr id="565251" name="Rectangle 1027"/>
          <p:cNvSpPr>
            <a:spLocks noGrp="1" noChangeArrowheads="1"/>
          </p:cNvSpPr>
          <p:nvPr>
            <p:ph type="body" idx="1"/>
          </p:nvPr>
        </p:nvSpPr>
        <p:spPr>
          <a:xfrm>
            <a:off x="254000" y="889000"/>
            <a:ext cx="8890000" cy="5181600"/>
          </a:xfrm>
        </p:spPr>
        <p:txBody>
          <a:bodyPr/>
          <a:lstStyle/>
          <a:p>
            <a:r>
              <a:rPr lang="en-US" altLang="en-US" b="0"/>
              <a:t>99.999% availability from telephone company?</a:t>
            </a:r>
          </a:p>
          <a:p>
            <a:pPr lvl="1"/>
            <a:r>
              <a:rPr lang="en-US" altLang="en-US" b="1">
                <a:solidFill>
                  <a:srgbClr val="000099"/>
                </a:solidFill>
              </a:rPr>
              <a:t>AT&amp;T switches &lt; 2 hours of failure in 40 years</a:t>
            </a:r>
            <a:endParaRPr lang="en-US" altLang="en-US" b="1"/>
          </a:p>
          <a:p>
            <a:r>
              <a:rPr lang="en-US" altLang="en-US" b="0"/>
              <a:t>Cisco, HP, Microsoft, Sun … claim 99.999% availability claims (5 minutes down / year) in marketing/advertising</a:t>
            </a:r>
          </a:p>
          <a:p>
            <a:pPr lvl="1"/>
            <a:r>
              <a:rPr lang="en-US" altLang="en-US" b="1"/>
              <a:t>HP-9000 server HW and HP-UX OS can deliver 99.999% availability guarantee “in certain pre-defined, pre-tested customer environments” </a:t>
            </a:r>
          </a:p>
          <a:p>
            <a:pPr lvl="1"/>
            <a:r>
              <a:rPr lang="en-US" altLang="en-US" b="1"/>
              <a:t>Environmental? Application? Operator?</a:t>
            </a:r>
          </a:p>
        </p:txBody>
      </p:sp>
      <p:grpSp>
        <p:nvGrpSpPr>
          <p:cNvPr id="565258" name="Group 1034"/>
          <p:cNvGrpSpPr>
            <a:grpSpLocks/>
          </p:cNvGrpSpPr>
          <p:nvPr/>
        </p:nvGrpSpPr>
        <p:grpSpPr bwMode="auto">
          <a:xfrm>
            <a:off x="1282700" y="5130800"/>
            <a:ext cx="5845175" cy="1727200"/>
            <a:chOff x="808" y="3232"/>
            <a:chExt cx="3682" cy="1088"/>
          </a:xfrm>
        </p:grpSpPr>
        <p:sp>
          <p:nvSpPr>
            <p:cNvPr id="565252" name="Rectangle 1028"/>
            <p:cNvSpPr>
              <a:spLocks noChangeArrowheads="1"/>
            </p:cNvSpPr>
            <p:nvPr/>
          </p:nvSpPr>
          <p:spPr bwMode="auto">
            <a:xfrm>
              <a:off x="808" y="3232"/>
              <a:ext cx="738" cy="1088"/>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33CC33"/>
                  </a:solidFill>
                  <a:latin typeface="Arial" panose="020B0604020202020204" pitchFamily="34" charset="0"/>
                </a:rPr>
                <a:t>9</a:t>
              </a:r>
            </a:p>
          </p:txBody>
        </p:sp>
        <p:sp>
          <p:nvSpPr>
            <p:cNvPr id="565253" name="Rectangle 1029"/>
            <p:cNvSpPr>
              <a:spLocks noChangeArrowheads="1"/>
            </p:cNvSpPr>
            <p:nvPr/>
          </p:nvSpPr>
          <p:spPr bwMode="auto">
            <a:xfrm>
              <a:off x="1544" y="3232"/>
              <a:ext cx="738" cy="10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3366FF"/>
                  </a:solidFill>
                  <a:latin typeface="Arial" panose="020B0604020202020204" pitchFamily="34" charset="0"/>
                </a:rPr>
                <a:t>9</a:t>
              </a:r>
            </a:p>
          </p:txBody>
        </p:sp>
        <p:sp>
          <p:nvSpPr>
            <p:cNvPr id="565254" name="Rectangle 1030"/>
            <p:cNvSpPr>
              <a:spLocks noChangeArrowheads="1"/>
            </p:cNvSpPr>
            <p:nvPr/>
          </p:nvSpPr>
          <p:spPr bwMode="auto">
            <a:xfrm>
              <a:off x="3016" y="3232"/>
              <a:ext cx="738" cy="108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FFFF00"/>
                  </a:solidFill>
                  <a:latin typeface="Arial" panose="020B0604020202020204" pitchFamily="34" charset="0"/>
                </a:rPr>
                <a:t>9</a:t>
              </a:r>
            </a:p>
          </p:txBody>
        </p:sp>
        <p:sp>
          <p:nvSpPr>
            <p:cNvPr id="565255" name="Rectangle 1031"/>
            <p:cNvSpPr>
              <a:spLocks noChangeArrowheads="1"/>
            </p:cNvSpPr>
            <p:nvPr/>
          </p:nvSpPr>
          <p:spPr bwMode="auto">
            <a:xfrm>
              <a:off x="3752" y="3232"/>
              <a:ext cx="738" cy="10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FF3300"/>
                  </a:solidFill>
                  <a:latin typeface="Arial" panose="020B0604020202020204" pitchFamily="34" charset="0"/>
                </a:rPr>
                <a:t>9</a:t>
              </a:r>
            </a:p>
          </p:txBody>
        </p:sp>
        <p:sp>
          <p:nvSpPr>
            <p:cNvPr id="565256" name="Rectangle 1032"/>
            <p:cNvSpPr>
              <a:spLocks noChangeArrowheads="1"/>
            </p:cNvSpPr>
            <p:nvPr/>
          </p:nvSpPr>
          <p:spPr bwMode="auto">
            <a:xfrm>
              <a:off x="2272" y="3232"/>
              <a:ext cx="738" cy="1088"/>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FF3300"/>
                  </a:solidFill>
                  <a:latin typeface="Arial" panose="020B0604020202020204" pitchFamily="34" charset="0"/>
                </a:rPr>
                <a:t>9</a:t>
              </a:r>
            </a:p>
          </p:txBody>
        </p:sp>
      </p:grpSp>
      <p:sp>
        <p:nvSpPr>
          <p:cNvPr id="565257" name="Text Box 1033"/>
          <p:cNvSpPr txBox="1">
            <a:spLocks noChangeArrowheads="1"/>
          </p:cNvSpPr>
          <p:nvPr/>
        </p:nvSpPr>
        <p:spPr bwMode="auto">
          <a:xfrm>
            <a:off x="6688138" y="5559425"/>
            <a:ext cx="24558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r"/>
            <a:r>
              <a:rPr lang="en-US" altLang="en-US" sz="1200">
                <a:latin typeface="Times" panose="02020603050405020304" pitchFamily="18" charset="0"/>
              </a:rPr>
              <a:t>5 9s from Jim Gray’s talk: “</a:t>
            </a:r>
            <a:r>
              <a:rPr lang="en-US" altLang="en-US" sz="1200"/>
              <a:t>Dependability </a:t>
            </a:r>
          </a:p>
          <a:p>
            <a:pPr algn="r"/>
            <a:r>
              <a:rPr lang="en-US" altLang="en-US" sz="1200"/>
              <a:t>in the Internet Era”</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5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52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5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65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652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nodeType="clickEffect">
                                  <p:stCondLst>
                                    <p:cond delay="0"/>
                                  </p:stCondLst>
                                  <p:childTnLst>
                                    <p:set>
                                      <p:cBhvr>
                                        <p:cTn id="20" dur="1" fill="hold">
                                          <p:stCondLst>
                                            <p:cond delay="0"/>
                                          </p:stCondLst>
                                        </p:cTn>
                                        <p:tgtEl>
                                          <p:spTgt spid="565258"/>
                                        </p:tgtEl>
                                        <p:attrNameLst>
                                          <p:attrName>style.visibility</p:attrName>
                                        </p:attrNameLst>
                                      </p:cBhvr>
                                      <p:to>
                                        <p:strVal val="visible"/>
                                      </p:to>
                                    </p:set>
                                    <p:anim calcmode="lin" valueType="num">
                                      <p:cBhvr additive="base">
                                        <p:cTn id="21" dur="500" fill="hold"/>
                                        <p:tgtEl>
                                          <p:spTgt spid="565258"/>
                                        </p:tgtEl>
                                        <p:attrNameLst>
                                          <p:attrName>ppt_x</p:attrName>
                                        </p:attrNameLst>
                                      </p:cBhvr>
                                      <p:tavLst>
                                        <p:tav tm="0">
                                          <p:val>
                                            <p:strVal val="#ppt_x"/>
                                          </p:val>
                                        </p:tav>
                                        <p:tav tm="100000">
                                          <p:val>
                                            <p:strVal val="#ppt_x"/>
                                          </p:val>
                                        </p:tav>
                                      </p:tavLst>
                                    </p:anim>
                                    <p:anim calcmode="lin" valueType="num">
                                      <p:cBhvr additive="base">
                                        <p:cTn id="22" dur="500" fill="hold"/>
                                        <p:tgtEl>
                                          <p:spTgt spid="5652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4" name="Rectangle 1026"/>
          <p:cNvSpPr>
            <a:spLocks noGrp="1" noChangeArrowheads="1"/>
          </p:cNvSpPr>
          <p:nvPr>
            <p:ph type="title"/>
          </p:nvPr>
        </p:nvSpPr>
        <p:spPr/>
        <p:txBody>
          <a:bodyPr/>
          <a:lstStyle/>
          <a:p>
            <a:r>
              <a:rPr lang="en-US" altLang="en-US"/>
              <a:t>“Microsoft fingers technicians for crippling site outages”</a:t>
            </a:r>
          </a:p>
        </p:txBody>
      </p:sp>
      <p:sp>
        <p:nvSpPr>
          <p:cNvPr id="581635" name="Rectangle 1027"/>
          <p:cNvSpPr>
            <a:spLocks noGrp="1" noChangeArrowheads="1"/>
          </p:cNvSpPr>
          <p:nvPr>
            <p:ph type="body" idx="1"/>
          </p:nvPr>
        </p:nvSpPr>
        <p:spPr>
          <a:xfrm>
            <a:off x="0" y="990600"/>
            <a:ext cx="9144000" cy="5181600"/>
          </a:xfrm>
        </p:spPr>
        <p:txBody>
          <a:bodyPr/>
          <a:lstStyle/>
          <a:p>
            <a:pPr algn="r">
              <a:buFontTx/>
              <a:buNone/>
            </a:pPr>
            <a:r>
              <a:rPr lang="en-US" altLang="en-US" sz="1400" i="1"/>
              <a:t> By Robert Lemos and Melanie Austria Farmer, ZDNet News, January 25, 2001</a:t>
            </a:r>
            <a:r>
              <a:rPr lang="en-US" altLang="en-US"/>
              <a:t> </a:t>
            </a:r>
          </a:p>
          <a:p>
            <a:r>
              <a:rPr lang="en-US" altLang="en-US"/>
              <a:t>Microsoft blamed its own technicians for a crucial error that crippled the software giant's connection to the Internet, almost completely blocking access to its major Web sites for nearly 24 hours… a "router configuration error" had caused requests for access to the company’s Web sites to go unanswered…</a:t>
            </a:r>
          </a:p>
          <a:p>
            <a:r>
              <a:rPr lang="en-US" altLang="en-US"/>
              <a:t>"This was an operational error and not the result of any issue with Microsoft or third-party products, nor with the security of our networks," a Microsoft spokesman said.</a:t>
            </a:r>
          </a:p>
          <a:p>
            <a:r>
              <a:rPr lang="en-US" altLang="en-US"/>
              <a:t>(5 9s possible if site stays up 300 years!)</a:t>
            </a:r>
          </a:p>
        </p:txBody>
      </p:sp>
      <p:grpSp>
        <p:nvGrpSpPr>
          <p:cNvPr id="581644" name="Group 1036"/>
          <p:cNvGrpSpPr>
            <a:grpSpLocks/>
          </p:cNvGrpSpPr>
          <p:nvPr/>
        </p:nvGrpSpPr>
        <p:grpSpPr bwMode="auto">
          <a:xfrm>
            <a:off x="5911850" y="5130800"/>
            <a:ext cx="2339975" cy="1727200"/>
            <a:chOff x="3724" y="3232"/>
            <a:chExt cx="1474" cy="1088"/>
          </a:xfrm>
        </p:grpSpPr>
        <p:sp>
          <p:nvSpPr>
            <p:cNvPr id="581637" name="Rectangle 1029"/>
            <p:cNvSpPr>
              <a:spLocks noChangeArrowheads="1"/>
            </p:cNvSpPr>
            <p:nvPr/>
          </p:nvSpPr>
          <p:spPr bwMode="auto">
            <a:xfrm>
              <a:off x="3724" y="3232"/>
              <a:ext cx="738" cy="1088"/>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33CC33"/>
                  </a:solidFill>
                  <a:latin typeface="Arial" panose="020B0604020202020204" pitchFamily="34" charset="0"/>
                </a:rPr>
                <a:t>9</a:t>
              </a:r>
            </a:p>
          </p:txBody>
        </p:sp>
        <p:sp>
          <p:nvSpPr>
            <p:cNvPr id="581638" name="Rectangle 1030"/>
            <p:cNvSpPr>
              <a:spLocks noChangeArrowheads="1"/>
            </p:cNvSpPr>
            <p:nvPr/>
          </p:nvSpPr>
          <p:spPr bwMode="auto">
            <a:xfrm>
              <a:off x="4460" y="3232"/>
              <a:ext cx="738" cy="10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0" b="1">
                  <a:solidFill>
                    <a:srgbClr val="3366FF"/>
                  </a:solidFill>
                  <a:latin typeface="Arial" panose="020B0604020202020204" pitchFamily="34" charset="0"/>
                </a:rPr>
                <a:t>9</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1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1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1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81644"/>
                                        </p:tgtEl>
                                        <p:attrNameLst>
                                          <p:attrName>style.visibility</p:attrName>
                                        </p:attrNameLst>
                                      </p:cBhvr>
                                      <p:to>
                                        <p:strVal val="visible"/>
                                      </p:to>
                                    </p:set>
                                    <p:anim calcmode="lin" valueType="num">
                                      <p:cBhvr additive="base">
                                        <p:cTn id="23" dur="500" fill="hold"/>
                                        <p:tgtEl>
                                          <p:spTgt spid="581644"/>
                                        </p:tgtEl>
                                        <p:attrNameLst>
                                          <p:attrName>ppt_x</p:attrName>
                                        </p:attrNameLst>
                                      </p:cBhvr>
                                      <p:tavLst>
                                        <p:tav tm="0">
                                          <p:val>
                                            <p:strVal val="#ppt_x"/>
                                          </p:val>
                                        </p:tav>
                                        <p:tav tm="100000">
                                          <p:val>
                                            <p:strVal val="#ppt_x"/>
                                          </p:val>
                                        </p:tav>
                                      </p:tavLst>
                                    </p:anim>
                                    <p:anim calcmode="lin" valueType="num">
                                      <p:cBhvr additive="base">
                                        <p:cTn id="24" dur="500" fill="hold"/>
                                        <p:tgtEl>
                                          <p:spTgt spid="581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1394" name="Rectangle 1026"/>
          <p:cNvSpPr>
            <a:spLocks noGrp="1" noChangeArrowheads="1"/>
          </p:cNvSpPr>
          <p:nvPr>
            <p:ph type="title"/>
          </p:nvPr>
        </p:nvSpPr>
        <p:spPr/>
        <p:txBody>
          <a:bodyPr/>
          <a:lstStyle/>
          <a:p>
            <a:r>
              <a:rPr lang="en-US" altLang="en-US"/>
              <a:t>What is uptime of HP.com?</a:t>
            </a:r>
          </a:p>
        </p:txBody>
      </p:sp>
      <p:sp>
        <p:nvSpPr>
          <p:cNvPr id="571395" name="Rectangle 1027"/>
          <p:cNvSpPr>
            <a:spLocks noGrp="1" noChangeArrowheads="1"/>
          </p:cNvSpPr>
          <p:nvPr>
            <p:ph type="body" idx="1"/>
          </p:nvPr>
        </p:nvSpPr>
        <p:spPr>
          <a:xfrm>
            <a:off x="0" y="4991100"/>
            <a:ext cx="8610600" cy="1638300"/>
          </a:xfrm>
        </p:spPr>
        <p:txBody>
          <a:bodyPr/>
          <a:lstStyle/>
          <a:p>
            <a:r>
              <a:rPr lang="en-US" altLang="en-US"/>
              <a:t>Average reboot is about 30.8 days; </a:t>
            </a:r>
            <a:br>
              <a:rPr lang="en-US" altLang="en-US"/>
            </a:br>
            <a:r>
              <a:rPr lang="en-US" altLang="en-US"/>
              <a:t>if 10 minutes per reboot =&gt; 99.9% uptime</a:t>
            </a:r>
          </a:p>
          <a:p>
            <a:pPr lvl="1"/>
            <a:r>
              <a:rPr lang="en-US" altLang="en-US"/>
              <a:t>See uptime.netcraft.com/up/graph?site=www.hp.com</a:t>
            </a:r>
          </a:p>
        </p:txBody>
      </p:sp>
      <p:pic>
        <p:nvPicPr>
          <p:cNvPr id="57139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952500"/>
            <a:ext cx="635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1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1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ltLang="en-US"/>
              <a:t>Traditional HA vs. Internet reality</a:t>
            </a:r>
          </a:p>
        </p:txBody>
      </p:sp>
      <p:sp>
        <p:nvSpPr>
          <p:cNvPr id="566275" name="Rectangle 3"/>
          <p:cNvSpPr>
            <a:spLocks noGrp="1" noChangeArrowheads="1"/>
          </p:cNvSpPr>
          <p:nvPr>
            <p:ph type="body" sz="half" idx="1"/>
          </p:nvPr>
        </p:nvSpPr>
        <p:spPr>
          <a:xfrm>
            <a:off x="228600" y="1143000"/>
            <a:ext cx="4343400" cy="5181600"/>
          </a:xfrm>
        </p:spPr>
        <p:txBody>
          <a:bodyPr/>
          <a:lstStyle/>
          <a:p>
            <a:pPr>
              <a:lnSpc>
                <a:spcPct val="70000"/>
              </a:lnSpc>
            </a:pPr>
            <a:r>
              <a:rPr lang="en-US" altLang="en-US" sz="2400"/>
              <a:t>Traditional HA env’t</a:t>
            </a:r>
          </a:p>
          <a:p>
            <a:pPr lvl="1">
              <a:lnSpc>
                <a:spcPct val="70000"/>
              </a:lnSpc>
            </a:pPr>
            <a:r>
              <a:rPr lang="en-US" altLang="en-US" sz="2000"/>
              <a:t>stable</a:t>
            </a:r>
          </a:p>
          <a:p>
            <a:pPr lvl="2">
              <a:lnSpc>
                <a:spcPct val="70000"/>
              </a:lnSpc>
            </a:pPr>
            <a:r>
              <a:rPr lang="en-US" altLang="en-US" sz="2000"/>
              <a:t>functionality</a:t>
            </a:r>
          </a:p>
          <a:p>
            <a:pPr lvl="2">
              <a:lnSpc>
                <a:spcPct val="70000"/>
              </a:lnSpc>
            </a:pPr>
            <a:r>
              <a:rPr lang="en-US" altLang="en-US" sz="2000"/>
              <a:t>software</a:t>
            </a:r>
          </a:p>
          <a:p>
            <a:pPr lvl="2">
              <a:lnSpc>
                <a:spcPct val="70000"/>
              </a:lnSpc>
            </a:pPr>
            <a:r>
              <a:rPr lang="en-US" altLang="en-US" sz="2000"/>
              <a:t>workload and scale</a:t>
            </a:r>
            <a:br>
              <a:rPr lang="en-US" altLang="en-US" sz="2000"/>
            </a:br>
            <a:endParaRPr lang="en-US" altLang="en-US" sz="2000"/>
          </a:p>
          <a:p>
            <a:pPr lvl="2">
              <a:lnSpc>
                <a:spcPct val="70000"/>
              </a:lnSpc>
            </a:pPr>
            <a:endParaRPr lang="en-US" altLang="en-US" sz="2000"/>
          </a:p>
          <a:p>
            <a:pPr lvl="1">
              <a:lnSpc>
                <a:spcPct val="70000"/>
              </a:lnSpc>
            </a:pPr>
            <a:r>
              <a:rPr lang="en-US" altLang="en-US" sz="2000"/>
              <a:t>high-quality infrastructure designed for high availability</a:t>
            </a:r>
          </a:p>
          <a:p>
            <a:pPr lvl="2">
              <a:lnSpc>
                <a:spcPct val="70000"/>
              </a:lnSpc>
            </a:pPr>
            <a:r>
              <a:rPr lang="en-US" altLang="en-US" sz="2000"/>
              <a:t>robust hardware: fail-fast, duplication, error checking </a:t>
            </a:r>
          </a:p>
          <a:p>
            <a:pPr lvl="2">
              <a:lnSpc>
                <a:spcPct val="70000"/>
              </a:lnSpc>
            </a:pPr>
            <a:r>
              <a:rPr lang="en-US" altLang="en-US" sz="2000"/>
              <a:t>custom, well-tested, </a:t>
            </a:r>
            <a:br>
              <a:rPr lang="en-US" altLang="en-US" sz="2000"/>
            </a:br>
            <a:r>
              <a:rPr lang="en-US" altLang="en-US" sz="2000"/>
              <a:t>single-app software</a:t>
            </a:r>
          </a:p>
          <a:p>
            <a:pPr lvl="2">
              <a:lnSpc>
                <a:spcPct val="70000"/>
              </a:lnSpc>
            </a:pPr>
            <a:r>
              <a:rPr lang="en-US" altLang="en-US" sz="2000"/>
              <a:t>single-vendor systems</a:t>
            </a:r>
            <a:br>
              <a:rPr lang="en-US" altLang="en-US" sz="2000"/>
            </a:br>
            <a:endParaRPr lang="en-US" altLang="en-US" sz="2000"/>
          </a:p>
          <a:p>
            <a:pPr lvl="1">
              <a:lnSpc>
                <a:spcPct val="70000"/>
              </a:lnSpc>
            </a:pPr>
            <a:r>
              <a:rPr lang="en-US" altLang="en-US" sz="2000"/>
              <a:t>certified maintenance</a:t>
            </a:r>
          </a:p>
          <a:p>
            <a:pPr lvl="2">
              <a:lnSpc>
                <a:spcPct val="70000"/>
              </a:lnSpc>
            </a:pPr>
            <a:r>
              <a:rPr lang="en-US" altLang="en-US" sz="2000"/>
              <a:t>phone-home reporting</a:t>
            </a:r>
          </a:p>
          <a:p>
            <a:pPr lvl="2">
              <a:lnSpc>
                <a:spcPct val="70000"/>
              </a:lnSpc>
            </a:pPr>
            <a:r>
              <a:rPr lang="en-US" altLang="en-US" sz="2000"/>
              <a:t>trained vendor technicians</a:t>
            </a:r>
          </a:p>
        </p:txBody>
      </p:sp>
      <p:sp>
        <p:nvSpPr>
          <p:cNvPr id="566276" name="Rectangle 4"/>
          <p:cNvSpPr>
            <a:spLocks noGrp="1" noChangeArrowheads="1"/>
          </p:cNvSpPr>
          <p:nvPr>
            <p:ph type="body" sz="half" idx="2"/>
          </p:nvPr>
        </p:nvSpPr>
        <p:spPr>
          <a:xfrm>
            <a:off x="4610100" y="1143000"/>
            <a:ext cx="4381500" cy="5181600"/>
          </a:xfrm>
        </p:spPr>
        <p:txBody>
          <a:bodyPr/>
          <a:lstStyle/>
          <a:p>
            <a:pPr>
              <a:lnSpc>
                <a:spcPct val="70000"/>
              </a:lnSpc>
            </a:pPr>
            <a:r>
              <a:rPr lang="en-US" altLang="en-US" sz="2400"/>
              <a:t>Internet service env’t</a:t>
            </a:r>
          </a:p>
          <a:p>
            <a:pPr lvl="1">
              <a:lnSpc>
                <a:spcPct val="70000"/>
              </a:lnSpc>
            </a:pPr>
            <a:r>
              <a:rPr lang="en-US" altLang="en-US" sz="2000"/>
              <a:t>dynamic and evolving</a:t>
            </a:r>
          </a:p>
          <a:p>
            <a:pPr lvl="2">
              <a:lnSpc>
                <a:spcPct val="70000"/>
              </a:lnSpc>
            </a:pPr>
            <a:r>
              <a:rPr lang="en-US" altLang="en-US" sz="2000"/>
              <a:t>weekly functionality changes</a:t>
            </a:r>
          </a:p>
          <a:p>
            <a:pPr lvl="2">
              <a:lnSpc>
                <a:spcPct val="70000"/>
              </a:lnSpc>
            </a:pPr>
            <a:r>
              <a:rPr lang="en-US" altLang="en-US" sz="2000"/>
              <a:t>rapid software development</a:t>
            </a:r>
          </a:p>
          <a:p>
            <a:pPr lvl="2">
              <a:lnSpc>
                <a:spcPct val="70000"/>
              </a:lnSpc>
            </a:pPr>
            <a:r>
              <a:rPr lang="en-US" altLang="en-US" sz="2000"/>
              <a:t>unpredictable workload and fast growth</a:t>
            </a:r>
          </a:p>
          <a:p>
            <a:pPr lvl="1">
              <a:lnSpc>
                <a:spcPct val="70000"/>
              </a:lnSpc>
            </a:pPr>
            <a:r>
              <a:rPr lang="en-US" altLang="en-US" sz="2000"/>
              <a:t>commodity infrastructure coerced into high availability</a:t>
            </a:r>
          </a:p>
          <a:p>
            <a:pPr lvl="2">
              <a:lnSpc>
                <a:spcPct val="70000"/>
              </a:lnSpc>
            </a:pPr>
            <a:r>
              <a:rPr lang="en-US" altLang="en-US" sz="2000"/>
              <a:t>cheap hardware lacking extensive error-checking</a:t>
            </a:r>
          </a:p>
          <a:p>
            <a:pPr lvl="2">
              <a:lnSpc>
                <a:spcPct val="70000"/>
              </a:lnSpc>
            </a:pPr>
            <a:r>
              <a:rPr lang="en-US" altLang="en-US" sz="2000"/>
              <a:t>poorly-tested software cobbled together from off-the-shelf and custom code</a:t>
            </a:r>
          </a:p>
          <a:p>
            <a:pPr lvl="2">
              <a:lnSpc>
                <a:spcPct val="70000"/>
              </a:lnSpc>
            </a:pPr>
            <a:r>
              <a:rPr lang="en-US" altLang="en-US" sz="2000"/>
              <a:t>multi-vendor systems</a:t>
            </a:r>
          </a:p>
          <a:p>
            <a:pPr lvl="1">
              <a:lnSpc>
                <a:spcPct val="70000"/>
              </a:lnSpc>
            </a:pPr>
            <a:r>
              <a:rPr lang="en-US" altLang="en-US" sz="2000"/>
              <a:t>ad-hoc maintenance</a:t>
            </a:r>
          </a:p>
          <a:p>
            <a:pPr lvl="2">
              <a:lnSpc>
                <a:spcPct val="70000"/>
              </a:lnSpc>
            </a:pPr>
            <a:r>
              <a:rPr lang="en-US" altLang="en-US" sz="2000"/>
              <a:t>by local or co-lo. techs</a:t>
            </a:r>
          </a:p>
        </p:txBody>
      </p:sp>
      <p:sp>
        <p:nvSpPr>
          <p:cNvPr id="566277" name="Line 5"/>
          <p:cNvSpPr>
            <a:spLocks noChangeShapeType="1"/>
          </p:cNvSpPr>
          <p:nvPr/>
        </p:nvSpPr>
        <p:spPr bwMode="auto">
          <a:xfrm>
            <a:off x="4572000" y="990600"/>
            <a:ext cx="0" cy="5638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 calcmode="lin" valueType="num">
                                      <p:cBhvr additive="base">
                                        <p:cTn id="7" dur="500" fill="hold"/>
                                        <p:tgtEl>
                                          <p:spTgt spid="566276"/>
                                        </p:tgtEl>
                                        <p:attrNameLst>
                                          <p:attrName>ppt_x</p:attrName>
                                        </p:attrNameLst>
                                      </p:cBhvr>
                                      <p:tavLst>
                                        <p:tav tm="0">
                                          <p:val>
                                            <p:strVal val="1+#ppt_w/2"/>
                                          </p:val>
                                        </p:tav>
                                        <p:tav tm="100000">
                                          <p:val>
                                            <p:strVal val="#ppt_x"/>
                                          </p:val>
                                        </p:tav>
                                      </p:tavLst>
                                    </p:anim>
                                    <p:anim calcmode="lin" valueType="num">
                                      <p:cBhvr additive="base">
                                        <p:cTn id="8" dur="500" fill="hold"/>
                                        <p:tgtEl>
                                          <p:spTgt spid="5662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en-US"/>
              <a:t>How does ROC differ from </a:t>
            </a:r>
            <a:br>
              <a:rPr lang="en-US" altLang="en-US"/>
            </a:br>
            <a:r>
              <a:rPr lang="en-US" altLang="en-US"/>
              <a:t>Fault Tolerant Computing (FTC)?</a:t>
            </a:r>
          </a:p>
        </p:txBody>
      </p:sp>
      <p:sp>
        <p:nvSpPr>
          <p:cNvPr id="568323" name="Rectangle 3"/>
          <p:cNvSpPr>
            <a:spLocks noGrp="1" noChangeArrowheads="1"/>
          </p:cNvSpPr>
          <p:nvPr>
            <p:ph type="body" idx="1"/>
          </p:nvPr>
        </p:nvSpPr>
        <p:spPr/>
        <p:txBody>
          <a:bodyPr/>
          <a:lstStyle/>
          <a:p>
            <a:r>
              <a:rPr lang="en-US" altLang="en-US"/>
              <a:t>Systems like Tandem, IBM mainframes concentrate on Hardware Failures</a:t>
            </a:r>
          </a:p>
          <a:p>
            <a:pPr lvl="1"/>
            <a:r>
              <a:rPr lang="en-US" altLang="en-US"/>
              <a:t>Mirrored disks, Redundant cross-checked CPUs, …</a:t>
            </a:r>
          </a:p>
          <a:p>
            <a:pPr lvl="1"/>
            <a:r>
              <a:rPr lang="en-US" altLang="en-US"/>
              <a:t>Designed to handle 1 failure until repaired</a:t>
            </a:r>
          </a:p>
          <a:p>
            <a:r>
              <a:rPr lang="en-US" altLang="en-US"/>
              <a:t>Also some work on Software failures: Tandem’s process pairs, transactions, …</a:t>
            </a:r>
          </a:p>
          <a:p>
            <a:pPr lvl="1"/>
            <a:r>
              <a:rPr lang="en-US" altLang="en-US"/>
              <a:t>Rather than embracing failure, goal is SW perfection</a:t>
            </a:r>
          </a:p>
          <a:p>
            <a:r>
              <a:rPr lang="en-US" altLang="en-US"/>
              <a:t>No attention to human failures</a:t>
            </a:r>
          </a:p>
          <a:p>
            <a:r>
              <a:rPr lang="en-US" altLang="en-US"/>
              <a:t>FTC works on improving reliability vs. recovery</a:t>
            </a:r>
          </a:p>
          <a:p>
            <a:r>
              <a:rPr lang="en-US" altLang="en-US"/>
              <a:t>Generally ROC is synergistic with FTC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8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8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8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83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6832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6832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6832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68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en-US"/>
              <a:t>Benchmarking availability</a:t>
            </a:r>
          </a:p>
        </p:txBody>
      </p:sp>
      <p:sp>
        <p:nvSpPr>
          <p:cNvPr id="550915" name="Rectangle 3"/>
          <p:cNvSpPr>
            <a:spLocks noGrp="1" noChangeArrowheads="1"/>
          </p:cNvSpPr>
          <p:nvPr>
            <p:ph type="body" idx="1"/>
          </p:nvPr>
        </p:nvSpPr>
        <p:spPr>
          <a:xfrm>
            <a:off x="228600" y="1143000"/>
            <a:ext cx="8610600" cy="946150"/>
          </a:xfrm>
        </p:spPr>
        <p:txBody>
          <a:bodyPr/>
          <a:lstStyle/>
          <a:p>
            <a:r>
              <a:rPr lang="en-US" altLang="en-US"/>
              <a:t>Results</a:t>
            </a:r>
          </a:p>
          <a:p>
            <a:pPr lvl="1"/>
            <a:r>
              <a:rPr lang="en-US" altLang="en-US"/>
              <a:t>graphical depiction of quality of service behavior</a:t>
            </a:r>
          </a:p>
        </p:txBody>
      </p:sp>
      <p:graphicFrame>
        <p:nvGraphicFramePr>
          <p:cNvPr id="550916" name="Object 4"/>
          <p:cNvGraphicFramePr>
            <a:graphicFrameLocks noChangeAspect="1"/>
          </p:cNvGraphicFramePr>
          <p:nvPr/>
        </p:nvGraphicFramePr>
        <p:xfrm>
          <a:off x="619125" y="2141538"/>
          <a:ext cx="7972425" cy="2544762"/>
        </p:xfrm>
        <a:graphic>
          <a:graphicData uri="http://schemas.openxmlformats.org/presentationml/2006/ole">
            <mc:AlternateContent xmlns:mc="http://schemas.openxmlformats.org/markup-compatibility/2006">
              <mc:Choice xmlns:v="urn:schemas-microsoft-com:vml" Requires="v">
                <p:oleObj spid="_x0000_s5121" name="SPW 4.0 Graph" r:id="rId3" imgW="7421040" imgH="3228480" progId="JandelGraphicObject.2">
                  <p:embed/>
                </p:oleObj>
              </mc:Choice>
              <mc:Fallback>
                <p:oleObj name="SPW 4.0 Graph" r:id="rId3" imgW="7421040" imgH="3228480" progId="JandelGraphicObject.2">
                  <p:embed/>
                  <p:pic>
                    <p:nvPicPr>
                      <p:cNvPr id="550916" name="Object 4"/>
                      <p:cNvPicPr>
                        <a:picLocks noChangeAspect="1" noChangeArrowheads="1"/>
                      </p:cNvPicPr>
                      <p:nvPr/>
                    </p:nvPicPr>
                    <p:blipFill>
                      <a:blip r:embed="rId4">
                        <a:extLst>
                          <a:ext uri="{28A0092B-C50C-407E-A947-70E740481C1C}">
                            <a14:useLocalDpi xmlns:a14="http://schemas.microsoft.com/office/drawing/2010/main" val="0"/>
                          </a:ext>
                        </a:extLst>
                      </a:blip>
                      <a:srcRect l="10333" t="27737" r="18874" b="20317"/>
                      <a:stretch>
                        <a:fillRect/>
                      </a:stretch>
                    </p:blipFill>
                    <p:spPr bwMode="auto">
                      <a:xfrm>
                        <a:off x="619125" y="2141538"/>
                        <a:ext cx="7972425"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50917" name="Rectangle 5"/>
          <p:cNvSpPr>
            <a:spLocks noChangeArrowheads="1"/>
          </p:cNvSpPr>
          <p:nvPr/>
        </p:nvSpPr>
        <p:spPr bwMode="auto">
          <a:xfrm>
            <a:off x="230188" y="4652963"/>
            <a:ext cx="8610600" cy="2016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30000"/>
              </a:spcBef>
              <a:buFontTx/>
              <a:buChar char="–"/>
            </a:pPr>
            <a:r>
              <a:rPr lang="en-US" altLang="en-US">
                <a:solidFill>
                  <a:srgbClr val="000078"/>
                </a:solidFill>
                <a:latin typeface="Comic Sans MS" panose="030F0702030302020204" pitchFamily="66" charset="0"/>
              </a:rPr>
              <a:t>graph visually describes availability behavior</a:t>
            </a:r>
          </a:p>
          <a:p>
            <a:pPr lvl="1">
              <a:lnSpc>
                <a:spcPct val="90000"/>
              </a:lnSpc>
              <a:spcBef>
                <a:spcPct val="30000"/>
              </a:spcBef>
              <a:buFontTx/>
              <a:buChar char="–"/>
            </a:pPr>
            <a:r>
              <a:rPr lang="en-US" altLang="en-US">
                <a:solidFill>
                  <a:srgbClr val="000078"/>
                </a:solidFill>
                <a:latin typeface="Comic Sans MS" panose="030F0702030302020204" pitchFamily="66" charset="0"/>
              </a:rPr>
              <a:t>can extract quantitative results for:</a:t>
            </a:r>
          </a:p>
          <a:p>
            <a:pPr lvl="2">
              <a:lnSpc>
                <a:spcPct val="90000"/>
              </a:lnSpc>
              <a:spcBef>
                <a:spcPct val="30000"/>
              </a:spcBef>
              <a:buFontTx/>
              <a:buChar char="»"/>
            </a:pPr>
            <a:r>
              <a:rPr lang="en-US" altLang="en-US" sz="2200">
                <a:solidFill>
                  <a:srgbClr val="000045"/>
                </a:solidFill>
                <a:latin typeface="Comic Sans MS" panose="030F0702030302020204" pitchFamily="66" charset="0"/>
              </a:rPr>
              <a:t>degree of quality of service degradation</a:t>
            </a:r>
          </a:p>
          <a:p>
            <a:pPr lvl="2">
              <a:lnSpc>
                <a:spcPct val="90000"/>
              </a:lnSpc>
              <a:spcBef>
                <a:spcPct val="30000"/>
              </a:spcBef>
              <a:buFontTx/>
              <a:buChar char="»"/>
            </a:pPr>
            <a:r>
              <a:rPr lang="en-US" altLang="en-US" sz="2200">
                <a:solidFill>
                  <a:srgbClr val="000045"/>
                </a:solidFill>
                <a:latin typeface="Comic Sans MS" panose="030F0702030302020204" pitchFamily="66" charset="0"/>
              </a:rPr>
              <a:t>repair time (measures maintainability)</a:t>
            </a:r>
          </a:p>
          <a:p>
            <a:pPr lvl="2">
              <a:lnSpc>
                <a:spcPct val="90000"/>
              </a:lnSpc>
              <a:spcBef>
                <a:spcPct val="30000"/>
              </a:spcBef>
              <a:buFontTx/>
              <a:buChar char="»"/>
            </a:pPr>
            <a:r>
              <a:rPr lang="en-US" altLang="en-US" sz="2200">
                <a:solidFill>
                  <a:srgbClr val="000045"/>
                </a:solidFill>
                <a:latin typeface="Comic Sans MS" panose="030F0702030302020204" pitchFamily="66" charset="0"/>
              </a:rPr>
              <a:t>etc.</a:t>
            </a:r>
          </a:p>
        </p:txBody>
      </p:sp>
      <p:grpSp>
        <p:nvGrpSpPr>
          <p:cNvPr id="550918" name="Group 6"/>
          <p:cNvGrpSpPr>
            <a:grpSpLocks/>
          </p:cNvGrpSpPr>
          <p:nvPr/>
        </p:nvGrpSpPr>
        <p:grpSpPr bwMode="auto">
          <a:xfrm>
            <a:off x="3148013" y="3829050"/>
            <a:ext cx="1765300" cy="142875"/>
            <a:chOff x="3683" y="2238"/>
            <a:chExt cx="504" cy="188"/>
          </a:xfrm>
        </p:grpSpPr>
        <p:sp>
          <p:nvSpPr>
            <p:cNvPr id="550919" name="Line 7"/>
            <p:cNvSpPr>
              <a:spLocks noChangeShapeType="1"/>
            </p:cNvSpPr>
            <p:nvPr/>
          </p:nvSpPr>
          <p:spPr bwMode="auto">
            <a:xfrm>
              <a:off x="3683" y="2238"/>
              <a:ext cx="0" cy="1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en-US"/>
            </a:p>
          </p:txBody>
        </p:sp>
        <p:sp>
          <p:nvSpPr>
            <p:cNvPr id="550920" name="Line 8"/>
            <p:cNvSpPr>
              <a:spLocks noChangeShapeType="1"/>
            </p:cNvSpPr>
            <p:nvPr/>
          </p:nvSpPr>
          <p:spPr bwMode="auto">
            <a:xfrm>
              <a:off x="4187" y="2238"/>
              <a:ext cx="0" cy="1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en-US"/>
            </a:p>
          </p:txBody>
        </p:sp>
        <p:sp>
          <p:nvSpPr>
            <p:cNvPr id="550921" name="Line 9"/>
            <p:cNvSpPr>
              <a:spLocks noChangeShapeType="1"/>
            </p:cNvSpPr>
            <p:nvPr/>
          </p:nvSpPr>
          <p:spPr bwMode="auto">
            <a:xfrm flipH="1">
              <a:off x="3683" y="2426"/>
              <a:ext cx="5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en-US"/>
            </a:p>
          </p:txBody>
        </p:sp>
      </p:grpSp>
      <p:sp>
        <p:nvSpPr>
          <p:cNvPr id="550922" name="Text Box 10"/>
          <p:cNvSpPr txBox="1">
            <a:spLocks noChangeArrowheads="1"/>
          </p:cNvSpPr>
          <p:nvPr/>
        </p:nvSpPr>
        <p:spPr bwMode="auto">
          <a:xfrm>
            <a:off x="3332163" y="3937000"/>
            <a:ext cx="1363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600" b="1">
                <a:solidFill>
                  <a:schemeClr val="accent2"/>
                </a:solidFill>
                <a:latin typeface="Comic Sans MS" panose="030F0702030302020204" pitchFamily="66" charset="0"/>
              </a:rPr>
              <a:t>Repair Time</a:t>
            </a:r>
          </a:p>
        </p:txBody>
      </p:sp>
      <p:sp>
        <p:nvSpPr>
          <p:cNvPr id="550923" name="AutoShape 11"/>
          <p:cNvSpPr>
            <a:spLocks/>
          </p:cNvSpPr>
          <p:nvPr/>
        </p:nvSpPr>
        <p:spPr bwMode="auto">
          <a:xfrm>
            <a:off x="4987925" y="3086100"/>
            <a:ext cx="184150" cy="835025"/>
          </a:xfrm>
          <a:prstGeom prst="rightBrace">
            <a:avLst>
              <a:gd name="adj1" fmla="val 37787"/>
              <a:gd name="adj2" fmla="val 50000"/>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en-US"/>
          </a:p>
        </p:txBody>
      </p:sp>
      <p:sp>
        <p:nvSpPr>
          <p:cNvPr id="550924" name="Text Box 12"/>
          <p:cNvSpPr txBox="1">
            <a:spLocks noChangeArrowheads="1"/>
          </p:cNvSpPr>
          <p:nvPr/>
        </p:nvSpPr>
        <p:spPr bwMode="auto">
          <a:xfrm>
            <a:off x="5137150" y="3330575"/>
            <a:ext cx="184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600" b="1">
                <a:solidFill>
                  <a:srgbClr val="FF9900"/>
                </a:solidFill>
                <a:latin typeface="Comic Sans MS" panose="030F0702030302020204" pitchFamily="66" charset="0"/>
              </a:rPr>
              <a:t>QoS degradation</a:t>
            </a:r>
          </a:p>
        </p:txBody>
      </p:sp>
      <p:sp>
        <p:nvSpPr>
          <p:cNvPr id="550925" name="Text Box 13"/>
          <p:cNvSpPr txBox="1">
            <a:spLocks noChangeArrowheads="1"/>
          </p:cNvSpPr>
          <p:nvPr/>
        </p:nvSpPr>
        <p:spPr bwMode="auto">
          <a:xfrm>
            <a:off x="2136775" y="3468688"/>
            <a:ext cx="977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pPr algn="r"/>
            <a:r>
              <a:rPr lang="en-US" altLang="en-US" sz="1600" b="1">
                <a:solidFill>
                  <a:schemeClr val="hlink"/>
                </a:solidFill>
                <a:latin typeface="Comic Sans MS" panose="030F0702030302020204" pitchFamily="66" charset="0"/>
              </a:rPr>
              <a:t>injected</a:t>
            </a:r>
            <a:br>
              <a:rPr lang="en-US" altLang="en-US" sz="1600" b="1">
                <a:solidFill>
                  <a:schemeClr val="hlink"/>
                </a:solidFill>
                <a:latin typeface="Comic Sans MS" panose="030F0702030302020204" pitchFamily="66" charset="0"/>
              </a:rPr>
            </a:br>
            <a:r>
              <a:rPr lang="en-US" altLang="en-US" sz="1600" b="1">
                <a:solidFill>
                  <a:schemeClr val="hlink"/>
                </a:solidFill>
                <a:latin typeface="Comic Sans MS" panose="030F0702030302020204" pitchFamily="66" charset="0"/>
              </a:rPr>
              <a:t>fault</a:t>
            </a:r>
          </a:p>
        </p:txBody>
      </p:sp>
      <p:sp>
        <p:nvSpPr>
          <p:cNvPr id="550926" name="Text Box 14"/>
          <p:cNvSpPr txBox="1">
            <a:spLocks noChangeArrowheads="1"/>
          </p:cNvSpPr>
          <p:nvPr/>
        </p:nvSpPr>
        <p:spPr bwMode="auto">
          <a:xfrm>
            <a:off x="6403975" y="2482850"/>
            <a:ext cx="1735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600" b="1">
                <a:solidFill>
                  <a:srgbClr val="0000FF"/>
                </a:solidFill>
                <a:latin typeface="Comic Sans MS" panose="030F0702030302020204" pitchFamily="66" charset="0"/>
              </a:rPr>
              <a:t>normal behavior</a:t>
            </a:r>
            <a:br>
              <a:rPr lang="en-US" altLang="en-US" sz="1600" b="1">
                <a:solidFill>
                  <a:srgbClr val="0000FF"/>
                </a:solidFill>
                <a:latin typeface="Comic Sans MS" panose="030F0702030302020204" pitchFamily="66" charset="0"/>
              </a:rPr>
            </a:br>
            <a:r>
              <a:rPr lang="en-US" altLang="en-US" sz="1600" b="1">
                <a:solidFill>
                  <a:srgbClr val="0000FF"/>
                </a:solidFill>
                <a:latin typeface="Comic Sans MS" panose="030F0702030302020204" pitchFamily="66" charset="0"/>
              </a:rPr>
              <a:t>(99% conf.)</a:t>
            </a:r>
          </a:p>
        </p:txBody>
      </p:sp>
      <p:sp>
        <p:nvSpPr>
          <p:cNvPr id="550927" name="AutoShape 15"/>
          <p:cNvSpPr>
            <a:spLocks/>
          </p:cNvSpPr>
          <p:nvPr/>
        </p:nvSpPr>
        <p:spPr bwMode="auto">
          <a:xfrm>
            <a:off x="6280150" y="2452688"/>
            <a:ext cx="211138" cy="615950"/>
          </a:xfrm>
          <a:prstGeom prst="rightBrace">
            <a:avLst>
              <a:gd name="adj1" fmla="val 24311"/>
              <a:gd name="adj2" fmla="val 50000"/>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Object 2"/>
          <p:cNvGraphicFramePr>
            <a:graphicFrameLocks noChangeAspect="1"/>
          </p:cNvGraphicFramePr>
          <p:nvPr/>
        </p:nvGraphicFramePr>
        <p:xfrm>
          <a:off x="1019175" y="-44450"/>
          <a:ext cx="7177088" cy="5605463"/>
        </p:xfrm>
        <a:graphic>
          <a:graphicData uri="http://schemas.openxmlformats.org/presentationml/2006/ole">
            <mc:AlternateContent xmlns:mc="http://schemas.openxmlformats.org/markup-compatibility/2006">
              <mc:Choice xmlns:v="urn:schemas-microsoft-com:vml" Requires="v">
                <p:oleObj spid="_x0000_s6145" name="SPW 4.0 Graph" r:id="rId3" imgW="6534000" imgH="5104800" progId="JandelGraphicObject.2">
                  <p:embed/>
                </p:oleObj>
              </mc:Choice>
              <mc:Fallback>
                <p:oleObj name="SPW 4.0 Graph" r:id="rId3" imgW="6534000" imgH="5104800" progId="JandelGraphicObject.2">
                  <p:embed/>
                  <p:pic>
                    <p:nvPicPr>
                      <p:cNvPr id="408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4450"/>
                        <a:ext cx="7177088" cy="560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08579" name="Rectangle 3"/>
          <p:cNvSpPr>
            <a:spLocks noGrp="1" noChangeArrowheads="1"/>
          </p:cNvSpPr>
          <p:nvPr>
            <p:ph type="title"/>
          </p:nvPr>
        </p:nvSpPr>
        <p:spPr>
          <a:xfrm>
            <a:off x="228600" y="209550"/>
            <a:ext cx="8610600" cy="685800"/>
          </a:xfrm>
        </p:spPr>
        <p:txBody>
          <a:bodyPr/>
          <a:lstStyle/>
          <a:p>
            <a:r>
              <a:rPr lang="en-US" altLang="en-US"/>
              <a:t>Example: single-fault in SW RAID</a:t>
            </a:r>
          </a:p>
        </p:txBody>
      </p:sp>
      <p:sp>
        <p:nvSpPr>
          <p:cNvPr id="408580" name="Rectangle 4"/>
          <p:cNvSpPr>
            <a:spLocks noGrp="1" noChangeArrowheads="1"/>
          </p:cNvSpPr>
          <p:nvPr>
            <p:ph type="body" idx="1"/>
          </p:nvPr>
        </p:nvSpPr>
        <p:spPr>
          <a:xfrm>
            <a:off x="0" y="5056188"/>
            <a:ext cx="8610600" cy="2030412"/>
          </a:xfrm>
        </p:spPr>
        <p:txBody>
          <a:bodyPr/>
          <a:lstStyle/>
          <a:p>
            <a:pPr>
              <a:lnSpc>
                <a:spcPct val="70000"/>
              </a:lnSpc>
            </a:pPr>
            <a:r>
              <a:rPr lang="en-US" altLang="en-US" sz="2400" b="0"/>
              <a:t>Compares Linux and Solaris reconstruction</a:t>
            </a:r>
          </a:p>
          <a:p>
            <a:pPr lvl="1"/>
            <a:r>
              <a:rPr lang="en-US" altLang="en-US" sz="2200" b="1"/>
              <a:t>Linux:</a:t>
            </a:r>
            <a:r>
              <a:rPr lang="en-US" altLang="en-US" sz="2200"/>
              <a:t> minimal performance impact but longer window of vulnerability to second fault</a:t>
            </a:r>
          </a:p>
          <a:p>
            <a:pPr lvl="1"/>
            <a:r>
              <a:rPr lang="en-US" altLang="en-US" sz="2200" b="1"/>
              <a:t>Solaris:</a:t>
            </a:r>
            <a:r>
              <a:rPr lang="en-US" altLang="en-US" sz="2200"/>
              <a:t> large perf. impact but restores redundancy fast</a:t>
            </a:r>
          </a:p>
          <a:p>
            <a:pPr lvl="1"/>
            <a:r>
              <a:rPr lang="en-US" altLang="en-US" sz="2200" b="1"/>
              <a:t>Windows</a:t>
            </a:r>
            <a:r>
              <a:rPr lang="en-US" altLang="en-US" sz="2200"/>
              <a:t>: does not auto-reconstruct!</a:t>
            </a:r>
          </a:p>
        </p:txBody>
      </p:sp>
      <p:sp>
        <p:nvSpPr>
          <p:cNvPr id="408581" name="Text Box 5"/>
          <p:cNvSpPr txBox="1">
            <a:spLocks noChangeArrowheads="1"/>
          </p:cNvSpPr>
          <p:nvPr/>
        </p:nvSpPr>
        <p:spPr bwMode="auto">
          <a:xfrm>
            <a:off x="655638" y="1401763"/>
            <a:ext cx="10588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sz="2800">
                <a:solidFill>
                  <a:srgbClr val="0000B4"/>
                </a:solidFill>
                <a:latin typeface="Comic Sans MS" panose="030F0702030302020204" pitchFamily="66" charset="0"/>
              </a:rPr>
              <a:t>Linux</a:t>
            </a:r>
            <a:endParaRPr lang="en-US" altLang="en-US" sz="1400">
              <a:solidFill>
                <a:srgbClr val="0000B4"/>
              </a:solidFill>
              <a:latin typeface="Comic Sans MS" panose="030F0702030302020204" pitchFamily="66" charset="0"/>
            </a:endParaRPr>
          </a:p>
        </p:txBody>
      </p:sp>
      <p:sp>
        <p:nvSpPr>
          <p:cNvPr id="408582" name="Text Box 6"/>
          <p:cNvSpPr txBox="1">
            <a:spLocks noChangeArrowheads="1"/>
          </p:cNvSpPr>
          <p:nvPr/>
        </p:nvSpPr>
        <p:spPr bwMode="auto">
          <a:xfrm>
            <a:off x="373063" y="3665538"/>
            <a:ext cx="13414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sz="2800">
                <a:solidFill>
                  <a:srgbClr val="0000B4"/>
                </a:solidFill>
                <a:latin typeface="Comic Sans MS" panose="030F0702030302020204" pitchFamily="66" charset="0"/>
              </a:rPr>
              <a:t>Solaris</a:t>
            </a:r>
            <a:endParaRPr lang="en-US" altLang="en-US" sz="1400">
              <a:solidFill>
                <a:srgbClr val="0000B4"/>
              </a:solidFill>
              <a:latin typeface="Comic Sans MS" panose="030F0702030302020204" pitchFamily="66"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en-US"/>
              <a:t>After 15 year improving Performance</a:t>
            </a:r>
          </a:p>
        </p:txBody>
      </p:sp>
      <p:sp>
        <p:nvSpPr>
          <p:cNvPr id="549891" name="Rectangle 3"/>
          <p:cNvSpPr>
            <a:spLocks noGrp="1" noChangeArrowheads="1"/>
          </p:cNvSpPr>
          <p:nvPr>
            <p:ph type="body" idx="1"/>
          </p:nvPr>
        </p:nvSpPr>
        <p:spPr>
          <a:xfrm>
            <a:off x="215900" y="1320800"/>
            <a:ext cx="8610600" cy="5181600"/>
          </a:xfrm>
        </p:spPr>
        <p:txBody>
          <a:bodyPr/>
          <a:lstStyle/>
          <a:p>
            <a:pPr>
              <a:lnSpc>
                <a:spcPct val="80000"/>
              </a:lnSpc>
              <a:tabLst>
                <a:tab pos="6057900" algn="r"/>
              </a:tabLst>
            </a:pPr>
            <a:r>
              <a:rPr lang="en-US" altLang="en-US"/>
              <a:t>Availability is now a vital metric for servers!</a:t>
            </a:r>
          </a:p>
          <a:p>
            <a:pPr lvl="1">
              <a:lnSpc>
                <a:spcPct val="80000"/>
              </a:lnSpc>
              <a:tabLst>
                <a:tab pos="6057900" algn="r"/>
              </a:tabLst>
            </a:pPr>
            <a:r>
              <a:rPr lang="en-US" altLang="en-US"/>
              <a:t>near-100% availability is becoming mandatory</a:t>
            </a:r>
          </a:p>
          <a:p>
            <a:pPr lvl="2">
              <a:lnSpc>
                <a:spcPct val="80000"/>
              </a:lnSpc>
              <a:tabLst>
                <a:tab pos="6057900" algn="r"/>
              </a:tabLst>
            </a:pPr>
            <a:r>
              <a:rPr lang="en-US" altLang="en-US"/>
              <a:t>for e-commerce, enterprise apps, online services, ISPs</a:t>
            </a:r>
          </a:p>
          <a:p>
            <a:pPr lvl="1">
              <a:lnSpc>
                <a:spcPct val="80000"/>
              </a:lnSpc>
              <a:tabLst>
                <a:tab pos="6057900" algn="r"/>
              </a:tabLst>
            </a:pPr>
            <a:r>
              <a:rPr lang="en-US" altLang="en-US"/>
              <a:t>but, service outages are frequent</a:t>
            </a:r>
          </a:p>
          <a:p>
            <a:pPr lvl="2">
              <a:lnSpc>
                <a:spcPct val="80000"/>
              </a:lnSpc>
              <a:tabLst>
                <a:tab pos="6057900" algn="r"/>
              </a:tabLst>
            </a:pPr>
            <a:r>
              <a:rPr lang="en-US" altLang="en-US"/>
              <a:t>65% of IT managers report that their websites were unavailable to customers over a 6-month period</a:t>
            </a:r>
          </a:p>
          <a:p>
            <a:pPr lvl="3">
              <a:lnSpc>
                <a:spcPct val="80000"/>
              </a:lnSpc>
              <a:tabLst>
                <a:tab pos="6057900" algn="r"/>
              </a:tabLst>
            </a:pPr>
            <a:r>
              <a:rPr lang="en-US" altLang="en-US"/>
              <a:t>25%: 3 or more outages</a:t>
            </a:r>
          </a:p>
          <a:p>
            <a:pPr lvl="1">
              <a:lnSpc>
                <a:spcPct val="80000"/>
              </a:lnSpc>
              <a:tabLst>
                <a:tab pos="6057900" algn="r"/>
              </a:tabLst>
            </a:pPr>
            <a:r>
              <a:rPr lang="en-US" altLang="en-US"/>
              <a:t>outage costs are high</a:t>
            </a:r>
          </a:p>
          <a:p>
            <a:pPr lvl="2">
              <a:lnSpc>
                <a:spcPct val="80000"/>
              </a:lnSpc>
              <a:tabLst>
                <a:tab pos="6057900" algn="r"/>
              </a:tabLst>
            </a:pPr>
            <a:r>
              <a:rPr lang="en-US" altLang="en-US"/>
              <a:t>social effects: negative press, loss of customers who “click over” to competitor</a:t>
            </a:r>
          </a:p>
        </p:txBody>
      </p:sp>
      <p:sp>
        <p:nvSpPr>
          <p:cNvPr id="549892" name="Text Box 4"/>
          <p:cNvSpPr txBox="1">
            <a:spLocks noChangeArrowheads="1"/>
          </p:cNvSpPr>
          <p:nvPr/>
        </p:nvSpPr>
        <p:spPr bwMode="auto">
          <a:xfrm>
            <a:off x="250825" y="6419850"/>
            <a:ext cx="30749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p>
            <a:pPr>
              <a:spcBef>
                <a:spcPct val="50000"/>
              </a:spcBef>
            </a:pPr>
            <a:r>
              <a:rPr lang="en-US" altLang="en-US" sz="1200" i="1">
                <a:latin typeface="Comic Sans MS" panose="030F0702030302020204" pitchFamily="66" charset="0"/>
              </a:rPr>
              <a:t>Source: InternetWeek 4/3/2000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9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9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9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98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9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9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9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9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a:t>Software RAID: QoS behavior</a:t>
            </a:r>
          </a:p>
        </p:txBody>
      </p:sp>
      <p:sp>
        <p:nvSpPr>
          <p:cNvPr id="551939" name="Rectangle 1027"/>
          <p:cNvSpPr>
            <a:spLocks noGrp="1" noChangeArrowheads="1"/>
          </p:cNvSpPr>
          <p:nvPr>
            <p:ph type="body" idx="1"/>
          </p:nvPr>
        </p:nvSpPr>
        <p:spPr>
          <a:xfrm>
            <a:off x="228600" y="992188"/>
            <a:ext cx="8610600" cy="504825"/>
          </a:xfrm>
        </p:spPr>
        <p:txBody>
          <a:bodyPr/>
          <a:lstStyle/>
          <a:p>
            <a:r>
              <a:rPr lang="en-US" altLang="en-US"/>
              <a:t>Response to transient errors</a:t>
            </a:r>
          </a:p>
        </p:txBody>
      </p:sp>
      <p:sp>
        <p:nvSpPr>
          <p:cNvPr id="551940" name="Rectangle 1028"/>
          <p:cNvSpPr>
            <a:spLocks noChangeArrowheads="1"/>
          </p:cNvSpPr>
          <p:nvPr/>
        </p:nvSpPr>
        <p:spPr bwMode="auto">
          <a:xfrm>
            <a:off x="230188" y="4152900"/>
            <a:ext cx="8610600" cy="2549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80000"/>
              </a:lnSpc>
              <a:spcBef>
                <a:spcPct val="30000"/>
              </a:spcBef>
              <a:buFontTx/>
              <a:buChar char="–"/>
            </a:pPr>
            <a:r>
              <a:rPr lang="en-US" altLang="en-US">
                <a:solidFill>
                  <a:srgbClr val="000078"/>
                </a:solidFill>
                <a:latin typeface="Comic Sans MS" panose="030F0702030302020204" pitchFamily="66" charset="0"/>
              </a:rPr>
              <a:t>Linux is </a:t>
            </a:r>
            <a:r>
              <a:rPr lang="en-US" altLang="en-US" i="1">
                <a:solidFill>
                  <a:srgbClr val="000078"/>
                </a:solidFill>
                <a:latin typeface="Comic Sans MS" panose="030F0702030302020204" pitchFamily="66" charset="0"/>
              </a:rPr>
              <a:t>paranoid</a:t>
            </a:r>
            <a:r>
              <a:rPr lang="en-US" altLang="en-US">
                <a:solidFill>
                  <a:srgbClr val="000078"/>
                </a:solidFill>
                <a:latin typeface="Comic Sans MS" panose="030F0702030302020204" pitchFamily="66" charset="0"/>
              </a:rPr>
              <a:t> with respect to transients</a:t>
            </a:r>
          </a:p>
          <a:p>
            <a:pPr lvl="2">
              <a:lnSpc>
                <a:spcPct val="80000"/>
              </a:lnSpc>
              <a:spcBef>
                <a:spcPct val="30000"/>
              </a:spcBef>
              <a:buFontTx/>
              <a:buChar char="»"/>
            </a:pPr>
            <a:r>
              <a:rPr lang="en-US" altLang="en-US" sz="2200">
                <a:solidFill>
                  <a:srgbClr val="000045"/>
                </a:solidFill>
                <a:latin typeface="Comic Sans MS" panose="030F0702030302020204" pitchFamily="66" charset="0"/>
              </a:rPr>
              <a:t>stops using affected disk (and reconstructs) on </a:t>
            </a:r>
            <a:r>
              <a:rPr lang="en-US" altLang="en-US" sz="2200" i="1">
                <a:solidFill>
                  <a:srgbClr val="000045"/>
                </a:solidFill>
                <a:latin typeface="Comic Sans MS" panose="030F0702030302020204" pitchFamily="66" charset="0"/>
              </a:rPr>
              <a:t>any</a:t>
            </a:r>
            <a:r>
              <a:rPr lang="en-US" altLang="en-US" sz="2200">
                <a:solidFill>
                  <a:srgbClr val="000045"/>
                </a:solidFill>
                <a:latin typeface="Comic Sans MS" panose="030F0702030302020204" pitchFamily="66" charset="0"/>
              </a:rPr>
              <a:t> error, transient or not</a:t>
            </a:r>
          </a:p>
          <a:p>
            <a:pPr lvl="1">
              <a:lnSpc>
                <a:spcPct val="80000"/>
              </a:lnSpc>
              <a:spcBef>
                <a:spcPct val="30000"/>
              </a:spcBef>
              <a:buFontTx/>
              <a:buChar char="–"/>
            </a:pPr>
            <a:r>
              <a:rPr lang="en-US" altLang="en-US">
                <a:solidFill>
                  <a:srgbClr val="000078"/>
                </a:solidFill>
                <a:latin typeface="Comic Sans MS" panose="030F0702030302020204" pitchFamily="66" charset="0"/>
              </a:rPr>
              <a:t>Solaris and Windows are more forgiving</a:t>
            </a:r>
          </a:p>
          <a:p>
            <a:pPr lvl="2">
              <a:lnSpc>
                <a:spcPct val="80000"/>
              </a:lnSpc>
              <a:spcBef>
                <a:spcPct val="30000"/>
              </a:spcBef>
              <a:buFontTx/>
              <a:buChar char="»"/>
            </a:pPr>
            <a:r>
              <a:rPr lang="en-US" altLang="en-US" sz="2200">
                <a:solidFill>
                  <a:srgbClr val="000045"/>
                </a:solidFill>
                <a:latin typeface="Comic Sans MS" panose="030F0702030302020204" pitchFamily="66" charset="0"/>
              </a:rPr>
              <a:t>both ignore most benign/transient faults</a:t>
            </a:r>
          </a:p>
          <a:p>
            <a:pPr lvl="1">
              <a:lnSpc>
                <a:spcPct val="80000"/>
              </a:lnSpc>
              <a:spcBef>
                <a:spcPct val="30000"/>
              </a:spcBef>
              <a:buFontTx/>
              <a:buChar char="–"/>
            </a:pPr>
            <a:r>
              <a:rPr lang="en-US" altLang="en-US">
                <a:solidFill>
                  <a:srgbClr val="000078"/>
                </a:solidFill>
                <a:latin typeface="Comic Sans MS" panose="030F0702030302020204" pitchFamily="66" charset="0"/>
              </a:rPr>
              <a:t>neither policy is ideal!</a:t>
            </a:r>
          </a:p>
          <a:p>
            <a:pPr lvl="2">
              <a:lnSpc>
                <a:spcPct val="80000"/>
              </a:lnSpc>
              <a:spcBef>
                <a:spcPct val="30000"/>
              </a:spcBef>
              <a:buFontTx/>
              <a:buChar char="»"/>
            </a:pPr>
            <a:r>
              <a:rPr lang="en-US" altLang="en-US" sz="2200">
                <a:solidFill>
                  <a:srgbClr val="000045"/>
                </a:solidFill>
                <a:latin typeface="Comic Sans MS" panose="030F0702030302020204" pitchFamily="66" charset="0"/>
              </a:rPr>
              <a:t>need a hybrid that detects streams of transients</a:t>
            </a:r>
            <a:endParaRPr lang="en-US" altLang="en-US">
              <a:solidFill>
                <a:srgbClr val="000078"/>
              </a:solidFill>
              <a:latin typeface="Comic Sans MS" panose="030F0702030302020204" pitchFamily="66" charset="0"/>
            </a:endParaRPr>
          </a:p>
        </p:txBody>
      </p:sp>
      <p:grpSp>
        <p:nvGrpSpPr>
          <p:cNvPr id="551941" name="Group 1029"/>
          <p:cNvGrpSpPr>
            <a:grpSpLocks/>
          </p:cNvGrpSpPr>
          <p:nvPr/>
        </p:nvGrpSpPr>
        <p:grpSpPr bwMode="auto">
          <a:xfrm>
            <a:off x="4756150" y="1439863"/>
            <a:ext cx="3783013" cy="2538412"/>
            <a:chOff x="2996" y="907"/>
            <a:chExt cx="2383" cy="1599"/>
          </a:xfrm>
        </p:grpSpPr>
        <p:graphicFrame>
          <p:nvGraphicFramePr>
            <p:cNvPr id="551942" name="Object 1030"/>
            <p:cNvGraphicFramePr>
              <a:graphicFrameLocks noChangeAspect="1"/>
            </p:cNvGraphicFramePr>
            <p:nvPr/>
          </p:nvGraphicFramePr>
          <p:xfrm>
            <a:off x="2996" y="907"/>
            <a:ext cx="2383" cy="1599"/>
          </p:xfrm>
          <a:graphic>
            <a:graphicData uri="http://schemas.openxmlformats.org/presentationml/2006/ole">
              <mc:AlternateContent xmlns:mc="http://schemas.openxmlformats.org/markup-compatibility/2006">
                <mc:Choice xmlns:v="urn:schemas-microsoft-com:vml" Requires="v">
                  <p:oleObj spid="_x0000_s7169" name="SPW 4.0 Graph" r:id="rId3" imgW="6534000" imgH="5057280" progId="JandelGraphicObject.2">
                    <p:embed/>
                  </p:oleObj>
                </mc:Choice>
                <mc:Fallback>
                  <p:oleObj name="SPW 4.0 Graph" r:id="rId3" imgW="6534000" imgH="5057280" progId="JandelGraphicObject.2">
                    <p:embed/>
                    <p:pic>
                      <p:nvPicPr>
                        <p:cNvPr id="551942" name="Object 1030"/>
                        <p:cNvPicPr>
                          <a:picLocks noChangeAspect="1" noChangeArrowheads="1"/>
                        </p:cNvPicPr>
                        <p:nvPr/>
                      </p:nvPicPr>
                      <p:blipFill>
                        <a:blip r:embed="rId4">
                          <a:extLst>
                            <a:ext uri="{28A0092B-C50C-407E-A947-70E740481C1C}">
                              <a14:useLocalDpi xmlns:a14="http://schemas.microsoft.com/office/drawing/2010/main" val="0"/>
                            </a:ext>
                          </a:extLst>
                        </a:blip>
                        <a:srcRect l="6898" t="16483" r="7002" b="8887"/>
                        <a:stretch>
                          <a:fillRect/>
                        </a:stretch>
                      </p:blipFill>
                      <p:spPr bwMode="auto">
                        <a:xfrm>
                          <a:off x="2996" y="907"/>
                          <a:ext cx="2383" cy="1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51943" name="Text Box 1031"/>
            <p:cNvSpPr txBox="1">
              <a:spLocks noChangeArrowheads="1"/>
            </p:cNvSpPr>
            <p:nvPr/>
          </p:nvSpPr>
          <p:spPr bwMode="auto">
            <a:xfrm>
              <a:off x="3214" y="2104"/>
              <a:ext cx="4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400" b="1">
                  <a:solidFill>
                    <a:srgbClr val="FF9900"/>
                  </a:solidFill>
                  <a:latin typeface="Comic Sans MS" panose="030F0702030302020204" pitchFamily="66" charset="0"/>
                </a:rPr>
                <a:t>Solaris</a:t>
              </a:r>
            </a:p>
          </p:txBody>
        </p:sp>
      </p:grpSp>
      <p:graphicFrame>
        <p:nvGraphicFramePr>
          <p:cNvPr id="551944" name="Object 1032"/>
          <p:cNvGraphicFramePr>
            <a:graphicFrameLocks noChangeAspect="1"/>
          </p:cNvGraphicFramePr>
          <p:nvPr/>
        </p:nvGraphicFramePr>
        <p:xfrm>
          <a:off x="706438" y="1431925"/>
          <a:ext cx="3870325" cy="2574925"/>
        </p:xfrm>
        <a:graphic>
          <a:graphicData uri="http://schemas.openxmlformats.org/presentationml/2006/ole">
            <mc:AlternateContent xmlns:mc="http://schemas.openxmlformats.org/markup-compatibility/2006">
              <mc:Choice xmlns:v="urn:schemas-microsoft-com:vml" Requires="v">
                <p:oleObj spid="_x0000_s7170" name="SPW 4.0 Graph" r:id="rId5" imgW="6534000" imgH="5057280" progId="JandelGraphicObject.2">
                  <p:embed/>
                </p:oleObj>
              </mc:Choice>
              <mc:Fallback>
                <p:oleObj name="SPW 4.0 Graph" r:id="rId5" imgW="6534000" imgH="5057280" progId="JandelGraphicObject.2">
                  <p:embed/>
                  <p:pic>
                    <p:nvPicPr>
                      <p:cNvPr id="551944" name="Object 1032"/>
                      <p:cNvPicPr>
                        <a:picLocks noChangeAspect="1" noChangeArrowheads="1"/>
                      </p:cNvPicPr>
                      <p:nvPr/>
                    </p:nvPicPr>
                    <p:blipFill>
                      <a:blip r:embed="rId6">
                        <a:extLst>
                          <a:ext uri="{28A0092B-C50C-407E-A947-70E740481C1C}">
                            <a14:useLocalDpi xmlns:a14="http://schemas.microsoft.com/office/drawing/2010/main" val="0"/>
                          </a:ext>
                        </a:extLst>
                      </a:blip>
                      <a:srcRect l="6583" t="16887" r="6874" b="8694"/>
                      <a:stretch>
                        <a:fillRect/>
                      </a:stretch>
                    </p:blipFill>
                    <p:spPr bwMode="auto">
                      <a:xfrm>
                        <a:off x="706438" y="1431925"/>
                        <a:ext cx="3870325"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51945" name="Text Box 1033"/>
          <p:cNvSpPr txBox="1">
            <a:spLocks noChangeArrowheads="1"/>
          </p:cNvSpPr>
          <p:nvPr/>
        </p:nvSpPr>
        <p:spPr bwMode="auto">
          <a:xfrm>
            <a:off x="2176463" y="3370263"/>
            <a:ext cx="622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p>
            <a:r>
              <a:rPr lang="en-US" altLang="en-US" sz="1400" b="1">
                <a:solidFill>
                  <a:srgbClr val="FF9900"/>
                </a:solidFill>
                <a:latin typeface="Comic Sans MS" panose="030F0702030302020204" pitchFamily="66" charset="0"/>
              </a:rPr>
              <a:t>Linux</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en-US"/>
              <a:t>Software RAID: QoS behavior</a:t>
            </a:r>
          </a:p>
        </p:txBody>
      </p:sp>
      <p:sp>
        <p:nvSpPr>
          <p:cNvPr id="552963" name="Rectangle 3"/>
          <p:cNvSpPr>
            <a:spLocks noGrp="1" noChangeArrowheads="1"/>
          </p:cNvSpPr>
          <p:nvPr>
            <p:ph type="body" idx="1"/>
          </p:nvPr>
        </p:nvSpPr>
        <p:spPr/>
        <p:txBody>
          <a:bodyPr/>
          <a:lstStyle/>
          <a:p>
            <a:r>
              <a:rPr lang="en-US" altLang="en-US"/>
              <a:t>Response to double-fault scenario</a:t>
            </a:r>
          </a:p>
          <a:p>
            <a:pPr lvl="1"/>
            <a:r>
              <a:rPr lang="en-US" altLang="en-US"/>
              <a:t>a double fault results in unrecoverable loss of data on the RAID volume</a:t>
            </a:r>
          </a:p>
          <a:p>
            <a:pPr lvl="1">
              <a:lnSpc>
                <a:spcPct val="0"/>
              </a:lnSpc>
            </a:pPr>
            <a:endParaRPr lang="en-US" altLang="en-US"/>
          </a:p>
          <a:p>
            <a:pPr lvl="1"/>
            <a:r>
              <a:rPr lang="en-US" altLang="en-US" b="1"/>
              <a:t>Linux:</a:t>
            </a:r>
            <a:r>
              <a:rPr lang="en-US" altLang="en-US"/>
              <a:t> blocked access to volume</a:t>
            </a:r>
          </a:p>
          <a:p>
            <a:pPr lvl="1"/>
            <a:r>
              <a:rPr lang="en-US" altLang="en-US" b="1"/>
              <a:t>Windows:</a:t>
            </a:r>
            <a:r>
              <a:rPr lang="en-US" altLang="en-US"/>
              <a:t> blocked access to volume</a:t>
            </a:r>
          </a:p>
          <a:p>
            <a:pPr lvl="1"/>
            <a:r>
              <a:rPr lang="en-US" altLang="en-US" b="1"/>
              <a:t>Solaris:</a:t>
            </a:r>
            <a:r>
              <a:rPr lang="en-US" altLang="en-US"/>
              <a:t> silently continued using volume, delivering </a:t>
            </a:r>
            <a:r>
              <a:rPr lang="en-US" altLang="en-US" i="1"/>
              <a:t>fabricated </a:t>
            </a:r>
            <a:r>
              <a:rPr lang="en-US" altLang="en-US"/>
              <a:t>data to application!</a:t>
            </a:r>
          </a:p>
          <a:p>
            <a:pPr lvl="2"/>
            <a:r>
              <a:rPr lang="en-US" altLang="en-US"/>
              <a:t>clear violation of RAID availability semantics</a:t>
            </a:r>
          </a:p>
          <a:p>
            <a:pPr lvl="2"/>
            <a:r>
              <a:rPr lang="en-US" altLang="en-US"/>
              <a:t>resulted in corrupted file system and garbage data at the application level</a:t>
            </a:r>
          </a:p>
          <a:p>
            <a:pPr lvl="2"/>
            <a:r>
              <a:rPr lang="en-US" altLang="en-US"/>
              <a:t>this </a:t>
            </a:r>
            <a:r>
              <a:rPr lang="en-US" altLang="en-US" i="1"/>
              <a:t>undocumented</a:t>
            </a:r>
            <a:r>
              <a:rPr lang="en-US" altLang="en-US"/>
              <a:t> policy has serious availability implications for applications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a:t>Software RAID: maintainability</a:t>
            </a:r>
          </a:p>
        </p:txBody>
      </p:sp>
      <p:sp>
        <p:nvSpPr>
          <p:cNvPr id="553987" name="Rectangle 3"/>
          <p:cNvSpPr>
            <a:spLocks noGrp="1" noChangeArrowheads="1"/>
          </p:cNvSpPr>
          <p:nvPr>
            <p:ph type="body" idx="1"/>
          </p:nvPr>
        </p:nvSpPr>
        <p:spPr>
          <a:xfrm>
            <a:off x="228600" y="1143000"/>
            <a:ext cx="8610600" cy="2413000"/>
          </a:xfrm>
        </p:spPr>
        <p:txBody>
          <a:bodyPr/>
          <a:lstStyle/>
          <a:p>
            <a:r>
              <a:rPr lang="en-US" altLang="en-US"/>
              <a:t>Human error rates</a:t>
            </a:r>
          </a:p>
          <a:p>
            <a:pPr lvl="1"/>
            <a:r>
              <a:rPr lang="en-US" altLang="en-US"/>
              <a:t>subjects attempt to repair RAID disk failures</a:t>
            </a:r>
          </a:p>
          <a:p>
            <a:pPr lvl="2"/>
            <a:r>
              <a:rPr lang="en-US" altLang="en-US"/>
              <a:t>by replacing broken disk and reconstructing data</a:t>
            </a:r>
          </a:p>
          <a:p>
            <a:pPr lvl="1"/>
            <a:r>
              <a:rPr lang="en-US" altLang="en-US"/>
              <a:t>each subject repeated task several times</a:t>
            </a:r>
          </a:p>
          <a:p>
            <a:pPr lvl="1"/>
            <a:r>
              <a:rPr lang="en-US" altLang="en-US"/>
              <a:t>data aggregated across 5 subjects</a:t>
            </a:r>
          </a:p>
        </p:txBody>
      </p:sp>
      <p:graphicFrame>
        <p:nvGraphicFramePr>
          <p:cNvPr id="553988" name="Group 4"/>
          <p:cNvGraphicFramePr>
            <a:graphicFrameLocks noGrp="1"/>
          </p:cNvGraphicFramePr>
          <p:nvPr/>
        </p:nvGraphicFramePr>
        <p:xfrm>
          <a:off x="731838" y="3686175"/>
          <a:ext cx="7364412" cy="2330450"/>
        </p:xfrm>
        <a:graphic>
          <a:graphicData uri="http://schemas.openxmlformats.org/drawingml/2006/table">
            <a:tbl>
              <a:tblPr/>
              <a:tblGrid>
                <a:gridCol w="3546475">
                  <a:extLst>
                    <a:ext uri="{9D8B030D-6E8A-4147-A177-3AD203B41FA5}">
                      <a16:colId xmlns:a16="http://schemas.microsoft.com/office/drawing/2014/main" val="2839631347"/>
                    </a:ext>
                  </a:extLst>
                </a:gridCol>
                <a:gridCol w="1225550">
                  <a:extLst>
                    <a:ext uri="{9D8B030D-6E8A-4147-A177-3AD203B41FA5}">
                      <a16:colId xmlns:a16="http://schemas.microsoft.com/office/drawing/2014/main" val="3015321600"/>
                    </a:ext>
                  </a:extLst>
                </a:gridCol>
                <a:gridCol w="1301750">
                  <a:extLst>
                    <a:ext uri="{9D8B030D-6E8A-4147-A177-3AD203B41FA5}">
                      <a16:colId xmlns:a16="http://schemas.microsoft.com/office/drawing/2014/main" val="2381808600"/>
                    </a:ext>
                  </a:extLst>
                </a:gridCol>
                <a:gridCol w="1290637">
                  <a:extLst>
                    <a:ext uri="{9D8B030D-6E8A-4147-A177-3AD203B41FA5}">
                      <a16:colId xmlns:a16="http://schemas.microsoft.com/office/drawing/2014/main" val="3484920857"/>
                    </a:ext>
                  </a:extLst>
                </a:gridCol>
              </a:tblGrid>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800" b="1" i="0" u="none" strike="noStrike" cap="none" normalizeH="0" baseline="0">
                          <a:ln>
                            <a:noFill/>
                          </a:ln>
                          <a:solidFill>
                            <a:schemeClr val="tx1"/>
                          </a:solidFill>
                          <a:effectLst/>
                          <a:latin typeface="Comic Sans MS" panose="030F0702030302020204" pitchFamily="66" charset="0"/>
                        </a:rPr>
                        <a:t>Error 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800" b="1" i="0" u="none" strike="noStrike" cap="none" normalizeH="0" baseline="0">
                          <a:ln>
                            <a:noFill/>
                          </a:ln>
                          <a:solidFill>
                            <a:schemeClr val="tx1"/>
                          </a:solidFill>
                          <a:effectLst/>
                          <a:latin typeface="Comic Sans MS" panose="030F0702030302020204" pitchFamily="66" charset="0"/>
                        </a:rPr>
                        <a:t>Windows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800" b="1" i="0" u="none" strike="noStrike" cap="none" normalizeH="0" baseline="0">
                          <a:ln>
                            <a:noFill/>
                          </a:ln>
                          <a:solidFill>
                            <a:schemeClr val="tx1"/>
                          </a:solidFill>
                          <a:effectLst/>
                          <a:latin typeface="Comic Sans MS" panose="030F0702030302020204" pitchFamily="66" charset="0"/>
                        </a:rPr>
                        <a:t>Solaris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800" b="1" i="0" u="none" strike="noStrike" cap="none" normalizeH="0" baseline="0">
                          <a:ln>
                            <a:noFill/>
                          </a:ln>
                          <a:solidFill>
                            <a:schemeClr val="tx1"/>
                          </a:solidFill>
                          <a:effectLst/>
                          <a:latin typeface="Comic Sans MS" panose="030F0702030302020204" pitchFamily="66" charset="0"/>
                        </a:rPr>
                        <a:t>Linux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8446761"/>
                  </a:ext>
                </a:extLst>
              </a:tr>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Comic Sans MS" panose="030F0702030302020204" pitchFamily="66" charset="0"/>
                        </a:rPr>
                        <a:t>Fatal Data Loss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Wingdings" panose="05000000000000000000" pitchFamily="2" charset="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altLang="en-US" sz="1600" b="0" i="0" u="none" strike="noStrike" cap="none" normalizeH="0" baseline="0">
                        <a:ln>
                          <a:noFill/>
                        </a:ln>
                        <a:solidFill>
                          <a:srgbClr val="DC2F00"/>
                        </a:solidFill>
                        <a:effectLst/>
                        <a:latin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Wingdings" panose="05000000000000000000" pitchFamily="2" charset="2"/>
                        </a:rPr>
                        <a:t>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5045458"/>
                  </a:ext>
                </a:extLst>
              </a:tr>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Comic Sans MS" panose="030F0702030302020204" pitchFamily="66" charset="0"/>
                        </a:rPr>
                        <a:t>Unsuccessful Repair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altLang="en-US" sz="1600" b="0" i="0" u="none" strike="noStrike" cap="none" normalizeH="0" baseline="0">
                        <a:ln>
                          <a:noFill/>
                        </a:ln>
                        <a:solidFill>
                          <a:srgbClr val="DC2F00"/>
                        </a:solidFill>
                        <a:effectLst/>
                        <a:latin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altLang="en-US" sz="1600" b="0" i="0" u="none" strike="noStrike" cap="none" normalizeH="0" baseline="0">
                        <a:ln>
                          <a:noFill/>
                        </a:ln>
                        <a:solidFill>
                          <a:srgbClr val="DC2F00"/>
                        </a:solidFill>
                        <a:effectLst/>
                        <a:latin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Wingdings" panose="05000000000000000000" pitchFamily="2" charset="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8676881"/>
                  </a:ext>
                </a:extLst>
              </a:tr>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Comic Sans MS" panose="030F0702030302020204" pitchFamily="66" charset="0"/>
                        </a:rPr>
                        <a:t>System ignored fatal input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altLang="en-US" sz="1600" b="0" i="0" u="none" strike="noStrike" cap="none" normalizeH="0" baseline="0">
                        <a:ln>
                          <a:noFill/>
                        </a:ln>
                        <a:solidFill>
                          <a:srgbClr val="DC2F00"/>
                        </a:solidFill>
                        <a:effectLst/>
                        <a:latin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endParaRPr kumimoji="0" lang="en-US" altLang="en-US" sz="1600" b="0" i="0" u="none" strike="noStrike" cap="none" normalizeH="0" baseline="0">
                        <a:ln>
                          <a:noFill/>
                        </a:ln>
                        <a:solidFill>
                          <a:srgbClr val="DC2F00"/>
                        </a:solidFill>
                        <a:effectLst/>
                        <a:latin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DC2F00"/>
                          </a:solidFill>
                          <a:effectLst/>
                          <a:latin typeface="Wingdings" panose="05000000000000000000" pitchFamily="2" charset="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2468427"/>
                  </a:ext>
                </a:extLst>
              </a:tr>
              <a:tr h="333375">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Comic Sans MS" panose="030F0702030302020204" pitchFamily="66" charset="0"/>
                        </a:rPr>
                        <a:t>User Error – Intervention Required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9154957"/>
                  </a:ext>
                </a:extLst>
              </a:tr>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Comic Sans MS" panose="030F0702030302020204" pitchFamily="66" charset="0"/>
                        </a:rPr>
                        <a:t>User Error – User Recovered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MMMM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0" i="0" u="none" strike="noStrike" cap="none" normalizeH="0" baseline="0">
                          <a:ln>
                            <a:noFill/>
                          </a:ln>
                          <a:solidFill>
                            <a:srgbClr val="00AE00"/>
                          </a:solidFill>
                          <a:effectLst/>
                          <a:latin typeface="Wingdings" panose="05000000000000000000" pitchFamily="2" charset="2"/>
                        </a:rPr>
                        <a:t>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847250"/>
                  </a:ext>
                </a:extLst>
              </a:tr>
              <a:tr h="331788">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en-US" sz="1600" b="1" i="0" u="none" strike="noStrike" cap="none" normalizeH="0" baseline="0">
                          <a:ln>
                            <a:noFill/>
                          </a:ln>
                          <a:solidFill>
                            <a:schemeClr val="tx1"/>
                          </a:solidFill>
                          <a:effectLst/>
                          <a:latin typeface="Comic Sans MS" panose="030F0702030302020204" pitchFamily="66" charset="0"/>
                        </a:rPr>
                        <a:t>Total number of trials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1" i="0" u="none" strike="noStrike" cap="none" normalizeH="0" baseline="0">
                          <a:ln>
                            <a:noFill/>
                          </a:ln>
                          <a:solidFill>
                            <a:schemeClr val="tx1"/>
                          </a:solidFill>
                          <a:effectLst/>
                          <a:latin typeface="Comic Sans MS" panose="030F0702030302020204" pitchFamily="66" charset="0"/>
                        </a:rPr>
                        <a:t>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1" i="0" u="none" strike="noStrike" cap="none" normalizeH="0" baseline="0">
                          <a:ln>
                            <a:noFill/>
                          </a:ln>
                          <a:solidFill>
                            <a:schemeClr val="tx1"/>
                          </a:solidFill>
                          <a:effectLst/>
                          <a:latin typeface="Comic Sans MS" panose="030F0702030302020204" pitchFamily="66"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buChar char="•"/>
                        <a:defRPr sz="2400" b="1">
                          <a:solidFill>
                            <a:srgbClr val="0000B4"/>
                          </a:solidFill>
                          <a:latin typeface="Comic Sans MS" panose="030F0702030302020204" pitchFamily="66" charset="0"/>
                        </a:defRPr>
                      </a:lvl1pPr>
                      <a:lvl2pPr>
                        <a:lnSpc>
                          <a:spcPct val="90000"/>
                        </a:lnSpc>
                        <a:spcBef>
                          <a:spcPct val="30000"/>
                        </a:spcBef>
                        <a:buSzPct val="100000"/>
                        <a:buChar char="–"/>
                        <a:defRPr sz="2000">
                          <a:solidFill>
                            <a:srgbClr val="000078"/>
                          </a:solidFill>
                          <a:latin typeface="Comic Sans MS" panose="030F0702030302020204" pitchFamily="66" charset="0"/>
                        </a:defRPr>
                      </a:lvl2pPr>
                      <a:lvl3pPr>
                        <a:lnSpc>
                          <a:spcPct val="90000"/>
                        </a:lnSpc>
                        <a:spcBef>
                          <a:spcPct val="30000"/>
                        </a:spcBef>
                        <a:buSzPct val="100000"/>
                        <a:buChar char="»"/>
                        <a:defRPr sz="2000">
                          <a:solidFill>
                            <a:srgbClr val="000045"/>
                          </a:solidFill>
                          <a:latin typeface="Comic Sans MS" panose="030F0702030302020204" pitchFamily="66" charset="0"/>
                        </a:defRPr>
                      </a:lvl3pPr>
                      <a:lvl4pPr>
                        <a:lnSpc>
                          <a:spcPct val="90000"/>
                        </a:lnSpc>
                        <a:spcBef>
                          <a:spcPct val="30000"/>
                        </a:spcBef>
                        <a:buSzPct val="100000"/>
                        <a:buChar char="•"/>
                        <a:defRPr sz="2000">
                          <a:solidFill>
                            <a:schemeClr val="tx1"/>
                          </a:solidFill>
                          <a:latin typeface="Comic Sans MS" panose="030F0702030302020204" pitchFamily="66" charset="0"/>
                        </a:defRPr>
                      </a:lvl4pPr>
                      <a:lvl5pPr>
                        <a:lnSpc>
                          <a:spcPct val="90000"/>
                        </a:lnSpc>
                        <a:spcBef>
                          <a:spcPct val="30000"/>
                        </a:spcBef>
                        <a:buSzPct val="100000"/>
                        <a:buChar char="–"/>
                        <a:defRPr sz="2000">
                          <a:solidFill>
                            <a:schemeClr val="tx1"/>
                          </a:solidFill>
                          <a:latin typeface="Comic Sans MS" panose="030F0702030302020204" pitchFamily="66" charset="0"/>
                        </a:defRPr>
                      </a:lvl5pPr>
                      <a:lvl6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6pPr>
                      <a:lvl7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7pPr>
                      <a:lvl8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8pPr>
                      <a:lvl9pPr eaLnBrk="0" fontAlgn="base" hangingPunct="0">
                        <a:lnSpc>
                          <a:spcPct val="90000"/>
                        </a:lnSpc>
                        <a:spcBef>
                          <a:spcPct val="30000"/>
                        </a:spcBef>
                        <a:spcAft>
                          <a:spcPct val="0"/>
                        </a:spcAft>
                        <a:buSzPct val="100000"/>
                        <a:buChar char="–"/>
                        <a:defRPr sz="2000">
                          <a:solidFill>
                            <a:schemeClr val="tx1"/>
                          </a:solidFill>
                          <a:latin typeface="Comic Sans MS" panose="030F0702030302020204" pitchFamily="66" charset="0"/>
                        </a:defRPr>
                      </a:lvl9p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en-US" sz="1600" b="1" i="0" u="none" strike="noStrike" cap="none" normalizeH="0" baseline="0">
                          <a:ln>
                            <a:noFill/>
                          </a:ln>
                          <a:solidFill>
                            <a:schemeClr val="tx1"/>
                          </a:solidFill>
                          <a:effectLst/>
                          <a:latin typeface="Comic Sans MS" panose="030F0702030302020204" pitchFamily="66" charset="0"/>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667453"/>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en-US"/>
              <a:t>Initial Applications</a:t>
            </a:r>
          </a:p>
        </p:txBody>
      </p:sp>
      <p:sp>
        <p:nvSpPr>
          <p:cNvPr id="334851" name="Rectangle 3"/>
          <p:cNvSpPr>
            <a:spLocks noGrp="1" noChangeArrowheads="1"/>
          </p:cNvSpPr>
          <p:nvPr>
            <p:ph type="body" idx="1"/>
          </p:nvPr>
        </p:nvSpPr>
        <p:spPr>
          <a:xfrm>
            <a:off x="266700" y="1003300"/>
            <a:ext cx="8555038" cy="5181600"/>
          </a:xfrm>
        </p:spPr>
        <p:txBody>
          <a:bodyPr/>
          <a:lstStyle/>
          <a:p>
            <a:r>
              <a:rPr lang="en-US" altLang="en-US"/>
              <a:t>Future: services over WWW</a:t>
            </a:r>
          </a:p>
          <a:p>
            <a:r>
              <a:rPr lang="en-US" altLang="en-US"/>
              <a:t>Initial ROC-I apps targets are services</a:t>
            </a:r>
          </a:p>
          <a:p>
            <a:pPr lvl="1"/>
            <a:r>
              <a:rPr lang="en-US" altLang="en-US"/>
              <a:t>Internet email service</a:t>
            </a:r>
          </a:p>
          <a:p>
            <a:pPr lvl="2"/>
            <a:r>
              <a:rPr lang="en-US" altLang="en-US"/>
              <a:t>Continuously train operator via isolation and fault insertion</a:t>
            </a:r>
          </a:p>
          <a:p>
            <a:pPr lvl="2"/>
            <a:r>
              <a:rPr lang="en-US" altLang="en-US"/>
              <a:t>Undo of SW upgrade, disk replacement</a:t>
            </a:r>
          </a:p>
          <a:p>
            <a:pPr lvl="2"/>
            <a:r>
              <a:rPr lang="en-US" altLang="en-US"/>
              <a:t>Run Repair Benchmarks</a:t>
            </a:r>
          </a:p>
          <a:p>
            <a:r>
              <a:rPr lang="en-US" altLang="en-US"/>
              <a:t>ROC-I + Internet Email application is a first example, not the final solution</a:t>
            </a:r>
          </a:p>
          <a:p>
            <a:pPr lvl="2">
              <a:buFontTx/>
              <a:buNone/>
            </a:pPr>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48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348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4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4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en-US"/>
              <a:t>Conclusion</a:t>
            </a:r>
          </a:p>
        </p:txBody>
      </p:sp>
      <p:sp>
        <p:nvSpPr>
          <p:cNvPr id="564227" name="Rectangle 3"/>
          <p:cNvSpPr>
            <a:spLocks noGrp="1" noChangeArrowheads="1"/>
          </p:cNvSpPr>
          <p:nvPr>
            <p:ph type="body" idx="1"/>
          </p:nvPr>
        </p:nvSpPr>
        <p:spPr>
          <a:xfrm>
            <a:off x="228600" y="1143000"/>
            <a:ext cx="8772525" cy="5181600"/>
          </a:xfrm>
        </p:spPr>
        <p:txBody>
          <a:bodyPr/>
          <a:lstStyle/>
          <a:p>
            <a:r>
              <a:rPr lang="en-US" altLang="en-US"/>
              <a:t>We should congratulate ourselves for 1000X performance improvement in just 15 years</a:t>
            </a:r>
          </a:p>
          <a:p>
            <a:r>
              <a:rPr lang="en-US" altLang="en-US"/>
              <a:t>In a new century we need a new agenda, </a:t>
            </a:r>
            <a:br>
              <a:rPr lang="en-US" altLang="en-US"/>
            </a:br>
            <a:r>
              <a:rPr lang="en-US" altLang="en-US"/>
              <a:t>and performance is not the biggest problem</a:t>
            </a:r>
          </a:p>
          <a:p>
            <a:r>
              <a:rPr lang="en-US" altLang="en-US"/>
              <a:t>We need to embrace failure of HW, SW, people, and still build systems that work</a:t>
            </a:r>
          </a:p>
          <a:p>
            <a:r>
              <a:rPr lang="en-US" altLang="en-US"/>
              <a:t>Have we been building the computing equivalent of the 19th Century iron-truss bridges?</a:t>
            </a:r>
          </a:p>
          <a:p>
            <a:pPr lvl="1"/>
            <a:r>
              <a:rPr lang="en-US" altLang="en-US"/>
              <a:t>What is computer equivalent of the margin of safety that is the foundation of next century bridges?</a:t>
            </a:r>
          </a:p>
          <a:p>
            <a:r>
              <a:rPr lang="en-US" altLang="en-US"/>
              <a:t>One approach: Recovery-Oriented Computing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4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4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4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4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642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64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body" idx="1"/>
          </p:nvPr>
        </p:nvSpPr>
        <p:spPr>
          <a:xfrm>
            <a:off x="0" y="2781300"/>
            <a:ext cx="8610600" cy="1397000"/>
          </a:xfrm>
        </p:spPr>
        <p:txBody>
          <a:bodyPr/>
          <a:lstStyle/>
          <a:p>
            <a:pPr algn="ctr">
              <a:buFontTx/>
              <a:buNone/>
            </a:pPr>
            <a:r>
              <a:rPr lang="en-US" altLang="en-US" b="0">
                <a:solidFill>
                  <a:schemeClr val="tx1"/>
                </a:solidFill>
              </a:rPr>
              <a:t>“If it’s important, how can you say if it’s impossible if you don’t try?”</a:t>
            </a:r>
          </a:p>
          <a:p>
            <a:pPr algn="r">
              <a:buFontTx/>
              <a:buNone/>
            </a:pPr>
            <a:r>
              <a:rPr lang="en-US" altLang="en-US" b="0">
                <a:solidFill>
                  <a:schemeClr val="tx1"/>
                </a:solidFill>
              </a:rPr>
              <a:t>Jean Morreau, a founder of European Union</a:t>
            </a:r>
          </a:p>
        </p:txBody>
      </p:sp>
      <p:sp>
        <p:nvSpPr>
          <p:cNvPr id="590854" name="Text Box 6"/>
          <p:cNvSpPr txBox="1">
            <a:spLocks noChangeArrowheads="1"/>
          </p:cNvSpPr>
          <p:nvPr/>
        </p:nvSpPr>
        <p:spPr bwMode="auto">
          <a:xfrm>
            <a:off x="515938" y="0"/>
            <a:ext cx="8323262"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sz="2800" b="1">
                <a:solidFill>
                  <a:schemeClr val="hlink"/>
                </a:solidFill>
                <a:latin typeface="Comic Sans MS" panose="030F0702030302020204" pitchFamily="66" charset="0"/>
              </a:rPr>
              <a:t>Questions about ROC? </a:t>
            </a:r>
            <a:r>
              <a:rPr lang="en-US" altLang="en-US" sz="2800">
                <a:solidFill>
                  <a:schemeClr val="hlink"/>
                </a:solidFill>
                <a:latin typeface="Comic Sans MS" panose="030F0702030302020204" pitchFamily="66" charset="0"/>
              </a:rPr>
              <a:t>Contact us if interested:</a:t>
            </a:r>
            <a:br>
              <a:rPr lang="en-US" altLang="en-US" sz="2800" b="1">
                <a:solidFill>
                  <a:schemeClr val="hlink"/>
                </a:solidFill>
                <a:latin typeface="Comic Sans MS" panose="030F0702030302020204" pitchFamily="66" charset="0"/>
              </a:rPr>
            </a:br>
            <a:r>
              <a:rPr lang="en-US" altLang="en-US" sz="2800" b="1">
                <a:solidFill>
                  <a:schemeClr val="hlink"/>
                </a:solidFill>
                <a:latin typeface="Comic Sans MS" panose="030F0702030302020204" pitchFamily="66" charset="0"/>
              </a:rPr>
              <a:t>email: patterson@cs.berkeley.edu </a:t>
            </a:r>
            <a:br>
              <a:rPr lang="en-US" altLang="en-US" sz="2800" b="1">
                <a:solidFill>
                  <a:schemeClr val="hlink"/>
                </a:solidFill>
                <a:latin typeface="Comic Sans MS" panose="030F0702030302020204" pitchFamily="66" charset="0"/>
              </a:rPr>
            </a:br>
            <a:r>
              <a:rPr lang="en-US" altLang="en-US" sz="2800" b="1">
                <a:solidFill>
                  <a:schemeClr val="hlink"/>
                </a:solidFill>
                <a:latin typeface="Comic Sans MS" panose="030F0702030302020204" pitchFamily="66" charset="0"/>
              </a:rPr>
              <a:t> http://istore.cs.berkeley.edu/</a:t>
            </a:r>
            <a:endParaRPr lang="en-US" altLang="en-US" b="1">
              <a:solidFill>
                <a:schemeClr val="hlink"/>
              </a:solidFill>
              <a:latin typeface="Courier New" panose="02070309020205020404" pitchFamily="49"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en-US"/>
              <a:t>An Approach to Recovery-Oriented Computers (ROC) </a:t>
            </a:r>
          </a:p>
        </p:txBody>
      </p:sp>
      <p:sp>
        <p:nvSpPr>
          <p:cNvPr id="532483" name="Rectangle 3"/>
          <p:cNvSpPr>
            <a:spLocks noGrp="1" noChangeArrowheads="1"/>
          </p:cNvSpPr>
          <p:nvPr>
            <p:ph type="body" idx="1"/>
          </p:nvPr>
        </p:nvSpPr>
        <p:spPr>
          <a:xfrm>
            <a:off x="0" y="990600"/>
            <a:ext cx="8686800" cy="5181600"/>
          </a:xfrm>
        </p:spPr>
        <p:txBody>
          <a:bodyPr/>
          <a:lstStyle/>
          <a:p>
            <a:endParaRPr lang="en-US" altLang="en-US"/>
          </a:p>
          <a:p>
            <a:r>
              <a:rPr lang="en-US" altLang="en-US"/>
              <a:t>4 Parts to Time to Recovery: </a:t>
            </a:r>
          </a:p>
          <a:p>
            <a:pPr>
              <a:buFontTx/>
              <a:buNone/>
            </a:pPr>
            <a:r>
              <a:rPr lang="en-US" altLang="en-US"/>
              <a:t>	1) Time to detect error, </a:t>
            </a:r>
          </a:p>
          <a:p>
            <a:pPr>
              <a:buFontTx/>
              <a:buNone/>
            </a:pPr>
            <a:r>
              <a:rPr lang="en-US" altLang="en-US"/>
              <a:t>	2) Time to pinpoint error </a:t>
            </a:r>
            <a:br>
              <a:rPr lang="en-US" altLang="en-US"/>
            </a:br>
            <a:r>
              <a:rPr lang="en-US" altLang="en-US"/>
              <a:t>	(“root cause analysis”), </a:t>
            </a:r>
          </a:p>
          <a:p>
            <a:pPr>
              <a:buFontTx/>
              <a:buNone/>
            </a:pPr>
            <a:r>
              <a:rPr lang="en-US" altLang="en-US"/>
              <a:t>	3) Time to chose try several possible solutions 	fixes error, and </a:t>
            </a:r>
          </a:p>
          <a:p>
            <a:pPr>
              <a:buFontTx/>
              <a:buNone/>
            </a:pPr>
            <a:r>
              <a:rPr lang="en-US" altLang="en-US"/>
              <a:t>	4) Time to fix error</a:t>
            </a:r>
          </a:p>
          <a:p>
            <a:r>
              <a:rPr lang="en-US" altLang="en-US"/>
              <a:t>Result is Principles of </a:t>
            </a:r>
            <a:br>
              <a:rPr lang="en-US" altLang="en-US"/>
            </a:br>
            <a:r>
              <a:rPr lang="en-US" altLang="en-US"/>
              <a:t>Recovery Oriented Computers (ROC)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4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4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2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ltLang="en-US"/>
              <a:t>An Approach to ROC </a:t>
            </a:r>
          </a:p>
        </p:txBody>
      </p:sp>
      <p:sp>
        <p:nvSpPr>
          <p:cNvPr id="533507" name="Rectangle 3"/>
          <p:cNvSpPr>
            <a:spLocks noGrp="1" noChangeArrowheads="1"/>
          </p:cNvSpPr>
          <p:nvPr>
            <p:ph type="body" idx="1"/>
          </p:nvPr>
        </p:nvSpPr>
        <p:spPr>
          <a:xfrm>
            <a:off x="736600" y="965200"/>
            <a:ext cx="8001000" cy="5181600"/>
          </a:xfrm>
        </p:spPr>
        <p:txBody>
          <a:bodyPr/>
          <a:lstStyle/>
          <a:p>
            <a:endParaRPr lang="en-US" altLang="en-US"/>
          </a:p>
          <a:p>
            <a:pPr>
              <a:buFontTx/>
              <a:buNone/>
            </a:pPr>
            <a:r>
              <a:rPr lang="en-US" altLang="en-US"/>
              <a:t>1) Time to Detect errors</a:t>
            </a:r>
          </a:p>
          <a:p>
            <a:r>
              <a:rPr lang="en-US" altLang="en-US"/>
              <a:t>Include interfaces that report faults/errors from components</a:t>
            </a:r>
          </a:p>
          <a:p>
            <a:pPr lvl="1"/>
            <a:r>
              <a:rPr lang="en-US" altLang="en-US"/>
              <a:t>May allow application/system to predict/identify failures; prediction really lowers MTTR</a:t>
            </a:r>
          </a:p>
          <a:p>
            <a:r>
              <a:rPr lang="en-US" altLang="en-US"/>
              <a:t>Periodic insertion of test inputs into system with known results vs. wait for failure reports</a:t>
            </a:r>
          </a:p>
          <a:p>
            <a:pPr lvl="1"/>
            <a:r>
              <a:rPr lang="en-US" altLang="en-US"/>
              <a:t>Reduce time to detect</a:t>
            </a:r>
          </a:p>
          <a:p>
            <a:pPr lvl="1"/>
            <a:r>
              <a:rPr lang="en-US" altLang="en-US"/>
              <a:t>Better than simple pulse check</a:t>
            </a:r>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3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3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35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3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3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3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en-US"/>
              <a:t>An Approach to ROC</a:t>
            </a:r>
          </a:p>
        </p:txBody>
      </p:sp>
      <p:sp>
        <p:nvSpPr>
          <p:cNvPr id="534531" name="Rectangle 3"/>
          <p:cNvSpPr>
            <a:spLocks noGrp="1" noChangeArrowheads="1"/>
          </p:cNvSpPr>
          <p:nvPr>
            <p:ph type="body" idx="1"/>
          </p:nvPr>
        </p:nvSpPr>
        <p:spPr>
          <a:xfrm>
            <a:off x="635000" y="1143000"/>
            <a:ext cx="8051800" cy="4902200"/>
          </a:xfrm>
        </p:spPr>
        <p:txBody>
          <a:bodyPr/>
          <a:lstStyle/>
          <a:p>
            <a:pPr>
              <a:buFontTx/>
              <a:buNone/>
            </a:pPr>
            <a:r>
              <a:rPr lang="en-US" altLang="en-US"/>
              <a:t>2) Time to Pinpoint error </a:t>
            </a:r>
          </a:p>
          <a:p>
            <a:r>
              <a:rPr lang="en-US" altLang="en-US"/>
              <a:t>Error checking at edges of each component</a:t>
            </a:r>
          </a:p>
          <a:p>
            <a:pPr lvl="1"/>
            <a:r>
              <a:rPr lang="en-US" altLang="en-US"/>
              <a:t>Program checking analogy: if computation is O(n</a:t>
            </a:r>
            <a:r>
              <a:rPr lang="en-US" altLang="en-US" baseline="30000"/>
              <a:t>x</a:t>
            </a:r>
            <a:r>
              <a:rPr lang="en-US" altLang="en-US"/>
              <a:t>), (x &gt;1) and if check is O(n), little impact to check</a:t>
            </a:r>
          </a:p>
          <a:p>
            <a:pPr lvl="1"/>
            <a:r>
              <a:rPr lang="en-US" altLang="en-US"/>
              <a:t>E.g., check if list is sorted before return a sort</a:t>
            </a:r>
          </a:p>
          <a:p>
            <a:r>
              <a:rPr lang="en-US" altLang="en-US"/>
              <a:t>Design each component to allow isolation and insert test inputs to see if performs</a:t>
            </a:r>
          </a:p>
          <a:p>
            <a:r>
              <a:rPr lang="en-US" altLang="en-US"/>
              <a:t>Keep history of failure symptoms/reasons and recent behavior (“root cause analysis”)</a:t>
            </a:r>
          </a:p>
          <a:p>
            <a:pPr lvl="1"/>
            <a:r>
              <a:rPr lang="en-US" altLang="en-US"/>
              <a:t>Stamp each datum with all the modules it touched? </a:t>
            </a:r>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4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4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4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4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4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45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34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An Approach to ROC</a:t>
            </a:r>
          </a:p>
        </p:txBody>
      </p:sp>
      <p:sp>
        <p:nvSpPr>
          <p:cNvPr id="535555" name="Rectangle 3"/>
          <p:cNvSpPr>
            <a:spLocks noGrp="1" noChangeArrowheads="1"/>
          </p:cNvSpPr>
          <p:nvPr>
            <p:ph type="body" idx="1"/>
          </p:nvPr>
        </p:nvSpPr>
        <p:spPr>
          <a:xfrm>
            <a:off x="495300" y="1193800"/>
            <a:ext cx="7950200" cy="5181600"/>
          </a:xfrm>
        </p:spPr>
        <p:txBody>
          <a:bodyPr/>
          <a:lstStyle/>
          <a:p>
            <a:r>
              <a:rPr lang="en-US" altLang="en-US"/>
              <a:t>3) Time to try possible solutions: </a:t>
            </a:r>
          </a:p>
          <a:p>
            <a:r>
              <a:rPr lang="en-US" altLang="en-US"/>
              <a:t>History of errors/solutions</a:t>
            </a:r>
          </a:p>
          <a:p>
            <a:r>
              <a:rPr lang="en-US" altLang="en-US"/>
              <a:t>Undo of any repair to allow trial of possible solutions</a:t>
            </a:r>
          </a:p>
          <a:p>
            <a:pPr lvl="1"/>
            <a:r>
              <a:rPr lang="en-US" altLang="en-US"/>
              <a:t>Support of snapshots, transactions/logging fundamental in system</a:t>
            </a:r>
          </a:p>
          <a:p>
            <a:pPr lvl="1"/>
            <a:r>
              <a:rPr lang="en-US" altLang="en-US"/>
              <a:t>Since disk capacity, bandwidth is fastest growing technology, use it to improve repair?</a:t>
            </a:r>
          </a:p>
          <a:p>
            <a:pPr lvl="1"/>
            <a:r>
              <a:rPr lang="en-US" altLang="en-US"/>
              <a:t>Caching at many levels of systems provides redundancy that may be used for transactions?</a:t>
            </a:r>
          </a:p>
          <a:p>
            <a:pPr lvl="1"/>
            <a:r>
              <a:rPr lang="en-US" altLang="en-US"/>
              <a:t>SW errors corrected by undo? </a:t>
            </a:r>
          </a:p>
          <a:p>
            <a:pPr lvl="1"/>
            <a:r>
              <a:rPr lang="en-US" altLang="en-US"/>
              <a:t>Human Errors corrected by undo?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55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35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a:t>Downtime Costs (per Hour)</a:t>
            </a:r>
          </a:p>
        </p:txBody>
      </p:sp>
      <p:sp>
        <p:nvSpPr>
          <p:cNvPr id="582659" name="Rectangle 3"/>
          <p:cNvSpPr>
            <a:spLocks noGrp="1" noChangeArrowheads="1"/>
          </p:cNvSpPr>
          <p:nvPr>
            <p:ph type="body" idx="1"/>
          </p:nvPr>
        </p:nvSpPr>
        <p:spPr>
          <a:xfrm>
            <a:off x="266700" y="1028700"/>
            <a:ext cx="8610600" cy="5181600"/>
          </a:xfrm>
        </p:spPr>
        <p:txBody>
          <a:bodyPr/>
          <a:lstStyle/>
          <a:p>
            <a:pPr>
              <a:lnSpc>
                <a:spcPct val="80000"/>
              </a:lnSpc>
              <a:tabLst>
                <a:tab pos="7658100" algn="r"/>
              </a:tabLst>
            </a:pPr>
            <a:r>
              <a:rPr lang="en-US" altLang="en-US"/>
              <a:t>Brokerage operations	$6,450,000</a:t>
            </a:r>
          </a:p>
          <a:p>
            <a:pPr>
              <a:lnSpc>
                <a:spcPct val="80000"/>
              </a:lnSpc>
              <a:tabLst>
                <a:tab pos="7658100" algn="r"/>
              </a:tabLst>
            </a:pPr>
            <a:r>
              <a:rPr lang="en-US" altLang="en-US"/>
              <a:t>Credit card authorization	$2,600,000</a:t>
            </a:r>
          </a:p>
          <a:p>
            <a:pPr>
              <a:lnSpc>
                <a:spcPct val="80000"/>
              </a:lnSpc>
              <a:tabLst>
                <a:tab pos="7658100" algn="r"/>
              </a:tabLst>
            </a:pPr>
            <a:r>
              <a:rPr lang="en-US" altLang="en-US"/>
              <a:t>Ebay (1 outage 22 hours)	$225,000</a:t>
            </a:r>
          </a:p>
          <a:p>
            <a:pPr>
              <a:lnSpc>
                <a:spcPct val="80000"/>
              </a:lnSpc>
              <a:tabLst>
                <a:tab pos="7658100" algn="r"/>
              </a:tabLst>
            </a:pPr>
            <a:r>
              <a:rPr lang="en-US" altLang="en-US"/>
              <a:t>Amazon.com	$180,000</a:t>
            </a:r>
          </a:p>
          <a:p>
            <a:pPr>
              <a:lnSpc>
                <a:spcPct val="80000"/>
              </a:lnSpc>
              <a:tabLst>
                <a:tab pos="7658100" algn="r"/>
              </a:tabLst>
            </a:pPr>
            <a:r>
              <a:rPr lang="en-US" altLang="en-US"/>
              <a:t>Package shipping services	$150,000</a:t>
            </a:r>
          </a:p>
          <a:p>
            <a:pPr>
              <a:lnSpc>
                <a:spcPct val="80000"/>
              </a:lnSpc>
              <a:tabLst>
                <a:tab pos="7658100" algn="r"/>
              </a:tabLst>
            </a:pPr>
            <a:r>
              <a:rPr lang="en-US" altLang="en-US"/>
              <a:t>Home shopping channel	$113,000</a:t>
            </a:r>
          </a:p>
          <a:p>
            <a:pPr>
              <a:lnSpc>
                <a:spcPct val="80000"/>
              </a:lnSpc>
              <a:tabLst>
                <a:tab pos="7658100" algn="r"/>
              </a:tabLst>
            </a:pPr>
            <a:r>
              <a:rPr lang="en-US" altLang="en-US"/>
              <a:t>Catalog sales center	$90,000</a:t>
            </a:r>
          </a:p>
          <a:p>
            <a:pPr>
              <a:lnSpc>
                <a:spcPct val="80000"/>
              </a:lnSpc>
              <a:tabLst>
                <a:tab pos="7658100" algn="r"/>
              </a:tabLst>
            </a:pPr>
            <a:r>
              <a:rPr lang="en-US" altLang="en-US"/>
              <a:t>Airline reservation center	$89,000</a:t>
            </a:r>
          </a:p>
          <a:p>
            <a:pPr>
              <a:lnSpc>
                <a:spcPct val="80000"/>
              </a:lnSpc>
              <a:tabLst>
                <a:tab pos="7658100" algn="r"/>
              </a:tabLst>
            </a:pPr>
            <a:r>
              <a:rPr lang="en-US" altLang="en-US"/>
              <a:t>Cellular service activation	$41,000</a:t>
            </a:r>
          </a:p>
          <a:p>
            <a:pPr>
              <a:lnSpc>
                <a:spcPct val="80000"/>
              </a:lnSpc>
              <a:tabLst>
                <a:tab pos="7658100" algn="r"/>
              </a:tabLst>
            </a:pPr>
            <a:r>
              <a:rPr lang="en-US" altLang="en-US"/>
              <a:t>On-line network fees	$25,000</a:t>
            </a:r>
          </a:p>
          <a:p>
            <a:pPr>
              <a:lnSpc>
                <a:spcPct val="80000"/>
              </a:lnSpc>
              <a:tabLst>
                <a:tab pos="7658100" algn="r"/>
              </a:tabLst>
            </a:pPr>
            <a:r>
              <a:rPr lang="en-US" altLang="en-US"/>
              <a:t>ATM service fees	$14,000</a:t>
            </a:r>
          </a:p>
          <a:p>
            <a:pPr algn="r">
              <a:lnSpc>
                <a:spcPct val="80000"/>
              </a:lnSpc>
              <a:spcBef>
                <a:spcPct val="50000"/>
              </a:spcBef>
              <a:buFontTx/>
              <a:buNone/>
              <a:tabLst>
                <a:tab pos="7658100" algn="r"/>
              </a:tabLst>
            </a:pPr>
            <a:r>
              <a:rPr lang="en-US" altLang="en-US" sz="1400" i="1"/>
              <a:t>Source: </a:t>
            </a:r>
            <a:r>
              <a:rPr lang="en-US" altLang="en-US" sz="1400"/>
              <a:t>InternetWeek 4/3/2000</a:t>
            </a:r>
            <a:r>
              <a:rPr lang="en-US" altLang="en-US" sz="1400" i="1"/>
              <a:t> + Fibre Channel: A Comprehensive Introduction</a:t>
            </a:r>
            <a:r>
              <a:rPr lang="en-US" altLang="en-US" sz="1400"/>
              <a:t>, R. Kembel 2000, p.8. ”...based on a survey done by Contingency Planning Research."</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6578" name="Rectangle 1026"/>
          <p:cNvSpPr>
            <a:spLocks noGrp="1" noChangeArrowheads="1"/>
          </p:cNvSpPr>
          <p:nvPr>
            <p:ph type="title"/>
          </p:nvPr>
        </p:nvSpPr>
        <p:spPr/>
        <p:txBody>
          <a:bodyPr/>
          <a:lstStyle/>
          <a:p>
            <a:r>
              <a:rPr lang="en-US" altLang="en-US"/>
              <a:t>An Approach to ROC</a:t>
            </a:r>
          </a:p>
        </p:txBody>
      </p:sp>
      <p:sp>
        <p:nvSpPr>
          <p:cNvPr id="536579" name="Rectangle 1027"/>
          <p:cNvSpPr>
            <a:spLocks noGrp="1" noChangeArrowheads="1"/>
          </p:cNvSpPr>
          <p:nvPr>
            <p:ph type="body" idx="1"/>
          </p:nvPr>
        </p:nvSpPr>
        <p:spPr>
          <a:xfrm>
            <a:off x="508000" y="990600"/>
            <a:ext cx="8636000" cy="5867400"/>
          </a:xfrm>
        </p:spPr>
        <p:txBody>
          <a:bodyPr/>
          <a:lstStyle/>
          <a:p>
            <a:pPr>
              <a:lnSpc>
                <a:spcPct val="80000"/>
              </a:lnSpc>
              <a:buFontTx/>
              <a:buNone/>
            </a:pPr>
            <a:r>
              <a:rPr lang="en-US" altLang="en-US"/>
              <a:t>4) Time to fix error: </a:t>
            </a:r>
          </a:p>
          <a:p>
            <a:pPr>
              <a:lnSpc>
                <a:spcPct val="80000"/>
              </a:lnSpc>
            </a:pPr>
            <a:r>
              <a:rPr lang="en-US" altLang="en-US"/>
              <a:t>Find failure workload, use repair benchmarks </a:t>
            </a:r>
          </a:p>
          <a:p>
            <a:pPr lvl="1">
              <a:lnSpc>
                <a:spcPct val="80000"/>
              </a:lnSpc>
            </a:pPr>
            <a:r>
              <a:rPr lang="en-US" altLang="en-US"/>
              <a:t>Competition leads to improved MTTR</a:t>
            </a:r>
          </a:p>
          <a:p>
            <a:pPr>
              <a:lnSpc>
                <a:spcPct val="80000"/>
              </a:lnSpc>
            </a:pPr>
            <a:r>
              <a:rPr lang="en-US" altLang="en-US"/>
              <a:t>Include interfaces that allow Repair events to be systematically tested</a:t>
            </a:r>
          </a:p>
          <a:p>
            <a:pPr lvl="1">
              <a:lnSpc>
                <a:spcPct val="80000"/>
              </a:lnSpc>
            </a:pPr>
            <a:r>
              <a:rPr lang="en-US" altLang="en-US"/>
              <a:t>Predictable fault insertion allows debugging of repair as well as benchmarking MTTR</a:t>
            </a:r>
          </a:p>
          <a:p>
            <a:pPr>
              <a:lnSpc>
                <a:spcPct val="80000"/>
              </a:lnSpc>
            </a:pPr>
            <a:r>
              <a:rPr lang="en-US" altLang="en-US"/>
              <a:t>Since people make mistakes during repair, “undo” for any maintenance event</a:t>
            </a:r>
          </a:p>
          <a:p>
            <a:pPr lvl="1">
              <a:lnSpc>
                <a:spcPct val="80000"/>
              </a:lnSpc>
            </a:pPr>
            <a:r>
              <a:rPr lang="en-US" altLang="en-US"/>
              <a:t>Replace wrong disk in RAID system on a failure; undo and replace bad disk without losing info</a:t>
            </a:r>
          </a:p>
          <a:p>
            <a:pPr lvl="1">
              <a:lnSpc>
                <a:spcPct val="80000"/>
              </a:lnSpc>
            </a:pPr>
            <a:r>
              <a:rPr lang="en-US" altLang="en-US"/>
              <a:t>Recovery oriented =&gt; accommodate HW/SW/human errors during repair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6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6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65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65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65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65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3657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36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ISTORE-1 Brick</a:t>
            </a:r>
          </a:p>
        </p:txBody>
      </p:sp>
      <p:sp>
        <p:nvSpPr>
          <p:cNvPr id="318467" name="Rectangle 3"/>
          <p:cNvSpPr>
            <a:spLocks noGrp="1" noChangeArrowheads="1"/>
          </p:cNvSpPr>
          <p:nvPr>
            <p:ph type="body" idx="1"/>
          </p:nvPr>
        </p:nvSpPr>
        <p:spPr/>
        <p:txBody>
          <a:bodyPr/>
          <a:lstStyle/>
          <a:p>
            <a:pPr>
              <a:lnSpc>
                <a:spcPct val="80000"/>
              </a:lnSpc>
            </a:pPr>
            <a:r>
              <a:rPr lang="en-US" altLang="en-US"/>
              <a:t>Webster’s Dictionary: </a:t>
            </a:r>
            <a:br>
              <a:rPr lang="en-US" altLang="en-US"/>
            </a:br>
            <a:r>
              <a:rPr lang="en-US" altLang="en-US"/>
              <a:t>“brick: a handy-sized unit of building or paving material typically being rectangular and about 2 1/4 x 3 3/4 x 8 inches”</a:t>
            </a:r>
          </a:p>
          <a:p>
            <a:pPr>
              <a:lnSpc>
                <a:spcPct val="80000"/>
              </a:lnSpc>
            </a:pPr>
            <a:r>
              <a:rPr lang="en-US" altLang="en-US"/>
              <a:t>ISTORE-1 Brick: 2 x 4 x 11 inches (1.3x)</a:t>
            </a:r>
          </a:p>
          <a:p>
            <a:pPr lvl="1">
              <a:lnSpc>
                <a:spcPct val="80000"/>
              </a:lnSpc>
            </a:pPr>
            <a:r>
              <a:rPr lang="en-US" altLang="en-US"/>
              <a:t>Single physical form factor, fixed cooling required, compatible network interface to simplify physical maintenance, scaling over time</a:t>
            </a:r>
          </a:p>
          <a:p>
            <a:pPr lvl="1">
              <a:lnSpc>
                <a:spcPct val="80000"/>
              </a:lnSpc>
            </a:pPr>
            <a:r>
              <a:rPr lang="en-US" altLang="en-US"/>
              <a:t>Contents should evolve over time: contains most cost effective MPU, DRAM, disk, compatible NI</a:t>
            </a:r>
          </a:p>
          <a:p>
            <a:pPr lvl="1">
              <a:lnSpc>
                <a:spcPct val="80000"/>
              </a:lnSpc>
            </a:pPr>
            <a:r>
              <a:rPr lang="en-US" altLang="en-US"/>
              <a:t>If useful, could have special bricks (e.g., DRAM rich, disk poor)</a:t>
            </a:r>
          </a:p>
          <a:p>
            <a:pPr lvl="1">
              <a:lnSpc>
                <a:spcPct val="80000"/>
              </a:lnSpc>
            </a:pPr>
            <a:r>
              <a:rPr lang="en-US" altLang="en-US"/>
              <a:t>Suggests network that will last, evolve: Ethernet</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8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8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8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Cost of Bandwidth, Safety</a:t>
            </a:r>
          </a:p>
        </p:txBody>
      </p:sp>
      <p:sp>
        <p:nvSpPr>
          <p:cNvPr id="386051" name="Rectangle 3"/>
          <p:cNvSpPr>
            <a:spLocks noGrp="1" noChangeArrowheads="1"/>
          </p:cNvSpPr>
          <p:nvPr>
            <p:ph type="body" idx="1"/>
          </p:nvPr>
        </p:nvSpPr>
        <p:spPr/>
        <p:txBody>
          <a:bodyPr/>
          <a:lstStyle/>
          <a:p>
            <a:pPr>
              <a:tabLst>
                <a:tab pos="4511675" algn="r"/>
                <a:tab pos="5770563" algn="r"/>
                <a:tab pos="6858000" algn="r"/>
                <a:tab pos="8407400" algn="r"/>
              </a:tabLst>
            </a:pPr>
            <a:r>
              <a:rPr lang="en-US" altLang="en-US"/>
              <a:t>Network bandwidth cost is significant	</a:t>
            </a:r>
          </a:p>
          <a:p>
            <a:pPr lvl="1">
              <a:tabLst>
                <a:tab pos="4511675" algn="r"/>
                <a:tab pos="5770563" algn="r"/>
                <a:tab pos="6858000" algn="r"/>
                <a:tab pos="8407400" algn="r"/>
              </a:tabLst>
            </a:pPr>
            <a:r>
              <a:rPr lang="en-US" altLang="en-US"/>
              <a:t>1000 Mbit/sec/month =&gt; $6,000,000/year</a:t>
            </a:r>
          </a:p>
          <a:p>
            <a:pPr>
              <a:tabLst>
                <a:tab pos="4511675" algn="r"/>
                <a:tab pos="5770563" algn="r"/>
                <a:tab pos="6858000" algn="r"/>
                <a:tab pos="8407400" algn="r"/>
              </a:tabLst>
            </a:pPr>
            <a:r>
              <a:rPr lang="en-US" altLang="en-US"/>
              <a:t>Security will increase in importance for storage service providers</a:t>
            </a:r>
          </a:p>
          <a:p>
            <a:pPr>
              <a:tabLst>
                <a:tab pos="4511675" algn="r"/>
                <a:tab pos="5770563" algn="r"/>
                <a:tab pos="6858000" algn="r"/>
                <a:tab pos="8407400" algn="r"/>
              </a:tabLst>
            </a:pPr>
            <a:r>
              <a:rPr lang="en-US" altLang="en-US"/>
              <a:t>XML =&gt; server format conversion for gadgets</a:t>
            </a:r>
          </a:p>
          <a:p>
            <a:pPr>
              <a:buFontTx/>
              <a:buNone/>
              <a:tabLst>
                <a:tab pos="4511675" algn="r"/>
                <a:tab pos="5770563" algn="r"/>
                <a:tab pos="6858000" algn="r"/>
                <a:tab pos="8407400" algn="r"/>
              </a:tabLst>
            </a:pPr>
            <a:r>
              <a:rPr lang="en-US" altLang="en-US"/>
              <a:t>=&gt; Storage systems of future need greater computing ability</a:t>
            </a:r>
          </a:p>
          <a:p>
            <a:pPr lvl="1">
              <a:tabLst>
                <a:tab pos="4511675" algn="r"/>
                <a:tab pos="5770563" algn="r"/>
                <a:tab pos="6858000" algn="r"/>
                <a:tab pos="8407400" algn="r"/>
              </a:tabLst>
            </a:pPr>
            <a:r>
              <a:rPr lang="en-US" altLang="en-US"/>
              <a:t>Compress to reduce cost of network bandwidth 3X; save $4M/year?</a:t>
            </a:r>
          </a:p>
          <a:p>
            <a:pPr lvl="1">
              <a:tabLst>
                <a:tab pos="4511675" algn="r"/>
                <a:tab pos="5770563" algn="r"/>
                <a:tab pos="6858000" algn="r"/>
                <a:tab pos="8407400" algn="r"/>
              </a:tabLst>
            </a:pPr>
            <a:r>
              <a:rPr lang="en-US" altLang="en-US"/>
              <a:t>Encrypt to protect information in transit for B2B</a:t>
            </a:r>
          </a:p>
          <a:p>
            <a:pPr>
              <a:buFontTx/>
              <a:buNone/>
              <a:tabLst>
                <a:tab pos="4511675" algn="r"/>
                <a:tab pos="5770563" algn="r"/>
                <a:tab pos="6858000" algn="r"/>
                <a:tab pos="8407400" algn="r"/>
              </a:tabLst>
            </a:pPr>
            <a:r>
              <a:rPr lang="en-US" altLang="en-US"/>
              <a:t>=&gt; Increasing processing/disk for future storage apps</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500"/>
                                        <p:tgtEl>
                                          <p:spTgt spid="3860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6051">
                                            <p:txEl>
                                              <p:pRg st="1" end="1"/>
                                            </p:txEl>
                                          </p:spTgt>
                                        </p:tgtEl>
                                        <p:attrNameLst>
                                          <p:attrName>style.visibility</p:attrName>
                                        </p:attrNameLst>
                                      </p:cBhvr>
                                      <p:to>
                                        <p:strVal val="visible"/>
                                      </p:to>
                                    </p:set>
                                    <p:animEffect transition="in" filter="wipe(left)">
                                      <p:cBhvr>
                                        <p:cTn id="10" dur="500"/>
                                        <p:tgtEl>
                                          <p:spTgt spid="386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animEffect transition="in" filter="wipe(left)">
                                      <p:cBhvr>
                                        <p:cTn id="15" dur="500"/>
                                        <p:tgtEl>
                                          <p:spTgt spid="3860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6051">
                                            <p:txEl>
                                              <p:pRg st="3" end="3"/>
                                            </p:txEl>
                                          </p:spTgt>
                                        </p:tgtEl>
                                        <p:attrNameLst>
                                          <p:attrName>style.visibility</p:attrName>
                                        </p:attrNameLst>
                                      </p:cBhvr>
                                      <p:to>
                                        <p:strVal val="visible"/>
                                      </p:to>
                                    </p:set>
                                    <p:animEffect transition="in" filter="wipe(left)">
                                      <p:cBhvr>
                                        <p:cTn id="20" dur="500"/>
                                        <p:tgtEl>
                                          <p:spTgt spid="38605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6051">
                                            <p:txEl>
                                              <p:pRg st="4" end="4"/>
                                            </p:txEl>
                                          </p:spTgt>
                                        </p:tgtEl>
                                        <p:attrNameLst>
                                          <p:attrName>style.visibility</p:attrName>
                                        </p:attrNameLst>
                                      </p:cBhvr>
                                      <p:to>
                                        <p:strVal val="visible"/>
                                      </p:to>
                                    </p:set>
                                    <p:animEffect transition="in" filter="wipe(left)">
                                      <p:cBhvr>
                                        <p:cTn id="25" dur="500"/>
                                        <p:tgtEl>
                                          <p:spTgt spid="386051">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86051">
                                            <p:txEl>
                                              <p:pRg st="5" end="5"/>
                                            </p:txEl>
                                          </p:spTgt>
                                        </p:tgtEl>
                                        <p:attrNameLst>
                                          <p:attrName>style.visibility</p:attrName>
                                        </p:attrNameLst>
                                      </p:cBhvr>
                                      <p:to>
                                        <p:strVal val="visible"/>
                                      </p:to>
                                    </p:set>
                                    <p:animEffect transition="in" filter="wipe(left)">
                                      <p:cBhvr>
                                        <p:cTn id="28" dur="500"/>
                                        <p:tgtEl>
                                          <p:spTgt spid="386051">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86051">
                                            <p:txEl>
                                              <p:pRg st="6" end="6"/>
                                            </p:txEl>
                                          </p:spTgt>
                                        </p:tgtEl>
                                        <p:attrNameLst>
                                          <p:attrName>style.visibility</p:attrName>
                                        </p:attrNameLst>
                                      </p:cBhvr>
                                      <p:to>
                                        <p:strVal val="visible"/>
                                      </p:to>
                                    </p:set>
                                    <p:animEffect transition="in" filter="wipe(left)">
                                      <p:cBhvr>
                                        <p:cTn id="31" dur="500"/>
                                        <p:tgtEl>
                                          <p:spTgt spid="38605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6051">
                                            <p:txEl>
                                              <p:pRg st="7" end="7"/>
                                            </p:txEl>
                                          </p:spTgt>
                                        </p:tgtEl>
                                        <p:attrNameLst>
                                          <p:attrName>style.visibility</p:attrName>
                                        </p:attrNameLst>
                                      </p:cBhvr>
                                      <p:to>
                                        <p:strVal val="visible"/>
                                      </p:to>
                                    </p:set>
                                    <p:animEffect transition="in" filter="wipe(left)">
                                      <p:cBhvr>
                                        <p:cTn id="36" dur="500"/>
                                        <p:tgtEl>
                                          <p:spTgt spid="386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8158" name="Rectangle 62" descr="5%"/>
          <p:cNvSpPr>
            <a:spLocks noChangeArrowheads="1"/>
          </p:cNvSpPr>
          <p:nvPr/>
        </p:nvSpPr>
        <p:spPr bwMode="auto">
          <a:xfrm>
            <a:off x="6197600" y="2082800"/>
            <a:ext cx="2743200" cy="4521200"/>
          </a:xfrm>
          <a:prstGeom prst="rect">
            <a:avLst/>
          </a:prstGeom>
          <a:pattFill prst="pct5">
            <a:fgClr>
              <a:srgbClr val="DDDDDD"/>
            </a:fgClr>
            <a:bgClr>
              <a:schemeClr val="bg1"/>
            </a:bgClr>
          </a:pattFill>
          <a:ln w="28575">
            <a:solidFill>
              <a:schemeClr val="accent2"/>
            </a:solidFill>
            <a:prstDash val="dash"/>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388157" name="Rectangle 61" descr="5%"/>
          <p:cNvSpPr>
            <a:spLocks noChangeArrowheads="1"/>
          </p:cNvSpPr>
          <p:nvPr/>
        </p:nvSpPr>
        <p:spPr bwMode="auto">
          <a:xfrm>
            <a:off x="203200" y="642938"/>
            <a:ext cx="5910263" cy="2828925"/>
          </a:xfrm>
          <a:prstGeom prst="rect">
            <a:avLst/>
          </a:prstGeom>
          <a:pattFill prst="pct5">
            <a:fgClr>
              <a:srgbClr val="C0C0C0"/>
            </a:fgClr>
            <a:bgClr>
              <a:schemeClr val="bg1"/>
            </a:bgClr>
          </a:pattFill>
          <a:ln w="28575">
            <a:solidFill>
              <a:schemeClr val="hlink"/>
            </a:solidFill>
            <a:prstDash val="dash"/>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388098" name="Rectangle 2"/>
          <p:cNvSpPr>
            <a:spLocks noGrp="1" noChangeArrowheads="1"/>
          </p:cNvSpPr>
          <p:nvPr>
            <p:ph type="title"/>
          </p:nvPr>
        </p:nvSpPr>
        <p:spPr>
          <a:xfrm>
            <a:off x="439738" y="347663"/>
            <a:ext cx="8432800" cy="409575"/>
          </a:xfrm>
          <a:noFill/>
          <a:ln/>
        </p:spPr>
        <p:txBody>
          <a:bodyPr lIns="90488" rIns="90488" anchor="b"/>
          <a:lstStyle/>
          <a:p>
            <a:r>
              <a:rPr lang="en-US" altLang="en-US">
                <a:solidFill>
                  <a:schemeClr val="bg2"/>
                </a:solidFill>
              </a:rPr>
              <a:t>Disk Limit: Bus Hierarchy</a:t>
            </a:r>
            <a:endParaRPr lang="en-US" altLang="en-US">
              <a:solidFill>
                <a:srgbClr val="00B7A5"/>
              </a:solidFill>
            </a:endParaRPr>
          </a:p>
        </p:txBody>
      </p:sp>
      <p:sp>
        <p:nvSpPr>
          <p:cNvPr id="388099" name="Rectangle 3"/>
          <p:cNvSpPr>
            <a:spLocks noChangeArrowheads="1"/>
          </p:cNvSpPr>
          <p:nvPr/>
        </p:nvSpPr>
        <p:spPr bwMode="auto">
          <a:xfrm>
            <a:off x="233363" y="811213"/>
            <a:ext cx="1011237" cy="52387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a:lnSpc>
                <a:spcPct val="92000"/>
              </a:lnSpc>
            </a:pPr>
            <a:r>
              <a:rPr lang="en-US" altLang="en-US" sz="3200" b="1">
                <a:latin typeface="Arial" panose="020B0604020202020204" pitchFamily="34" charset="0"/>
              </a:rPr>
              <a:t>CPU</a:t>
            </a:r>
          </a:p>
        </p:txBody>
      </p:sp>
      <p:sp>
        <p:nvSpPr>
          <p:cNvPr id="388100" name="Rectangle 4"/>
          <p:cNvSpPr>
            <a:spLocks noChangeArrowheads="1"/>
          </p:cNvSpPr>
          <p:nvPr/>
        </p:nvSpPr>
        <p:spPr bwMode="auto">
          <a:xfrm>
            <a:off x="1387475" y="801688"/>
            <a:ext cx="15906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US" altLang="en-US" sz="2800" b="1">
                <a:latin typeface="Arial" panose="020B0604020202020204" pitchFamily="34" charset="0"/>
              </a:rPr>
              <a:t>Memory </a:t>
            </a:r>
            <a:br>
              <a:rPr lang="en-US" altLang="en-US" sz="2800" b="1">
                <a:latin typeface="Arial" panose="020B0604020202020204" pitchFamily="34" charset="0"/>
              </a:rPr>
            </a:br>
            <a:r>
              <a:rPr lang="en-US" altLang="en-US" sz="2800" b="1">
                <a:latin typeface="Arial" panose="020B0604020202020204" pitchFamily="34" charset="0"/>
              </a:rPr>
              <a:t>bus</a:t>
            </a:r>
          </a:p>
        </p:txBody>
      </p:sp>
      <p:sp>
        <p:nvSpPr>
          <p:cNvPr id="388101" name="Rectangle 5"/>
          <p:cNvSpPr>
            <a:spLocks noChangeArrowheads="1"/>
          </p:cNvSpPr>
          <p:nvPr/>
        </p:nvSpPr>
        <p:spPr bwMode="auto">
          <a:xfrm>
            <a:off x="423863" y="2038350"/>
            <a:ext cx="1709737" cy="56832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a:lnSpc>
                <a:spcPct val="101000"/>
              </a:lnSpc>
            </a:pPr>
            <a:r>
              <a:rPr lang="en-US" altLang="en-US" sz="3200" b="1">
                <a:latin typeface="Arial" panose="020B0604020202020204" pitchFamily="34" charset="0"/>
              </a:rPr>
              <a:t>Memory</a:t>
            </a:r>
          </a:p>
        </p:txBody>
      </p:sp>
      <p:grpSp>
        <p:nvGrpSpPr>
          <p:cNvPr id="388105" name="Group 9"/>
          <p:cNvGrpSpPr>
            <a:grpSpLocks/>
          </p:cNvGrpSpPr>
          <p:nvPr/>
        </p:nvGrpSpPr>
        <p:grpSpPr bwMode="auto">
          <a:xfrm>
            <a:off x="6591300" y="4908550"/>
            <a:ext cx="942975" cy="1066800"/>
            <a:chOff x="5276" y="2964"/>
            <a:chExt cx="668" cy="920"/>
          </a:xfrm>
        </p:grpSpPr>
        <p:sp>
          <p:nvSpPr>
            <p:cNvPr id="388106" name="Oval 10"/>
            <p:cNvSpPr>
              <a:spLocks noChangeArrowheads="1"/>
            </p:cNvSpPr>
            <p:nvPr/>
          </p:nvSpPr>
          <p:spPr bwMode="auto">
            <a:xfrm>
              <a:off x="5276" y="2964"/>
              <a:ext cx="668" cy="1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7" name="Line 11"/>
            <p:cNvSpPr>
              <a:spLocks noChangeShapeType="1"/>
            </p:cNvSpPr>
            <p:nvPr/>
          </p:nvSpPr>
          <p:spPr bwMode="auto">
            <a:xfrm>
              <a:off x="5292" y="3072"/>
              <a:ext cx="0" cy="6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8" name="Oval 12"/>
            <p:cNvSpPr>
              <a:spLocks noChangeArrowheads="1"/>
            </p:cNvSpPr>
            <p:nvPr/>
          </p:nvSpPr>
          <p:spPr bwMode="auto">
            <a:xfrm>
              <a:off x="5276" y="3696"/>
              <a:ext cx="668" cy="1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9" name="Line 13"/>
            <p:cNvSpPr>
              <a:spLocks noChangeShapeType="1"/>
            </p:cNvSpPr>
            <p:nvPr/>
          </p:nvSpPr>
          <p:spPr bwMode="auto">
            <a:xfrm>
              <a:off x="5940" y="3072"/>
              <a:ext cx="0" cy="6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8110" name="Rectangle 14"/>
          <p:cNvSpPr>
            <a:spLocks noChangeArrowheads="1"/>
          </p:cNvSpPr>
          <p:nvPr/>
        </p:nvSpPr>
        <p:spPr bwMode="auto">
          <a:xfrm>
            <a:off x="6075363" y="3817938"/>
            <a:ext cx="1531937"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altLang="en-US" sz="2800" b="1">
                <a:latin typeface="Arial" panose="020B0604020202020204" pitchFamily="34" charset="0"/>
              </a:rPr>
              <a:t>External</a:t>
            </a:r>
          </a:p>
          <a:p>
            <a:pPr algn="ctr">
              <a:lnSpc>
                <a:spcPct val="85000"/>
              </a:lnSpc>
            </a:pPr>
            <a:r>
              <a:rPr lang="en-US" altLang="en-US" sz="2800" b="1">
                <a:latin typeface="Arial" panose="020B0604020202020204" pitchFamily="34" charset="0"/>
              </a:rPr>
              <a:t> I/O </a:t>
            </a:r>
          </a:p>
          <a:p>
            <a:pPr algn="ctr">
              <a:lnSpc>
                <a:spcPct val="85000"/>
              </a:lnSpc>
            </a:pPr>
            <a:r>
              <a:rPr lang="en-US" altLang="en-US" sz="2800" b="1">
                <a:latin typeface="Arial" panose="020B0604020202020204" pitchFamily="34" charset="0"/>
              </a:rPr>
              <a:t>bus</a:t>
            </a:r>
          </a:p>
        </p:txBody>
      </p:sp>
      <p:sp>
        <p:nvSpPr>
          <p:cNvPr id="388111" name="Line 15"/>
          <p:cNvSpPr>
            <a:spLocks noChangeShapeType="1"/>
          </p:cNvSpPr>
          <p:nvPr/>
        </p:nvSpPr>
        <p:spPr bwMode="auto">
          <a:xfrm rot="5400000" flipH="1">
            <a:off x="6592093" y="5034757"/>
            <a:ext cx="2201863" cy="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2" name="Rectangle 16"/>
          <p:cNvSpPr>
            <a:spLocks noChangeArrowheads="1"/>
          </p:cNvSpPr>
          <p:nvPr/>
        </p:nvSpPr>
        <p:spPr bwMode="auto">
          <a:xfrm>
            <a:off x="7648575" y="4195763"/>
            <a:ext cx="11938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en-US" sz="2800" b="1">
                <a:latin typeface="Arial" panose="020B0604020202020204" pitchFamily="34" charset="0"/>
              </a:rPr>
              <a:t>(SCSI)</a:t>
            </a:r>
          </a:p>
        </p:txBody>
      </p:sp>
      <p:sp>
        <p:nvSpPr>
          <p:cNvPr id="388113" name="AutoShape 17"/>
          <p:cNvSpPr>
            <a:spLocks noChangeArrowheads="1"/>
          </p:cNvSpPr>
          <p:nvPr/>
        </p:nvSpPr>
        <p:spPr bwMode="auto">
          <a:xfrm>
            <a:off x="4892675" y="1344613"/>
            <a:ext cx="1027113" cy="1308100"/>
          </a:xfrm>
          <a:prstGeom prst="plus">
            <a:avLst>
              <a:gd name="adj" fmla="val 24995"/>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7" name="Rectangle 21"/>
          <p:cNvSpPr>
            <a:spLocks noChangeArrowheads="1"/>
          </p:cNvSpPr>
          <p:nvPr/>
        </p:nvSpPr>
        <p:spPr bwMode="auto">
          <a:xfrm>
            <a:off x="4103688" y="2936875"/>
            <a:ext cx="95726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en-US" sz="2800" b="1">
                <a:latin typeface="Arial" panose="020B0604020202020204" pitchFamily="34" charset="0"/>
              </a:rPr>
              <a:t>(PCI)</a:t>
            </a:r>
          </a:p>
        </p:txBody>
      </p:sp>
      <p:sp>
        <p:nvSpPr>
          <p:cNvPr id="388121" name="Rectangle 25"/>
          <p:cNvSpPr>
            <a:spLocks noChangeArrowheads="1"/>
          </p:cNvSpPr>
          <p:nvPr/>
        </p:nvSpPr>
        <p:spPr bwMode="auto">
          <a:xfrm>
            <a:off x="3514725" y="1871663"/>
            <a:ext cx="1430338"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altLang="en-US" sz="2800" b="1">
                <a:latin typeface="Arial" panose="020B0604020202020204" pitchFamily="34" charset="0"/>
              </a:rPr>
              <a:t>Internal</a:t>
            </a:r>
          </a:p>
          <a:p>
            <a:pPr algn="ctr">
              <a:lnSpc>
                <a:spcPct val="85000"/>
              </a:lnSpc>
            </a:pPr>
            <a:r>
              <a:rPr lang="en-US" altLang="en-US" sz="2800" b="1">
                <a:latin typeface="Arial" panose="020B0604020202020204" pitchFamily="34" charset="0"/>
              </a:rPr>
              <a:t> I/O bus</a:t>
            </a:r>
          </a:p>
        </p:txBody>
      </p:sp>
      <p:sp>
        <p:nvSpPr>
          <p:cNvPr id="388122" name="Line 26"/>
          <p:cNvSpPr>
            <a:spLocks noChangeShapeType="1"/>
          </p:cNvSpPr>
          <p:nvPr/>
        </p:nvSpPr>
        <p:spPr bwMode="auto">
          <a:xfrm flipH="1">
            <a:off x="3375025" y="2768600"/>
            <a:ext cx="2409825" cy="0"/>
          </a:xfrm>
          <a:prstGeom prst="line">
            <a:avLst/>
          </a:prstGeom>
          <a:noFill/>
          <a:ln w="1016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23" name="AutoShape 27"/>
          <p:cNvSpPr>
            <a:spLocks noChangeArrowheads="1"/>
          </p:cNvSpPr>
          <p:nvPr/>
        </p:nvSpPr>
        <p:spPr bwMode="auto">
          <a:xfrm>
            <a:off x="2381250" y="1885950"/>
            <a:ext cx="1027113" cy="1308100"/>
          </a:xfrm>
          <a:prstGeom prst="plus">
            <a:avLst>
              <a:gd name="adj" fmla="val 24995"/>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27" name="Line 31"/>
          <p:cNvSpPr>
            <a:spLocks noChangeShapeType="1"/>
          </p:cNvSpPr>
          <p:nvPr/>
        </p:nvSpPr>
        <p:spPr bwMode="auto">
          <a:xfrm>
            <a:off x="157163" y="1663700"/>
            <a:ext cx="3171825" cy="0"/>
          </a:xfrm>
          <a:prstGeom prst="line">
            <a:avLst/>
          </a:prstGeom>
          <a:noFill/>
          <a:ln w="1270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29" name="Rectangle 33"/>
          <p:cNvSpPr>
            <a:spLocks noGrp="1" noChangeArrowheads="1"/>
          </p:cNvSpPr>
          <p:nvPr>
            <p:ph type="body" idx="1"/>
          </p:nvPr>
        </p:nvSpPr>
        <p:spPr>
          <a:xfrm>
            <a:off x="0" y="3381375"/>
            <a:ext cx="5265738" cy="1123950"/>
          </a:xfrm>
          <a:noFill/>
          <a:ln/>
        </p:spPr>
        <p:txBody>
          <a:bodyPr lIns="90488" rIns="90488"/>
          <a:lstStyle/>
          <a:p>
            <a:r>
              <a:rPr lang="en-US" altLang="en-US"/>
              <a:t>Data rate vs. Disk rate</a:t>
            </a:r>
          </a:p>
          <a:p>
            <a:pPr lvl="1"/>
            <a:r>
              <a:rPr lang="en-US" altLang="en-US"/>
              <a:t>SCSI: Ultra3 (80 MHz), </a:t>
            </a:r>
            <a:br>
              <a:rPr lang="en-US" altLang="en-US"/>
            </a:br>
            <a:r>
              <a:rPr lang="en-US" altLang="en-US"/>
              <a:t>Wide (16 bit): 160 MByte/s</a:t>
            </a:r>
          </a:p>
          <a:p>
            <a:pPr lvl="1"/>
            <a:r>
              <a:rPr lang="en-US" altLang="en-US"/>
              <a:t>FC-AL: 1 Gbit/s = 125 MByte/s</a:t>
            </a:r>
          </a:p>
          <a:p>
            <a:pPr>
              <a:spcBef>
                <a:spcPct val="20000"/>
              </a:spcBef>
              <a:buSzPct val="50000"/>
              <a:buFont typeface="Monotype Sorts" pitchFamily="2" charset="2"/>
              <a:buChar char="n"/>
            </a:pPr>
            <a:r>
              <a:rPr lang="en-US" altLang="en-US"/>
              <a:t>Use only 50% of a bus</a:t>
            </a:r>
          </a:p>
          <a:p>
            <a:pPr lvl="1">
              <a:spcBef>
                <a:spcPct val="20000"/>
              </a:spcBef>
              <a:buClr>
                <a:schemeClr val="tx1"/>
              </a:buClr>
              <a:buSzPct val="50000"/>
              <a:buFont typeface="Monotype Sorts" pitchFamily="2" charset="2"/>
              <a:buChar char="m"/>
            </a:pPr>
            <a:r>
              <a:rPr lang="en-US" altLang="en-US"/>
              <a:t>Command overhead (~ 20%)</a:t>
            </a:r>
          </a:p>
          <a:p>
            <a:pPr lvl="1">
              <a:spcBef>
                <a:spcPct val="20000"/>
              </a:spcBef>
              <a:buClr>
                <a:schemeClr val="tx1"/>
              </a:buClr>
              <a:buSzPct val="50000"/>
              <a:buFont typeface="Monotype Sorts" pitchFamily="2" charset="2"/>
              <a:buChar char="m"/>
            </a:pPr>
            <a:r>
              <a:rPr lang="en-US" altLang="en-US"/>
              <a:t>Queuing Theory (&lt; 70%)</a:t>
            </a:r>
          </a:p>
        </p:txBody>
      </p:sp>
      <p:sp>
        <p:nvSpPr>
          <p:cNvPr id="388130" name="Rectangle 34"/>
          <p:cNvSpPr>
            <a:spLocks noChangeArrowheads="1"/>
          </p:cNvSpPr>
          <p:nvPr/>
        </p:nvSpPr>
        <p:spPr bwMode="auto">
          <a:xfrm>
            <a:off x="2098675" y="5483225"/>
            <a:ext cx="55038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SzPct val="50000"/>
              <a:buFont typeface="Monotype Sorts" pitchFamily="2" charset="2"/>
              <a:buChar char="n"/>
            </a:pPr>
            <a:endParaRPr lang="en-US" altLang="en-US" sz="2800">
              <a:latin typeface="Arial" panose="020B0604020202020204" pitchFamily="34" charset="0"/>
            </a:endParaRPr>
          </a:p>
        </p:txBody>
      </p:sp>
      <p:sp>
        <p:nvSpPr>
          <p:cNvPr id="388134" name="Text Box 38"/>
          <p:cNvSpPr txBox="1">
            <a:spLocks noChangeArrowheads="1"/>
          </p:cNvSpPr>
          <p:nvPr/>
        </p:nvSpPr>
        <p:spPr bwMode="auto">
          <a:xfrm>
            <a:off x="6162675" y="6040438"/>
            <a:ext cx="2709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Arial" panose="020B0604020202020204" pitchFamily="34" charset="0"/>
              </a:rPr>
              <a:t>(15 disks/bus)</a:t>
            </a:r>
          </a:p>
        </p:txBody>
      </p:sp>
      <p:sp>
        <p:nvSpPr>
          <p:cNvPr id="388150" name="Line 54"/>
          <p:cNvSpPr>
            <a:spLocks noChangeShapeType="1"/>
          </p:cNvSpPr>
          <p:nvPr/>
        </p:nvSpPr>
        <p:spPr bwMode="auto">
          <a:xfrm flipH="1" flipV="1">
            <a:off x="5695950" y="1582738"/>
            <a:ext cx="3206750" cy="33337"/>
          </a:xfrm>
          <a:prstGeom prst="line">
            <a:avLst/>
          </a:prstGeom>
          <a:noFill/>
          <a:ln w="1016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51" name="Rectangle 55"/>
          <p:cNvSpPr>
            <a:spLocks noChangeArrowheads="1"/>
          </p:cNvSpPr>
          <p:nvPr/>
        </p:nvSpPr>
        <p:spPr bwMode="auto">
          <a:xfrm>
            <a:off x="5862638" y="720725"/>
            <a:ext cx="30622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gn="ctr">
              <a:lnSpc>
                <a:spcPct val="85000"/>
              </a:lnSpc>
            </a:pPr>
            <a:r>
              <a:rPr lang="en-US" altLang="en-US" sz="2800" b="1">
                <a:latin typeface="Arial" panose="020B0604020202020204" pitchFamily="34" charset="0"/>
              </a:rPr>
              <a:t>Storage Area</a:t>
            </a:r>
          </a:p>
          <a:p>
            <a:pPr algn="ctr">
              <a:lnSpc>
                <a:spcPct val="85000"/>
              </a:lnSpc>
            </a:pPr>
            <a:r>
              <a:rPr lang="en-US" altLang="en-US" sz="2800" b="1">
                <a:latin typeface="Arial" panose="020B0604020202020204" pitchFamily="34" charset="0"/>
              </a:rPr>
              <a:t> Network</a:t>
            </a:r>
          </a:p>
        </p:txBody>
      </p:sp>
      <p:sp>
        <p:nvSpPr>
          <p:cNvPr id="388152" name="Rectangle 56"/>
          <p:cNvSpPr>
            <a:spLocks noChangeArrowheads="1"/>
          </p:cNvSpPr>
          <p:nvPr/>
        </p:nvSpPr>
        <p:spPr bwMode="auto">
          <a:xfrm>
            <a:off x="6065838" y="1698625"/>
            <a:ext cx="14335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en-US" sz="2800" b="1">
                <a:latin typeface="Arial" panose="020B0604020202020204" pitchFamily="34" charset="0"/>
              </a:rPr>
              <a:t>(FC-AL)</a:t>
            </a:r>
          </a:p>
        </p:txBody>
      </p:sp>
      <p:sp>
        <p:nvSpPr>
          <p:cNvPr id="388159" name="Line 63"/>
          <p:cNvSpPr>
            <a:spLocks noChangeShapeType="1"/>
          </p:cNvSpPr>
          <p:nvPr/>
        </p:nvSpPr>
        <p:spPr bwMode="auto">
          <a:xfrm rot="5400000" flipH="1">
            <a:off x="7718425" y="5043488"/>
            <a:ext cx="2184400" cy="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8167" name="Group 71"/>
          <p:cNvGrpSpPr>
            <a:grpSpLocks/>
          </p:cNvGrpSpPr>
          <p:nvPr/>
        </p:nvGrpSpPr>
        <p:grpSpPr bwMode="auto">
          <a:xfrm>
            <a:off x="7777163" y="4908550"/>
            <a:ext cx="942975" cy="1066800"/>
            <a:chOff x="5276" y="2964"/>
            <a:chExt cx="668" cy="920"/>
          </a:xfrm>
        </p:grpSpPr>
        <p:sp>
          <p:nvSpPr>
            <p:cNvPr id="388168" name="Oval 72"/>
            <p:cNvSpPr>
              <a:spLocks noChangeArrowheads="1"/>
            </p:cNvSpPr>
            <p:nvPr/>
          </p:nvSpPr>
          <p:spPr bwMode="auto">
            <a:xfrm>
              <a:off x="5276" y="2964"/>
              <a:ext cx="668" cy="1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69" name="Line 73"/>
            <p:cNvSpPr>
              <a:spLocks noChangeShapeType="1"/>
            </p:cNvSpPr>
            <p:nvPr/>
          </p:nvSpPr>
          <p:spPr bwMode="auto">
            <a:xfrm>
              <a:off x="5292" y="3072"/>
              <a:ext cx="0" cy="6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70" name="Oval 74"/>
            <p:cNvSpPr>
              <a:spLocks noChangeArrowheads="1"/>
            </p:cNvSpPr>
            <p:nvPr/>
          </p:nvSpPr>
          <p:spPr bwMode="auto">
            <a:xfrm>
              <a:off x="5276" y="3696"/>
              <a:ext cx="668" cy="1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71" name="Line 75"/>
            <p:cNvSpPr>
              <a:spLocks noChangeShapeType="1"/>
            </p:cNvSpPr>
            <p:nvPr/>
          </p:nvSpPr>
          <p:spPr bwMode="auto">
            <a:xfrm>
              <a:off x="5940" y="3072"/>
              <a:ext cx="0" cy="6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8172" name="Text Box 76"/>
          <p:cNvSpPr txBox="1">
            <a:spLocks noChangeArrowheads="1"/>
          </p:cNvSpPr>
          <p:nvPr/>
        </p:nvSpPr>
        <p:spPr bwMode="auto">
          <a:xfrm>
            <a:off x="3362325" y="568325"/>
            <a:ext cx="15097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sz="3200" b="1">
                <a:solidFill>
                  <a:schemeClr val="hlink"/>
                </a:solidFill>
                <a:latin typeface="Comic Sans MS" panose="030F0702030302020204" pitchFamily="66" charset="0"/>
              </a:rPr>
              <a:t>Server</a:t>
            </a:r>
            <a:endParaRPr lang="en-US" altLang="en-US">
              <a:latin typeface="Times" panose="02020603050405020304" pitchFamily="18" charset="0"/>
            </a:endParaRPr>
          </a:p>
        </p:txBody>
      </p:sp>
      <p:sp>
        <p:nvSpPr>
          <p:cNvPr id="388181" name="Text Box 85"/>
          <p:cNvSpPr txBox="1">
            <a:spLocks noChangeArrowheads="1"/>
          </p:cNvSpPr>
          <p:nvPr/>
        </p:nvSpPr>
        <p:spPr bwMode="auto">
          <a:xfrm>
            <a:off x="4933950" y="3943350"/>
            <a:ext cx="1322388"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lang="en-US" altLang="en-US" sz="3200" b="1">
                <a:solidFill>
                  <a:schemeClr val="accent2"/>
                </a:solidFill>
                <a:latin typeface="Comic Sans MS" panose="030F0702030302020204" pitchFamily="66" charset="0"/>
              </a:rPr>
              <a:t>Disk</a:t>
            </a:r>
          </a:p>
          <a:p>
            <a:pPr algn="ctr"/>
            <a:r>
              <a:rPr lang="en-US" altLang="en-US" sz="3200" b="1">
                <a:solidFill>
                  <a:schemeClr val="accent2"/>
                </a:solidFill>
                <a:latin typeface="Comic Sans MS" panose="030F0702030302020204" pitchFamily="66" charset="0"/>
              </a:rPr>
              <a:t>Array</a:t>
            </a:r>
            <a:endParaRPr lang="en-US" altLang="en-US">
              <a:solidFill>
                <a:schemeClr val="accent2"/>
              </a:solidFill>
              <a:latin typeface="Times" panose="02020603050405020304" pitchFamily="18" charset="0"/>
            </a:endParaRPr>
          </a:p>
        </p:txBody>
      </p:sp>
      <p:sp>
        <p:nvSpPr>
          <p:cNvPr id="388182" name="AutoShape 86"/>
          <p:cNvSpPr>
            <a:spLocks noChangeArrowheads="1"/>
          </p:cNvSpPr>
          <p:nvPr/>
        </p:nvSpPr>
        <p:spPr bwMode="auto">
          <a:xfrm>
            <a:off x="8251825" y="3171825"/>
            <a:ext cx="655638" cy="782638"/>
          </a:xfrm>
          <a:prstGeom prst="plus">
            <a:avLst>
              <a:gd name="adj" fmla="val 24995"/>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83" name="AutoShape 87"/>
          <p:cNvSpPr>
            <a:spLocks noChangeArrowheads="1"/>
          </p:cNvSpPr>
          <p:nvPr/>
        </p:nvSpPr>
        <p:spPr bwMode="auto">
          <a:xfrm>
            <a:off x="7437438" y="3173413"/>
            <a:ext cx="655637" cy="782637"/>
          </a:xfrm>
          <a:prstGeom prst="plus">
            <a:avLst>
              <a:gd name="adj" fmla="val 24995"/>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84" name="AutoShape 88"/>
          <p:cNvSpPr>
            <a:spLocks noChangeArrowheads="1"/>
          </p:cNvSpPr>
          <p:nvPr/>
        </p:nvSpPr>
        <p:spPr bwMode="auto">
          <a:xfrm>
            <a:off x="8235950" y="1852613"/>
            <a:ext cx="655638" cy="782637"/>
          </a:xfrm>
          <a:prstGeom prst="plus">
            <a:avLst>
              <a:gd name="adj" fmla="val 24995"/>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85" name="Rectangle 89"/>
          <p:cNvSpPr>
            <a:spLocks noChangeArrowheads="1"/>
          </p:cNvSpPr>
          <p:nvPr/>
        </p:nvSpPr>
        <p:spPr bwMode="auto">
          <a:xfrm>
            <a:off x="6292850" y="3140075"/>
            <a:ext cx="1077913" cy="56832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algn="ctr">
              <a:lnSpc>
                <a:spcPct val="101000"/>
              </a:lnSpc>
            </a:pPr>
            <a:r>
              <a:rPr lang="en-US" altLang="en-US" sz="3200" b="1">
                <a:latin typeface="Arial" panose="020B0604020202020204" pitchFamily="34" charset="0"/>
              </a:rPr>
              <a:t>Mem</a:t>
            </a:r>
          </a:p>
        </p:txBody>
      </p:sp>
      <p:sp>
        <p:nvSpPr>
          <p:cNvPr id="388186" name="Line 90"/>
          <p:cNvSpPr>
            <a:spLocks noChangeShapeType="1"/>
          </p:cNvSpPr>
          <p:nvPr/>
        </p:nvSpPr>
        <p:spPr bwMode="auto">
          <a:xfrm flipV="1">
            <a:off x="6372225" y="2967038"/>
            <a:ext cx="2543175" cy="1587"/>
          </a:xfrm>
          <a:prstGeom prst="line">
            <a:avLst/>
          </a:prstGeom>
          <a:noFill/>
          <a:ln w="1270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87" name="Rectangle 91"/>
          <p:cNvSpPr>
            <a:spLocks noChangeArrowheads="1"/>
          </p:cNvSpPr>
          <p:nvPr/>
        </p:nvSpPr>
        <p:spPr bwMode="auto">
          <a:xfrm>
            <a:off x="6615113" y="2479675"/>
            <a:ext cx="18907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gn="ctr">
              <a:lnSpc>
                <a:spcPct val="90000"/>
              </a:lnSpc>
            </a:pPr>
            <a:r>
              <a:rPr lang="en-US" altLang="en-US" sz="2800" b="1">
                <a:latin typeface="Arial" panose="020B0604020202020204" pitchFamily="34" charset="0"/>
              </a:rPr>
              <a:t>RAID bus</a:t>
            </a:r>
          </a:p>
        </p:txBody>
      </p:sp>
    </p:spTree>
  </p:cSld>
  <p:clrMapOvr>
    <a:overrideClrMapping bg1="lt1" tx1="dk1" bg2="lt2" tx2="dk2" accent1="accent1" accent2="accent2" accent3="accent3" accent4="accent4" accent5="accent5" accent6="accent6" hlink="hlink" folHlink="folHlink"/>
  </p:clrMapOvr>
  <p:transition spd="slow">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en-US"/>
              <a:t>Clusters and TPC Software 8/’00</a:t>
            </a:r>
          </a:p>
        </p:txBody>
      </p:sp>
      <p:sp>
        <p:nvSpPr>
          <p:cNvPr id="410627" name="Rectangle 3"/>
          <p:cNvSpPr>
            <a:spLocks noGrp="1" noChangeArrowheads="1"/>
          </p:cNvSpPr>
          <p:nvPr>
            <p:ph type="body" idx="1"/>
          </p:nvPr>
        </p:nvSpPr>
        <p:spPr/>
        <p:txBody>
          <a:bodyPr/>
          <a:lstStyle/>
          <a:p>
            <a:r>
              <a:rPr lang="en-US" altLang="en-US"/>
              <a:t>TPC-C: 6 of Top 10 performance are clusters, including all of Top 5; 4 SMPs</a:t>
            </a:r>
          </a:p>
          <a:p>
            <a:r>
              <a:rPr lang="en-US" altLang="en-US"/>
              <a:t>TPC-H: SMPs and NUMAs</a:t>
            </a:r>
          </a:p>
          <a:p>
            <a:pPr lvl="1"/>
            <a:r>
              <a:rPr lang="en-US" altLang="en-US"/>
              <a:t>100 GB  All SMPs (4-8 CPUs)</a:t>
            </a:r>
          </a:p>
          <a:p>
            <a:pPr lvl="1"/>
            <a:r>
              <a:rPr lang="en-US" altLang="en-US"/>
              <a:t>300 GB  All NUMAs (IBM/Compaq/HP 32-64 CPUs)</a:t>
            </a:r>
          </a:p>
          <a:p>
            <a:r>
              <a:rPr lang="en-US" altLang="en-US"/>
              <a:t>TPC-R: All are clusters </a:t>
            </a:r>
          </a:p>
          <a:p>
            <a:pPr lvl="1"/>
            <a:r>
              <a:rPr lang="en-US" altLang="en-US"/>
              <a:t>1000 GB :NCR World Mark 5200</a:t>
            </a:r>
          </a:p>
          <a:p>
            <a:r>
              <a:rPr lang="en-US" altLang="en-US"/>
              <a:t>TPC-W: All web servers are clusters (IBM)</a:t>
            </a:r>
          </a:p>
          <a:p>
            <a:endParaRPr lang="en-US" altLang="en-US"/>
          </a:p>
          <a:p>
            <a:endParaRPr lang="en-US"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en-US"/>
              <a:t>Clusters and TPC-C Benchmark</a:t>
            </a:r>
          </a:p>
        </p:txBody>
      </p:sp>
      <p:sp>
        <p:nvSpPr>
          <p:cNvPr id="401411" name="Rectangle 3"/>
          <p:cNvSpPr>
            <a:spLocks noGrp="1" noChangeArrowheads="1"/>
          </p:cNvSpPr>
          <p:nvPr>
            <p:ph type="body" idx="1"/>
          </p:nvPr>
        </p:nvSpPr>
        <p:spPr/>
        <p:txBody>
          <a:bodyPr/>
          <a:lstStyle/>
          <a:p>
            <a:pPr>
              <a:buFontTx/>
              <a:buNone/>
              <a:tabLst>
                <a:tab pos="2006600" algn="l"/>
                <a:tab pos="6286500" algn="l"/>
                <a:tab pos="8343900" algn="r"/>
              </a:tabLst>
            </a:pPr>
            <a:r>
              <a:rPr lang="en-US" altLang="en-US"/>
              <a:t>Top 10 TPC-C Performance (Aug. 2000) 	Ktpm</a:t>
            </a:r>
          </a:p>
          <a:p>
            <a:pPr>
              <a:buFontTx/>
              <a:buNone/>
              <a:tabLst>
                <a:tab pos="2006600" algn="l"/>
                <a:tab pos="6286500" algn="l"/>
                <a:tab pos="8343900" algn="r"/>
              </a:tabLst>
            </a:pPr>
            <a:r>
              <a:rPr lang="en-US" altLang="en-US"/>
              <a:t>1. 	Netfinity 8500R c/s 	Cluster	441</a:t>
            </a:r>
          </a:p>
          <a:p>
            <a:pPr>
              <a:buFontTx/>
              <a:buNone/>
              <a:tabLst>
                <a:tab pos="2006600" algn="l"/>
                <a:tab pos="6286500" algn="l"/>
                <a:tab pos="8343900" algn="r"/>
              </a:tabLst>
            </a:pPr>
            <a:r>
              <a:rPr lang="en-US" altLang="en-US"/>
              <a:t>2. 	ProLiant X700-96P 	Cluster	262</a:t>
            </a:r>
          </a:p>
          <a:p>
            <a:pPr>
              <a:buFontTx/>
              <a:buNone/>
              <a:tabLst>
                <a:tab pos="2006600" algn="l"/>
                <a:tab pos="6286500" algn="l"/>
                <a:tab pos="8343900" algn="r"/>
              </a:tabLst>
            </a:pPr>
            <a:r>
              <a:rPr lang="en-US" altLang="en-US"/>
              <a:t>3. 	ProLiant X550-96P 	Cluster	230</a:t>
            </a:r>
          </a:p>
          <a:p>
            <a:pPr>
              <a:buFontTx/>
              <a:buNone/>
              <a:tabLst>
                <a:tab pos="2006600" algn="l"/>
                <a:tab pos="6286500" algn="l"/>
                <a:tab pos="8343900" algn="r"/>
              </a:tabLst>
            </a:pPr>
            <a:r>
              <a:rPr lang="en-US" altLang="en-US"/>
              <a:t>4. 	ProLiant X700-64P 	Cluster	180</a:t>
            </a:r>
          </a:p>
          <a:p>
            <a:pPr>
              <a:buFontTx/>
              <a:buNone/>
              <a:tabLst>
                <a:tab pos="2006600" algn="l"/>
                <a:tab pos="6286500" algn="l"/>
                <a:tab pos="8343900" algn="r"/>
              </a:tabLst>
            </a:pPr>
            <a:r>
              <a:rPr lang="en-US" altLang="en-US"/>
              <a:t>5. 	ProLiant X550-64P 	Cluster	162</a:t>
            </a:r>
          </a:p>
          <a:p>
            <a:pPr>
              <a:buFontTx/>
              <a:buNone/>
              <a:tabLst>
                <a:tab pos="2006600" algn="l"/>
                <a:tab pos="6286500" algn="l"/>
                <a:tab pos="8343900" algn="r"/>
              </a:tabLst>
            </a:pPr>
            <a:r>
              <a:rPr lang="en-US" altLang="en-US"/>
              <a:t>6.	AS/400e 840-2420	SMP 	 152</a:t>
            </a:r>
          </a:p>
          <a:p>
            <a:pPr>
              <a:buFontTx/>
              <a:buNone/>
              <a:tabLst>
                <a:tab pos="2006600" algn="l"/>
                <a:tab pos="6286500" algn="l"/>
                <a:tab pos="8343900" algn="r"/>
              </a:tabLst>
            </a:pPr>
            <a:r>
              <a:rPr lang="en-US" altLang="en-US"/>
              <a:t>7. Fujitsu	GP7000F Model 2000	SMP	 139</a:t>
            </a:r>
          </a:p>
          <a:p>
            <a:pPr>
              <a:buFontTx/>
              <a:buNone/>
              <a:tabLst>
                <a:tab pos="2006600" algn="l"/>
                <a:tab pos="6286500" algn="l"/>
                <a:tab pos="8343900" algn="r"/>
              </a:tabLst>
            </a:pPr>
            <a:r>
              <a:rPr lang="en-US" altLang="en-US"/>
              <a:t>8. 	RISC S/6000 Ent. S80	SMP	139</a:t>
            </a:r>
          </a:p>
          <a:p>
            <a:pPr>
              <a:buFontTx/>
              <a:buNone/>
              <a:tabLst>
                <a:tab pos="2006600" algn="l"/>
                <a:tab pos="6286500" algn="l"/>
                <a:tab pos="8343900" algn="r"/>
              </a:tabLst>
            </a:pPr>
            <a:r>
              <a:rPr lang="en-US" altLang="en-US"/>
              <a:t>9.   Bull	Escala EPC 2400 c/s	SMP 	136</a:t>
            </a:r>
          </a:p>
          <a:p>
            <a:pPr>
              <a:buFontTx/>
              <a:buNone/>
              <a:tabLst>
                <a:tab pos="2006600" algn="l"/>
                <a:tab pos="6286500" algn="l"/>
                <a:tab pos="8343900" algn="r"/>
              </a:tabLst>
            </a:pPr>
            <a:r>
              <a:rPr lang="en-US" altLang="en-US"/>
              <a:t>10.	Enterprise 6500 Cluster	Cluster	135</a:t>
            </a:r>
          </a:p>
        </p:txBody>
      </p:sp>
      <p:pic>
        <p:nvPicPr>
          <p:cNvPr id="401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399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479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7305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1877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703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61341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2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41402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pic>
        <p:nvPicPr>
          <p:cNvPr id="4014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5168900"/>
            <a:ext cx="127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241300" y="152400"/>
            <a:ext cx="8610600" cy="685800"/>
          </a:xfrm>
        </p:spPr>
        <p:txBody>
          <a:bodyPr/>
          <a:lstStyle/>
          <a:p>
            <a:r>
              <a:rPr lang="en-US" altLang="en-US"/>
              <a:t>Cost of Storage System v. Disks</a:t>
            </a:r>
          </a:p>
        </p:txBody>
      </p:sp>
      <p:sp>
        <p:nvSpPr>
          <p:cNvPr id="427011" name="Rectangle 3"/>
          <p:cNvSpPr>
            <a:spLocks noGrp="1" noChangeArrowheads="1"/>
          </p:cNvSpPr>
          <p:nvPr>
            <p:ph type="body" idx="1"/>
          </p:nvPr>
        </p:nvSpPr>
        <p:spPr>
          <a:xfrm>
            <a:off x="228600" y="812800"/>
            <a:ext cx="8610600" cy="5181600"/>
          </a:xfrm>
        </p:spPr>
        <p:txBody>
          <a:bodyPr/>
          <a:lstStyle/>
          <a:p>
            <a:pPr>
              <a:tabLst>
                <a:tab pos="3081338" algn="r"/>
                <a:tab pos="4233863" algn="r"/>
                <a:tab pos="5207000" algn="r"/>
                <a:tab pos="6235700" algn="r"/>
                <a:tab pos="7315200" algn="r"/>
                <a:tab pos="8280400" algn="r"/>
              </a:tabLst>
            </a:pPr>
            <a:r>
              <a:rPr lang="en-US" altLang="en-US"/>
              <a:t>Examples show cost of way we build current systems (2 networks, many buses, CPU, …)</a:t>
            </a:r>
          </a:p>
          <a:p>
            <a:pPr lvl="1">
              <a:buFontTx/>
              <a:buNone/>
              <a:tabLst>
                <a:tab pos="3081338" algn="r"/>
                <a:tab pos="4233863" algn="r"/>
                <a:tab pos="5207000" algn="r"/>
                <a:tab pos="6235700" algn="r"/>
                <a:tab pos="7315200" algn="r"/>
                <a:tab pos="8280400" algn="r"/>
              </a:tabLst>
            </a:pPr>
            <a:r>
              <a:rPr lang="en-US" altLang="en-US"/>
              <a:t>		 				Disks 	Disks</a:t>
            </a:r>
            <a:br>
              <a:rPr lang="en-US" altLang="en-US"/>
            </a:br>
            <a:r>
              <a:rPr lang="en-US" altLang="en-US"/>
              <a:t>	Date	Cost	Main.	Disks	/CPU 	/IObus</a:t>
            </a:r>
          </a:p>
          <a:p>
            <a:pPr lvl="1">
              <a:tabLst>
                <a:tab pos="3081338" algn="r"/>
                <a:tab pos="4233863" algn="r"/>
                <a:tab pos="5207000" algn="r"/>
                <a:tab pos="6235700" algn="r"/>
                <a:tab pos="7315200" algn="r"/>
                <a:tab pos="8280400" algn="r"/>
              </a:tabLst>
            </a:pPr>
            <a:r>
              <a:rPr lang="en-US" altLang="en-US"/>
              <a:t>NCR WM: 	10/97	$8.3M	--	1312	10.2	5.0</a:t>
            </a:r>
          </a:p>
          <a:p>
            <a:pPr lvl="1">
              <a:tabLst>
                <a:tab pos="3081338" algn="r"/>
                <a:tab pos="4233863" algn="r"/>
                <a:tab pos="5207000" algn="r"/>
                <a:tab pos="6235700" algn="r"/>
                <a:tab pos="7315200" algn="r"/>
                <a:tab pos="8280400" algn="r"/>
              </a:tabLst>
            </a:pPr>
            <a:r>
              <a:rPr lang="en-US" altLang="en-US"/>
              <a:t>Sun 10k: 	3/98	$5.2M	--	668	10.4	7.0</a:t>
            </a:r>
          </a:p>
          <a:p>
            <a:pPr lvl="1">
              <a:tabLst>
                <a:tab pos="3081338" algn="r"/>
                <a:tab pos="4233863" algn="r"/>
                <a:tab pos="5207000" algn="r"/>
                <a:tab pos="6235700" algn="r"/>
                <a:tab pos="7315200" algn="r"/>
                <a:tab pos="8280400" algn="r"/>
              </a:tabLst>
            </a:pPr>
            <a:r>
              <a:rPr lang="en-US" altLang="en-US"/>
              <a:t>Sun 10k: 	9/99	$6.2M	$2.1M	1732	27.0	12.0</a:t>
            </a:r>
          </a:p>
          <a:p>
            <a:pPr lvl="1">
              <a:tabLst>
                <a:tab pos="3081338" algn="r"/>
                <a:tab pos="4233863" algn="r"/>
                <a:tab pos="5207000" algn="r"/>
                <a:tab pos="6235700" algn="r"/>
                <a:tab pos="7315200" algn="r"/>
                <a:tab pos="8280400" algn="r"/>
              </a:tabLst>
            </a:pPr>
            <a:r>
              <a:rPr lang="en-US" altLang="en-US"/>
              <a:t>IBM Netinf: 	7/00	$7.8M	$1.8M	7040	55.0	9.0</a:t>
            </a:r>
          </a:p>
          <a:p>
            <a:pPr lvl="1">
              <a:buFontTx/>
              <a:buNone/>
              <a:tabLst>
                <a:tab pos="3081338" algn="r"/>
                <a:tab pos="4233863" algn="r"/>
                <a:tab pos="5207000" algn="r"/>
                <a:tab pos="6235700" algn="r"/>
                <a:tab pos="7315200" algn="r"/>
                <a:tab pos="8280400" algn="r"/>
              </a:tabLst>
            </a:pPr>
            <a:r>
              <a:rPr lang="en-US" altLang="en-US"/>
              <a:t>=&gt;Too complicated, too heterogenous</a:t>
            </a:r>
          </a:p>
          <a:p>
            <a:pPr>
              <a:tabLst>
                <a:tab pos="3081338" algn="r"/>
                <a:tab pos="4233863" algn="r"/>
                <a:tab pos="5207000" algn="r"/>
                <a:tab pos="6235700" algn="r"/>
                <a:tab pos="7315200" algn="r"/>
                <a:tab pos="8280400" algn="r"/>
              </a:tabLst>
            </a:pPr>
            <a:r>
              <a:rPr lang="en-US" altLang="en-US"/>
              <a:t>And Data Bases are often CPU or bus bound! </a:t>
            </a:r>
          </a:p>
          <a:p>
            <a:pPr lvl="1">
              <a:tabLst>
                <a:tab pos="3081338" algn="r"/>
                <a:tab pos="4233863" algn="r"/>
                <a:tab pos="5207000" algn="r"/>
                <a:tab pos="6235700" algn="r"/>
                <a:tab pos="7315200" algn="r"/>
                <a:tab pos="8280400" algn="r"/>
              </a:tabLst>
            </a:pPr>
            <a:r>
              <a:rPr lang="en-US" altLang="en-US"/>
              <a:t>ISTORE disks per CPU: 				1.0</a:t>
            </a:r>
          </a:p>
          <a:p>
            <a:pPr lvl="1">
              <a:tabLst>
                <a:tab pos="3081338" algn="r"/>
                <a:tab pos="4233863" algn="r"/>
                <a:tab pos="5207000" algn="r"/>
                <a:tab pos="6235700" algn="r"/>
                <a:tab pos="7315200" algn="r"/>
                <a:tab pos="8280400" algn="r"/>
              </a:tabLst>
            </a:pPr>
            <a:r>
              <a:rPr lang="en-US" altLang="en-US"/>
              <a:t>ISTORE disks per I/O bus: 				1.0</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left)">
                                      <p:cBhvr>
                                        <p:cTn id="7" dur="500"/>
                                        <p:tgtEl>
                                          <p:spTgt spid="427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7011">
                                            <p:txEl>
                                              <p:pRg st="1" end="1"/>
                                            </p:txEl>
                                          </p:spTgt>
                                        </p:tgtEl>
                                        <p:attrNameLst>
                                          <p:attrName>style.visibility</p:attrName>
                                        </p:attrNameLst>
                                      </p:cBhvr>
                                      <p:to>
                                        <p:strVal val="visible"/>
                                      </p:to>
                                    </p:set>
                                    <p:animEffect transition="in" filter="wipe(left)">
                                      <p:cBhvr>
                                        <p:cTn id="10" dur="500"/>
                                        <p:tgtEl>
                                          <p:spTgt spid="427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7011">
                                            <p:txEl>
                                              <p:pRg st="2" end="2"/>
                                            </p:txEl>
                                          </p:spTgt>
                                        </p:tgtEl>
                                        <p:attrNameLst>
                                          <p:attrName>style.visibility</p:attrName>
                                        </p:attrNameLst>
                                      </p:cBhvr>
                                      <p:to>
                                        <p:strVal val="visible"/>
                                      </p:to>
                                    </p:set>
                                    <p:animEffect transition="in" filter="wipe(left)">
                                      <p:cBhvr>
                                        <p:cTn id="13" dur="500"/>
                                        <p:tgtEl>
                                          <p:spTgt spid="427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27011">
                                            <p:txEl>
                                              <p:pRg st="3" end="3"/>
                                            </p:txEl>
                                          </p:spTgt>
                                        </p:tgtEl>
                                        <p:attrNameLst>
                                          <p:attrName>style.visibility</p:attrName>
                                        </p:attrNameLst>
                                      </p:cBhvr>
                                      <p:to>
                                        <p:strVal val="visible"/>
                                      </p:to>
                                    </p:set>
                                    <p:animEffect transition="in" filter="wipe(left)">
                                      <p:cBhvr>
                                        <p:cTn id="16" dur="500"/>
                                        <p:tgtEl>
                                          <p:spTgt spid="427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7011">
                                            <p:txEl>
                                              <p:pRg st="4" end="4"/>
                                            </p:txEl>
                                          </p:spTgt>
                                        </p:tgtEl>
                                        <p:attrNameLst>
                                          <p:attrName>style.visibility</p:attrName>
                                        </p:attrNameLst>
                                      </p:cBhvr>
                                      <p:to>
                                        <p:strVal val="visible"/>
                                      </p:to>
                                    </p:set>
                                    <p:animEffect transition="in" filter="wipe(left)">
                                      <p:cBhvr>
                                        <p:cTn id="19" dur="500"/>
                                        <p:tgtEl>
                                          <p:spTgt spid="4270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27011">
                                            <p:txEl>
                                              <p:pRg st="5" end="5"/>
                                            </p:txEl>
                                          </p:spTgt>
                                        </p:tgtEl>
                                        <p:attrNameLst>
                                          <p:attrName>style.visibility</p:attrName>
                                        </p:attrNameLst>
                                      </p:cBhvr>
                                      <p:to>
                                        <p:strVal val="visible"/>
                                      </p:to>
                                    </p:set>
                                    <p:animEffect transition="in" filter="wipe(left)">
                                      <p:cBhvr>
                                        <p:cTn id="22" dur="500"/>
                                        <p:tgtEl>
                                          <p:spTgt spid="42701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27011">
                                            <p:txEl>
                                              <p:pRg st="6" end="6"/>
                                            </p:txEl>
                                          </p:spTgt>
                                        </p:tgtEl>
                                        <p:attrNameLst>
                                          <p:attrName>style.visibility</p:attrName>
                                        </p:attrNameLst>
                                      </p:cBhvr>
                                      <p:to>
                                        <p:strVal val="visible"/>
                                      </p:to>
                                    </p:set>
                                    <p:animEffect transition="in" filter="wipe(left)">
                                      <p:cBhvr>
                                        <p:cTn id="25" dur="500"/>
                                        <p:tgtEl>
                                          <p:spTgt spid="42701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7011">
                                            <p:txEl>
                                              <p:pRg st="7" end="7"/>
                                            </p:txEl>
                                          </p:spTgt>
                                        </p:tgtEl>
                                        <p:attrNameLst>
                                          <p:attrName>style.visibility</p:attrName>
                                        </p:attrNameLst>
                                      </p:cBhvr>
                                      <p:to>
                                        <p:strVal val="visible"/>
                                      </p:to>
                                    </p:set>
                                    <p:animEffect transition="in" filter="wipe(left)">
                                      <p:cBhvr>
                                        <p:cTn id="30" dur="500"/>
                                        <p:tgtEl>
                                          <p:spTgt spid="42701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7011">
                                            <p:txEl>
                                              <p:pRg st="8" end="8"/>
                                            </p:txEl>
                                          </p:spTgt>
                                        </p:tgtEl>
                                        <p:attrNameLst>
                                          <p:attrName>style.visibility</p:attrName>
                                        </p:attrNameLst>
                                      </p:cBhvr>
                                      <p:to>
                                        <p:strVal val="visible"/>
                                      </p:to>
                                    </p:set>
                                    <p:animEffect transition="in" filter="wipe(left)">
                                      <p:cBhvr>
                                        <p:cTn id="33" dur="500"/>
                                        <p:tgtEl>
                                          <p:spTgt spid="427011">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27011">
                                            <p:txEl>
                                              <p:pRg st="9" end="9"/>
                                            </p:txEl>
                                          </p:spTgt>
                                        </p:tgtEl>
                                        <p:attrNameLst>
                                          <p:attrName>style.visibility</p:attrName>
                                        </p:attrNameLst>
                                      </p:cBhvr>
                                      <p:to>
                                        <p:strVal val="visible"/>
                                      </p:to>
                                    </p:set>
                                    <p:animEffect transition="in" filter="wipe(left)">
                                      <p:cBhvr>
                                        <p:cTn id="36" dur="500"/>
                                        <p:tgtEl>
                                          <p:spTgt spid="427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a:t>SCSI v. IDE $/GB</a:t>
            </a:r>
          </a:p>
        </p:txBody>
      </p:sp>
      <p:sp>
        <p:nvSpPr>
          <p:cNvPr id="424964" name="Rectangle 4"/>
          <p:cNvSpPr>
            <a:spLocks noGrp="1" noChangeArrowheads="1"/>
          </p:cNvSpPr>
          <p:nvPr>
            <p:ph type="body" idx="1"/>
          </p:nvPr>
        </p:nvSpPr>
        <p:spPr>
          <a:xfrm>
            <a:off x="228600" y="5776913"/>
            <a:ext cx="8610600" cy="547687"/>
          </a:xfrm>
        </p:spPr>
        <p:txBody>
          <a:bodyPr/>
          <a:lstStyle/>
          <a:p>
            <a:r>
              <a:rPr lang="en-US" altLang="en-US"/>
              <a:t>Prices from PC Magazine, 1995-2000</a:t>
            </a:r>
          </a:p>
        </p:txBody>
      </p:sp>
      <p:graphicFrame>
        <p:nvGraphicFramePr>
          <p:cNvPr id="424968" name="Object 8"/>
          <p:cNvGraphicFramePr>
            <a:graphicFrameLocks noChangeAspect="1"/>
          </p:cNvGraphicFramePr>
          <p:nvPr/>
        </p:nvGraphicFramePr>
        <p:xfrm>
          <a:off x="0" y="814388"/>
          <a:ext cx="8016875" cy="4957762"/>
        </p:xfrm>
        <a:graphic>
          <a:graphicData uri="http://schemas.openxmlformats.org/presentationml/2006/ole">
            <mc:AlternateContent xmlns:mc="http://schemas.openxmlformats.org/markup-compatibility/2006">
              <mc:Choice xmlns:v="urn:schemas-microsoft-com:vml" Requires="v">
                <p:oleObj spid="_x0000_s8193" name="Worksheet" r:id="rId3" imgW="5867694" imgH="3486432" progId="Excel.Sheet.8">
                  <p:embed/>
                </p:oleObj>
              </mc:Choice>
              <mc:Fallback>
                <p:oleObj name="Worksheet" r:id="rId3" imgW="5867694" imgH="3486432" progId="Excel.Sheet.8">
                  <p:embed/>
                  <p:pic>
                    <p:nvPicPr>
                      <p:cNvPr id="424968" name="Object 8"/>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14388"/>
                        <a:ext cx="8016875" cy="49577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en-US"/>
              <a:t>Availability benchmark methodology</a:t>
            </a:r>
          </a:p>
        </p:txBody>
      </p:sp>
      <p:sp>
        <p:nvSpPr>
          <p:cNvPr id="406531" name="Rectangle 3"/>
          <p:cNvSpPr>
            <a:spLocks noGrp="1" noChangeArrowheads="1"/>
          </p:cNvSpPr>
          <p:nvPr>
            <p:ph type="body" idx="1"/>
          </p:nvPr>
        </p:nvSpPr>
        <p:spPr>
          <a:xfrm>
            <a:off x="203200" y="923925"/>
            <a:ext cx="8610600" cy="5181600"/>
          </a:xfrm>
        </p:spPr>
        <p:txBody>
          <a:bodyPr/>
          <a:lstStyle/>
          <a:p>
            <a:pPr>
              <a:spcBef>
                <a:spcPct val="20000"/>
              </a:spcBef>
            </a:pPr>
            <a:r>
              <a:rPr lang="en-US" altLang="en-US">
                <a:solidFill>
                  <a:schemeClr val="accent2"/>
                </a:solidFill>
              </a:rPr>
              <a:t>Goal: quantify variation in QoS metrics as events occur that affect system availability</a:t>
            </a:r>
            <a:endParaRPr lang="en-US" altLang="en-US"/>
          </a:p>
          <a:p>
            <a:pPr>
              <a:spcBef>
                <a:spcPct val="20000"/>
              </a:spcBef>
            </a:pPr>
            <a:r>
              <a:rPr lang="en-US" altLang="en-US"/>
              <a:t>Leverage existing performance benchmarks</a:t>
            </a:r>
          </a:p>
          <a:p>
            <a:pPr lvl="1">
              <a:spcBef>
                <a:spcPct val="20000"/>
              </a:spcBef>
            </a:pPr>
            <a:r>
              <a:rPr lang="en-US" altLang="en-US"/>
              <a:t>to generate fair workloads</a:t>
            </a:r>
          </a:p>
          <a:p>
            <a:pPr lvl="1">
              <a:spcBef>
                <a:spcPct val="20000"/>
              </a:spcBef>
            </a:pPr>
            <a:r>
              <a:rPr lang="en-US" altLang="en-US"/>
              <a:t>to measure &amp; trace quality of service metrics</a:t>
            </a:r>
          </a:p>
          <a:p>
            <a:pPr>
              <a:spcBef>
                <a:spcPct val="20000"/>
              </a:spcBef>
            </a:pPr>
            <a:r>
              <a:rPr lang="en-US" altLang="en-US"/>
              <a:t>Use fault injection to compromise system</a:t>
            </a:r>
          </a:p>
          <a:p>
            <a:pPr lvl="1">
              <a:spcBef>
                <a:spcPct val="20000"/>
              </a:spcBef>
            </a:pPr>
            <a:r>
              <a:rPr lang="en-US" altLang="en-US"/>
              <a:t>hardware faults (disk, memory, network, power)</a:t>
            </a:r>
          </a:p>
          <a:p>
            <a:pPr lvl="1">
              <a:spcBef>
                <a:spcPct val="20000"/>
              </a:spcBef>
            </a:pPr>
            <a:r>
              <a:rPr lang="en-US" altLang="en-US"/>
              <a:t>software faults (corrupt input, driver error returns)</a:t>
            </a:r>
          </a:p>
          <a:p>
            <a:pPr lvl="1">
              <a:spcBef>
                <a:spcPct val="20000"/>
              </a:spcBef>
            </a:pPr>
            <a:r>
              <a:rPr lang="en-US" altLang="en-US"/>
              <a:t>maintenance events (repairs, SW/HW upgrades)</a:t>
            </a:r>
          </a:p>
          <a:p>
            <a:pPr>
              <a:spcBef>
                <a:spcPct val="20000"/>
              </a:spcBef>
            </a:pPr>
            <a:r>
              <a:rPr lang="en-US" altLang="en-US"/>
              <a:t>Examine </a:t>
            </a:r>
            <a:r>
              <a:rPr lang="en-US" altLang="en-US" i="1"/>
              <a:t>single-fault</a:t>
            </a:r>
            <a:r>
              <a:rPr lang="en-US" altLang="en-US"/>
              <a:t> and </a:t>
            </a:r>
            <a:r>
              <a:rPr lang="en-US" altLang="en-US" i="1"/>
              <a:t>multi-fault</a:t>
            </a:r>
            <a:r>
              <a:rPr lang="en-US" altLang="en-US"/>
              <a:t> workloads</a:t>
            </a:r>
          </a:p>
          <a:p>
            <a:pPr lvl="1">
              <a:spcBef>
                <a:spcPct val="20000"/>
              </a:spcBef>
            </a:pPr>
            <a:r>
              <a:rPr lang="en-US" altLang="en-US"/>
              <a:t>the availability analogues of performance micro- and macro-benchmarks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en-US"/>
              <a:t>Stage 4: Diagnosis aids</a:t>
            </a:r>
          </a:p>
        </p:txBody>
      </p:sp>
      <p:sp>
        <p:nvSpPr>
          <p:cNvPr id="576515" name="Rectangle 3"/>
          <p:cNvSpPr>
            <a:spLocks noGrp="1" noChangeArrowheads="1"/>
          </p:cNvSpPr>
          <p:nvPr>
            <p:ph type="body" idx="1"/>
          </p:nvPr>
        </p:nvSpPr>
        <p:spPr>
          <a:xfrm>
            <a:off x="228600" y="1066800"/>
            <a:ext cx="8610600" cy="5181600"/>
          </a:xfrm>
        </p:spPr>
        <p:txBody>
          <a:bodyPr/>
          <a:lstStyle/>
          <a:p>
            <a:r>
              <a:rPr lang="en-US" altLang="en-US"/>
              <a:t>Goal: assist human diagnosis, not subsume it</a:t>
            </a:r>
          </a:p>
          <a:p>
            <a:pPr lvl="1"/>
            <a:r>
              <a:rPr lang="en-US" altLang="en-US"/>
              <a:t>reduce space of possible root causes of failure</a:t>
            </a:r>
          </a:p>
          <a:p>
            <a:pPr lvl="1"/>
            <a:r>
              <a:rPr lang="en-US" altLang="en-US"/>
              <a:t>provide detailed “health status” of all components</a:t>
            </a:r>
          </a:p>
          <a:p>
            <a:r>
              <a:rPr lang="en-US" altLang="en-US"/>
              <a:t>Technique #1: dependency analysis</a:t>
            </a:r>
          </a:p>
          <a:p>
            <a:pPr lvl="1"/>
            <a:r>
              <a:rPr lang="en-US" altLang="en-US"/>
              <a:t>model dependencies of requests on system resources</a:t>
            </a:r>
          </a:p>
          <a:p>
            <a:pPr lvl="2"/>
            <a:r>
              <a:rPr lang="en-US" altLang="en-US"/>
              <a:t>use model to identify potential resource failures when a request fails</a:t>
            </a:r>
          </a:p>
          <a:p>
            <a:pPr lvl="2"/>
            <a:r>
              <a:rPr lang="en-US" altLang="en-US"/>
              <a:t>correlate dependencies across symptomatic requests to reduce failure set</a:t>
            </a:r>
          </a:p>
          <a:p>
            <a:pPr lvl="1">
              <a:lnSpc>
                <a:spcPct val="80000"/>
              </a:lnSpc>
            </a:pPr>
            <a:r>
              <a:rPr lang="en-US" altLang="en-US"/>
              <a:t>generate model dynamically</a:t>
            </a:r>
          </a:p>
          <a:p>
            <a:pPr lvl="2">
              <a:lnSpc>
                <a:spcPct val="80000"/>
              </a:lnSpc>
            </a:pPr>
            <a:r>
              <a:rPr lang="en-US" altLang="en-US"/>
              <a:t>stamp requests with ID of each resource/queue they touch</a:t>
            </a:r>
          </a:p>
          <a:p>
            <a:pPr lvl="1">
              <a:lnSpc>
                <a:spcPct val="80000"/>
              </a:lnSpc>
            </a:pPr>
            <a:r>
              <a:rPr lang="en-US" altLang="en-US"/>
              <a:t>issues</a:t>
            </a:r>
          </a:p>
          <a:p>
            <a:pPr lvl="2">
              <a:lnSpc>
                <a:spcPct val="80000"/>
              </a:lnSpc>
            </a:pPr>
            <a:r>
              <a:rPr lang="en-US" altLang="en-US"/>
              <a:t>tracking dependencies across decoupling points</a:t>
            </a:r>
          </a:p>
          <a:p>
            <a:pPr lvl="2">
              <a:lnSpc>
                <a:spcPct val="80000"/>
              </a:lnSpc>
            </a:pPr>
            <a:r>
              <a:rPr lang="en-US" altLang="en-US"/>
              <a:t>accounting for failures in background non-request processing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9" name="Rectangle 3"/>
          <p:cNvSpPr>
            <a:spLocks noGrp="1" noChangeArrowheads="1"/>
          </p:cNvSpPr>
          <p:nvPr>
            <p:ph type="title"/>
          </p:nvPr>
        </p:nvSpPr>
        <p:spPr>
          <a:xfrm>
            <a:off x="0" y="0"/>
            <a:ext cx="8763000" cy="1143000"/>
          </a:xfrm>
        </p:spPr>
        <p:txBody>
          <a:bodyPr/>
          <a:lstStyle/>
          <a:p>
            <a:r>
              <a:rPr lang="en-US" altLang="en-US"/>
              <a:t> Jim Gray: Trouble-Free Systems  </a:t>
            </a:r>
          </a:p>
        </p:txBody>
      </p:sp>
      <p:sp>
        <p:nvSpPr>
          <p:cNvPr id="429060" name="Rectangle 4"/>
          <p:cNvSpPr>
            <a:spLocks noGrp="1" noChangeArrowheads="1"/>
          </p:cNvSpPr>
          <p:nvPr>
            <p:ph type="body" idx="1"/>
          </p:nvPr>
        </p:nvSpPr>
        <p:spPr>
          <a:xfrm>
            <a:off x="304800" y="976313"/>
            <a:ext cx="8839200" cy="5611812"/>
          </a:xfrm>
        </p:spPr>
        <p:txBody>
          <a:bodyPr/>
          <a:lstStyle/>
          <a:p>
            <a:pPr marL="609600" indent="-609600"/>
            <a:r>
              <a:rPr lang="en-US" altLang="en-US"/>
              <a:t>Manager </a:t>
            </a:r>
          </a:p>
          <a:p>
            <a:pPr marL="990600" lvl="1" indent="-533400">
              <a:spcBef>
                <a:spcPct val="0"/>
              </a:spcBef>
            </a:pPr>
            <a:r>
              <a:rPr lang="en-US" altLang="en-US"/>
              <a:t>Sets goals</a:t>
            </a:r>
          </a:p>
          <a:p>
            <a:pPr marL="990600" lvl="1" indent="-533400">
              <a:spcBef>
                <a:spcPct val="0"/>
              </a:spcBef>
            </a:pPr>
            <a:r>
              <a:rPr lang="en-US" altLang="en-US"/>
              <a:t>Sets policy</a:t>
            </a:r>
          </a:p>
          <a:p>
            <a:pPr marL="990600" lvl="1" indent="-533400">
              <a:spcBef>
                <a:spcPct val="0"/>
              </a:spcBef>
            </a:pPr>
            <a:r>
              <a:rPr lang="en-US" altLang="en-US"/>
              <a:t>Sets budget</a:t>
            </a:r>
          </a:p>
          <a:p>
            <a:pPr marL="990600" lvl="1" indent="-533400">
              <a:spcBef>
                <a:spcPct val="0"/>
              </a:spcBef>
            </a:pPr>
            <a:r>
              <a:rPr lang="en-US" altLang="en-US"/>
              <a:t>System does the rest.</a:t>
            </a:r>
          </a:p>
          <a:p>
            <a:pPr marL="609600" indent="-609600">
              <a:spcBef>
                <a:spcPct val="0"/>
              </a:spcBef>
            </a:pPr>
            <a:r>
              <a:rPr lang="en-US" altLang="en-US"/>
              <a:t>Everyone is a CIO </a:t>
            </a:r>
            <a:br>
              <a:rPr lang="en-US" altLang="en-US"/>
            </a:br>
            <a:r>
              <a:rPr lang="en-US" altLang="en-US"/>
              <a:t>(Chief Information Officer)</a:t>
            </a:r>
          </a:p>
          <a:p>
            <a:pPr marL="609600" indent="-609600"/>
            <a:r>
              <a:rPr lang="en-US" altLang="en-US"/>
              <a:t>Build a system </a:t>
            </a:r>
          </a:p>
          <a:p>
            <a:pPr marL="990600" lvl="1" indent="-533400"/>
            <a:r>
              <a:rPr lang="en-US" altLang="en-US"/>
              <a:t>used by millions of people each day</a:t>
            </a:r>
          </a:p>
          <a:p>
            <a:pPr marL="990600" lvl="1" indent="-533400"/>
            <a:r>
              <a:rPr lang="en-US" altLang="en-US"/>
              <a:t>Administered and managed by a ½ time person.</a:t>
            </a:r>
          </a:p>
          <a:p>
            <a:pPr marL="1371600" lvl="2" indent="-457200">
              <a:lnSpc>
                <a:spcPct val="80000"/>
              </a:lnSpc>
              <a:spcBef>
                <a:spcPct val="0"/>
              </a:spcBef>
            </a:pPr>
            <a:r>
              <a:rPr lang="en-US" altLang="en-US"/>
              <a:t>On hardware fault, order replacement part</a:t>
            </a:r>
          </a:p>
          <a:p>
            <a:pPr marL="1371600" lvl="2" indent="-457200">
              <a:lnSpc>
                <a:spcPct val="80000"/>
              </a:lnSpc>
              <a:spcBef>
                <a:spcPct val="0"/>
              </a:spcBef>
            </a:pPr>
            <a:r>
              <a:rPr lang="en-US" altLang="en-US"/>
              <a:t>On overload, order additional equipment</a:t>
            </a:r>
          </a:p>
          <a:p>
            <a:pPr marL="1371600" lvl="2" indent="-457200">
              <a:lnSpc>
                <a:spcPct val="80000"/>
              </a:lnSpc>
              <a:spcBef>
                <a:spcPct val="0"/>
              </a:spcBef>
            </a:pPr>
            <a:r>
              <a:rPr lang="en-US" altLang="en-US"/>
              <a:t>Upgrade hardware and software automatically.</a:t>
            </a:r>
          </a:p>
        </p:txBody>
      </p:sp>
      <p:sp>
        <p:nvSpPr>
          <p:cNvPr id="429062" name="Rectangle 6"/>
          <p:cNvSpPr>
            <a:spLocks noChangeArrowheads="1"/>
          </p:cNvSpPr>
          <p:nvPr/>
        </p:nvSpPr>
        <p:spPr bwMode="auto">
          <a:xfrm>
            <a:off x="-3756025" y="2760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29064" name="Text Box 8"/>
          <p:cNvSpPr txBox="1">
            <a:spLocks noChangeArrowheads="1"/>
          </p:cNvSpPr>
          <p:nvPr/>
        </p:nvSpPr>
        <p:spPr bwMode="auto">
          <a:xfrm>
            <a:off x="4654550" y="1028700"/>
            <a:ext cx="42148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r"/>
            <a:r>
              <a:rPr lang="en-US" altLang="en-US" i="1"/>
              <a:t>“What Next?  </a:t>
            </a:r>
            <a:br>
              <a:rPr lang="en-US" altLang="en-US" i="1"/>
            </a:br>
            <a:r>
              <a:rPr lang="en-US" altLang="en-US" i="1"/>
              <a:t>A dozen remaining IT problems”</a:t>
            </a:r>
          </a:p>
          <a:p>
            <a:pPr algn="r">
              <a:lnSpc>
                <a:spcPct val="80000"/>
              </a:lnSpc>
            </a:pPr>
            <a:r>
              <a:rPr lang="en-US" altLang="en-US" i="1"/>
              <a:t>Turing Award Lecture, </a:t>
            </a:r>
          </a:p>
          <a:p>
            <a:pPr algn="r">
              <a:lnSpc>
                <a:spcPct val="80000"/>
              </a:lnSpc>
            </a:pPr>
            <a:r>
              <a:rPr lang="en-US" altLang="en-US" i="1"/>
              <a:t>FCRC, </a:t>
            </a:r>
          </a:p>
          <a:p>
            <a:pPr algn="r">
              <a:lnSpc>
                <a:spcPct val="80000"/>
              </a:lnSpc>
            </a:pPr>
            <a:r>
              <a:rPr lang="en-US" altLang="en-US" i="1"/>
              <a:t>May 1999</a:t>
            </a:r>
          </a:p>
          <a:p>
            <a:pPr algn="r">
              <a:lnSpc>
                <a:spcPct val="80000"/>
              </a:lnSpc>
            </a:pPr>
            <a:r>
              <a:rPr lang="en-US" altLang="en-US" i="1"/>
              <a:t>Jim Gray</a:t>
            </a:r>
          </a:p>
          <a:p>
            <a:pPr algn="r">
              <a:lnSpc>
                <a:spcPct val="80000"/>
              </a:lnSpc>
            </a:pPr>
            <a:r>
              <a:rPr lang="en-US" altLang="en-US" i="1"/>
              <a:t>Microsoft</a:t>
            </a:r>
          </a:p>
        </p:txBody>
      </p:sp>
    </p:spTree>
  </p:cSld>
  <p:clrMapOvr>
    <a:masterClrMapping/>
  </p:clrMapOvr>
  <p:transition advTm="1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90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90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2906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2906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906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906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90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290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2906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2906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2906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290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ltLang="en-US"/>
              <a:t>Diagnosis aids</a:t>
            </a:r>
          </a:p>
        </p:txBody>
      </p:sp>
      <p:sp>
        <p:nvSpPr>
          <p:cNvPr id="577539" name="Rectangle 3"/>
          <p:cNvSpPr>
            <a:spLocks noGrp="1" noChangeArrowheads="1"/>
          </p:cNvSpPr>
          <p:nvPr>
            <p:ph type="body" idx="1"/>
          </p:nvPr>
        </p:nvSpPr>
        <p:spPr/>
        <p:txBody>
          <a:bodyPr/>
          <a:lstStyle/>
          <a:p>
            <a:r>
              <a:rPr lang="en-US" altLang="en-US"/>
              <a:t>Technique #2: propagating fault information</a:t>
            </a:r>
          </a:p>
          <a:p>
            <a:pPr lvl="1"/>
            <a:r>
              <a:rPr lang="en-US" altLang="en-US"/>
              <a:t>explicitly propagate component failure and recovery information upward</a:t>
            </a:r>
          </a:p>
          <a:p>
            <a:pPr lvl="2"/>
            <a:r>
              <a:rPr lang="en-US" altLang="en-US"/>
              <a:t>provide “health status” of all components</a:t>
            </a:r>
          </a:p>
          <a:p>
            <a:pPr lvl="2"/>
            <a:r>
              <a:rPr lang="en-US" altLang="en-US"/>
              <a:t>can attempt to mask symptoms, but still inform upper layers</a:t>
            </a:r>
          </a:p>
          <a:p>
            <a:pPr lvl="2"/>
            <a:r>
              <a:rPr lang="en-US" altLang="en-US"/>
              <a:t>rely on online verification infrastructure for detection</a:t>
            </a:r>
          </a:p>
          <a:p>
            <a:pPr lvl="1"/>
            <a:r>
              <a:rPr lang="en-US" altLang="en-US"/>
              <a:t>issues</a:t>
            </a:r>
          </a:p>
          <a:p>
            <a:pPr lvl="2"/>
            <a:r>
              <a:rPr lang="en-US" altLang="en-US"/>
              <a:t>devising a general representation for health information</a:t>
            </a:r>
          </a:p>
          <a:p>
            <a:pPr lvl="2"/>
            <a:r>
              <a:rPr lang="en-US" altLang="en-US"/>
              <a:t>using health information to let application participate in repair</a:t>
            </a:r>
          </a:p>
          <a:p>
            <a:pPr lvl="3"/>
            <a:endParaRPr lang="en-US"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a:t>Total Cost of Ownership</a:t>
            </a:r>
          </a:p>
        </p:txBody>
      </p:sp>
      <p:sp>
        <p:nvSpPr>
          <p:cNvPr id="591875" name="Rectangle 3"/>
          <p:cNvSpPr>
            <a:spLocks noGrp="1" noChangeArrowheads="1"/>
          </p:cNvSpPr>
          <p:nvPr>
            <p:ph type="body" idx="1"/>
          </p:nvPr>
        </p:nvSpPr>
        <p:spPr/>
        <p:txBody>
          <a:bodyPr/>
          <a:lstStyle/>
          <a:p>
            <a:r>
              <a:rPr lang="en-US" altLang="en-US"/>
              <a:t>Somehow the words did not come along, they are</a:t>
            </a:r>
          </a:p>
          <a:p>
            <a:r>
              <a:rPr lang="en-US" altLang="en-US"/>
              <a:t>Administration 13% (all people time)</a:t>
            </a:r>
          </a:p>
          <a:p>
            <a:r>
              <a:rPr lang="en-US" altLang="en-US"/>
              <a:t>Cost of down time 20% (which is opportunity cost to the organization, and</a:t>
            </a:r>
          </a:p>
          <a:p>
            <a:r>
              <a:rPr lang="en-US" altLang="en-US"/>
              <a:t>heartburn for the CIO)</a:t>
            </a:r>
          </a:p>
          <a:p>
            <a:r>
              <a:rPr lang="en-US" altLang="en-US"/>
              <a:t>Hardware management 3%</a:t>
            </a:r>
          </a:p>
          <a:p>
            <a:r>
              <a:rPr lang="en-US" altLang="en-US"/>
              <a:t>Backup Restore 30% (which includes devices, media stored away, and people</a:t>
            </a:r>
          </a:p>
          <a:p>
            <a:r>
              <a:rPr lang="en-US" altLang="en-US"/>
              <a:t>time)</a:t>
            </a:r>
          </a:p>
          <a:p>
            <a:r>
              <a:rPr lang="en-US" altLang="en-US"/>
              <a:t>Environmenta 14% (floor space, power, air conditioning)</a:t>
            </a:r>
          </a:p>
          <a:p>
            <a:r>
              <a:rPr lang="en-US" altLang="en-US"/>
              <a:t>Purchase 20%</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254000" y="0"/>
            <a:ext cx="8610600" cy="685800"/>
          </a:xfrm>
        </p:spPr>
        <p:txBody>
          <a:bodyPr/>
          <a:lstStyle/>
          <a:p>
            <a:r>
              <a:rPr lang="en-US" altLang="en-US"/>
              <a:t>Lampson: Systems Challenges</a:t>
            </a:r>
          </a:p>
        </p:txBody>
      </p:sp>
      <p:sp>
        <p:nvSpPr>
          <p:cNvPr id="560131" name="Rectangle 3"/>
          <p:cNvSpPr>
            <a:spLocks noGrp="1" noChangeArrowheads="1"/>
          </p:cNvSpPr>
          <p:nvPr>
            <p:ph type="body" idx="1"/>
          </p:nvPr>
        </p:nvSpPr>
        <p:spPr>
          <a:xfrm>
            <a:off x="609600" y="711200"/>
            <a:ext cx="7772400" cy="5562600"/>
          </a:xfrm>
        </p:spPr>
        <p:txBody>
          <a:bodyPr/>
          <a:lstStyle/>
          <a:p>
            <a:r>
              <a:rPr lang="en-US" altLang="en-US"/>
              <a:t>Systems that work</a:t>
            </a:r>
          </a:p>
          <a:p>
            <a:pPr lvl="1">
              <a:spcBef>
                <a:spcPct val="0"/>
              </a:spcBef>
            </a:pPr>
            <a:r>
              <a:rPr lang="en-US" altLang="en-US"/>
              <a:t>Meeting their specs</a:t>
            </a:r>
          </a:p>
          <a:p>
            <a:pPr lvl="1">
              <a:spcBef>
                <a:spcPct val="0"/>
              </a:spcBef>
            </a:pPr>
            <a:r>
              <a:rPr lang="en-US" altLang="en-US" b="1" u="sng">
                <a:solidFill>
                  <a:schemeClr val="hlink"/>
                </a:solidFill>
              </a:rPr>
              <a:t>Always available</a:t>
            </a:r>
            <a:endParaRPr lang="en-US" altLang="en-US"/>
          </a:p>
          <a:p>
            <a:pPr lvl="1">
              <a:spcBef>
                <a:spcPct val="0"/>
              </a:spcBef>
            </a:pPr>
            <a:r>
              <a:rPr lang="en-US" altLang="en-US"/>
              <a:t>Adapting to changing environment</a:t>
            </a:r>
          </a:p>
          <a:p>
            <a:pPr lvl="1">
              <a:spcBef>
                <a:spcPct val="0"/>
              </a:spcBef>
            </a:pPr>
            <a:r>
              <a:rPr lang="en-US" altLang="en-US" b="1" u="sng">
                <a:solidFill>
                  <a:schemeClr val="hlink"/>
                </a:solidFill>
              </a:rPr>
              <a:t>Evolving while they run</a:t>
            </a:r>
            <a:endParaRPr lang="en-US" altLang="en-US"/>
          </a:p>
          <a:p>
            <a:pPr lvl="1">
              <a:spcBef>
                <a:spcPct val="0"/>
              </a:spcBef>
            </a:pPr>
            <a:r>
              <a:rPr lang="en-US" altLang="en-US"/>
              <a:t>Made from unreliable components</a:t>
            </a:r>
          </a:p>
          <a:p>
            <a:pPr lvl="1">
              <a:spcBef>
                <a:spcPct val="0"/>
              </a:spcBef>
            </a:pPr>
            <a:r>
              <a:rPr lang="en-US" altLang="en-US" b="1" u="sng">
                <a:solidFill>
                  <a:schemeClr val="hlink"/>
                </a:solidFill>
              </a:rPr>
              <a:t>Growing without practical limit</a:t>
            </a:r>
            <a:endParaRPr lang="en-US" altLang="en-US"/>
          </a:p>
          <a:p>
            <a:r>
              <a:rPr lang="en-US" altLang="en-US"/>
              <a:t>Credible simulations or analysis</a:t>
            </a:r>
          </a:p>
          <a:p>
            <a:r>
              <a:rPr lang="en-US" altLang="en-US"/>
              <a:t>Writing good specs</a:t>
            </a:r>
          </a:p>
          <a:p>
            <a:r>
              <a:rPr lang="en-US" altLang="en-US"/>
              <a:t>Testing</a:t>
            </a:r>
          </a:p>
          <a:p>
            <a:r>
              <a:rPr lang="en-US" altLang="en-US"/>
              <a:t>Performance</a:t>
            </a:r>
          </a:p>
          <a:p>
            <a:pPr lvl="1"/>
            <a:r>
              <a:rPr lang="en-US" altLang="en-US"/>
              <a:t>Understanding when it doesn’t matter</a:t>
            </a:r>
          </a:p>
        </p:txBody>
      </p:sp>
      <p:sp>
        <p:nvSpPr>
          <p:cNvPr id="560132" name="Text Box 4"/>
          <p:cNvSpPr txBox="1">
            <a:spLocks noChangeArrowheads="1"/>
          </p:cNvSpPr>
          <p:nvPr/>
        </p:nvSpPr>
        <p:spPr bwMode="auto">
          <a:xfrm>
            <a:off x="5319713" y="4037013"/>
            <a:ext cx="3824287"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r">
              <a:lnSpc>
                <a:spcPct val="80000"/>
              </a:lnSpc>
            </a:pPr>
            <a:r>
              <a:rPr lang="en-US" altLang="en-US" i="1"/>
              <a:t>“Computer Systems Research</a:t>
            </a:r>
            <a:br>
              <a:rPr lang="en-US" altLang="en-US" i="1"/>
            </a:br>
            <a:r>
              <a:rPr lang="en-US" altLang="en-US" i="1"/>
              <a:t>-Past and Future” </a:t>
            </a:r>
          </a:p>
          <a:p>
            <a:pPr algn="r">
              <a:lnSpc>
                <a:spcPct val="80000"/>
              </a:lnSpc>
            </a:pPr>
            <a:r>
              <a:rPr lang="en-US" altLang="en-US"/>
              <a:t>Keynote address, </a:t>
            </a:r>
          </a:p>
          <a:p>
            <a:pPr algn="r">
              <a:lnSpc>
                <a:spcPct val="80000"/>
              </a:lnSpc>
            </a:pPr>
            <a:r>
              <a:rPr lang="en-US" altLang="en-US"/>
              <a:t>17th  SOSP, </a:t>
            </a:r>
          </a:p>
          <a:p>
            <a:pPr algn="r">
              <a:lnSpc>
                <a:spcPct val="80000"/>
              </a:lnSpc>
            </a:pPr>
            <a:r>
              <a:rPr lang="en-US" altLang="en-US"/>
              <a:t>Dec. 1999</a:t>
            </a:r>
            <a:endParaRPr lang="en-US" altLang="en-US" i="1"/>
          </a:p>
          <a:p>
            <a:pPr algn="r">
              <a:lnSpc>
                <a:spcPct val="80000"/>
              </a:lnSpc>
            </a:pPr>
            <a:r>
              <a:rPr lang="en-US" altLang="en-US" i="1"/>
              <a:t>Butler Lampson</a:t>
            </a:r>
          </a:p>
          <a:p>
            <a:pPr algn="r">
              <a:lnSpc>
                <a:spcPct val="80000"/>
              </a:lnSpc>
            </a:pPr>
            <a:r>
              <a:rPr lang="en-US" altLang="en-US" i="1"/>
              <a:t>Microsoft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203200" y="177800"/>
            <a:ext cx="9512300" cy="685800"/>
          </a:xfrm>
        </p:spPr>
        <p:txBody>
          <a:bodyPr/>
          <a:lstStyle/>
          <a:p>
            <a:r>
              <a:rPr lang="en-US" altLang="en-US" sz="3200"/>
              <a:t>Hennessy: What Should the “New World” Focus Be?</a:t>
            </a:r>
            <a:endParaRPr lang="en-US" altLang="en-US"/>
          </a:p>
        </p:txBody>
      </p:sp>
      <p:sp>
        <p:nvSpPr>
          <p:cNvPr id="404483" name="Rectangle 3"/>
          <p:cNvSpPr>
            <a:spLocks noGrp="1" noChangeArrowheads="1"/>
          </p:cNvSpPr>
          <p:nvPr>
            <p:ph type="body" idx="1"/>
          </p:nvPr>
        </p:nvSpPr>
        <p:spPr>
          <a:xfrm>
            <a:off x="330200" y="723900"/>
            <a:ext cx="8293100" cy="5562600"/>
          </a:xfrm>
        </p:spPr>
        <p:txBody>
          <a:bodyPr/>
          <a:lstStyle/>
          <a:p>
            <a:pPr>
              <a:lnSpc>
                <a:spcPct val="80000"/>
              </a:lnSpc>
            </a:pPr>
            <a:r>
              <a:rPr lang="en-US" altLang="en-US" u="sng">
                <a:solidFill>
                  <a:schemeClr val="hlink"/>
                </a:solidFill>
              </a:rPr>
              <a:t>Availability</a:t>
            </a:r>
            <a:endParaRPr lang="en-US" altLang="en-US"/>
          </a:p>
          <a:p>
            <a:pPr lvl="1">
              <a:lnSpc>
                <a:spcPct val="80000"/>
              </a:lnSpc>
            </a:pPr>
            <a:r>
              <a:rPr lang="en-US" altLang="en-US"/>
              <a:t>Both appliance &amp; service</a:t>
            </a:r>
          </a:p>
          <a:p>
            <a:pPr>
              <a:lnSpc>
                <a:spcPct val="80000"/>
              </a:lnSpc>
            </a:pPr>
            <a:r>
              <a:rPr lang="en-US" altLang="en-US" u="sng">
                <a:solidFill>
                  <a:schemeClr val="hlink"/>
                </a:solidFill>
              </a:rPr>
              <a:t>Maintainability</a:t>
            </a:r>
            <a:endParaRPr lang="en-US" altLang="en-US"/>
          </a:p>
          <a:p>
            <a:pPr lvl="1">
              <a:lnSpc>
                <a:spcPct val="80000"/>
              </a:lnSpc>
            </a:pPr>
            <a:r>
              <a:rPr lang="en-US" altLang="en-US"/>
              <a:t>Two functions:</a:t>
            </a:r>
          </a:p>
          <a:p>
            <a:pPr lvl="2">
              <a:lnSpc>
                <a:spcPct val="80000"/>
              </a:lnSpc>
            </a:pPr>
            <a:r>
              <a:rPr lang="en-US" altLang="en-US"/>
              <a:t>Enhancing availability by preventing failure</a:t>
            </a:r>
          </a:p>
          <a:p>
            <a:pPr lvl="2">
              <a:lnSpc>
                <a:spcPct val="80000"/>
              </a:lnSpc>
            </a:pPr>
            <a:r>
              <a:rPr lang="en-US" altLang="en-US"/>
              <a:t>Ease of SW and HW upgrades</a:t>
            </a:r>
          </a:p>
          <a:p>
            <a:pPr>
              <a:lnSpc>
                <a:spcPct val="80000"/>
              </a:lnSpc>
            </a:pPr>
            <a:r>
              <a:rPr lang="en-US" altLang="en-US" u="sng">
                <a:solidFill>
                  <a:schemeClr val="hlink"/>
                </a:solidFill>
              </a:rPr>
              <a:t>Scalability</a:t>
            </a:r>
            <a:endParaRPr lang="en-US" altLang="en-US"/>
          </a:p>
          <a:p>
            <a:pPr lvl="1">
              <a:lnSpc>
                <a:spcPct val="80000"/>
              </a:lnSpc>
            </a:pPr>
            <a:r>
              <a:rPr lang="en-US" altLang="en-US"/>
              <a:t>Especially of service</a:t>
            </a:r>
          </a:p>
          <a:p>
            <a:pPr>
              <a:lnSpc>
                <a:spcPct val="80000"/>
              </a:lnSpc>
            </a:pPr>
            <a:r>
              <a:rPr lang="en-US" altLang="en-US"/>
              <a:t>Cost</a:t>
            </a:r>
          </a:p>
          <a:p>
            <a:pPr lvl="1">
              <a:lnSpc>
                <a:spcPct val="80000"/>
              </a:lnSpc>
            </a:pPr>
            <a:r>
              <a:rPr lang="en-US" altLang="en-US"/>
              <a:t>per device and per service transaction</a:t>
            </a:r>
          </a:p>
          <a:p>
            <a:pPr>
              <a:lnSpc>
                <a:spcPct val="80000"/>
              </a:lnSpc>
            </a:pPr>
            <a:r>
              <a:rPr lang="en-US" altLang="en-US"/>
              <a:t>Performance</a:t>
            </a:r>
          </a:p>
          <a:p>
            <a:pPr lvl="1">
              <a:lnSpc>
                <a:spcPct val="80000"/>
              </a:lnSpc>
            </a:pPr>
            <a:r>
              <a:rPr lang="en-US" altLang="en-US"/>
              <a:t>Remains important, but its not SPECint</a:t>
            </a:r>
          </a:p>
        </p:txBody>
      </p:sp>
      <p:sp>
        <p:nvSpPr>
          <p:cNvPr id="404484" name="Text Box 4"/>
          <p:cNvSpPr txBox="1">
            <a:spLocks noChangeArrowheads="1"/>
          </p:cNvSpPr>
          <p:nvPr/>
        </p:nvSpPr>
        <p:spPr bwMode="auto">
          <a:xfrm>
            <a:off x="4743450" y="3611563"/>
            <a:ext cx="44005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r">
              <a:lnSpc>
                <a:spcPct val="80000"/>
              </a:lnSpc>
            </a:pPr>
            <a:r>
              <a:rPr lang="en-US" altLang="en-US" i="1"/>
              <a:t>“Back to the Future: </a:t>
            </a:r>
          </a:p>
          <a:p>
            <a:pPr algn="r">
              <a:lnSpc>
                <a:spcPct val="80000"/>
              </a:lnSpc>
            </a:pPr>
            <a:r>
              <a:rPr lang="en-US" altLang="en-US" i="1"/>
              <a:t>Time to Return to Longstanding</a:t>
            </a:r>
          </a:p>
          <a:p>
            <a:pPr algn="r">
              <a:lnSpc>
                <a:spcPct val="80000"/>
              </a:lnSpc>
            </a:pPr>
            <a:r>
              <a:rPr lang="en-US" altLang="en-US" i="1"/>
              <a:t>Problems in Computer Systems?” </a:t>
            </a:r>
          </a:p>
          <a:p>
            <a:pPr algn="r">
              <a:lnSpc>
                <a:spcPct val="80000"/>
              </a:lnSpc>
            </a:pPr>
            <a:r>
              <a:rPr lang="en-US" altLang="en-US"/>
              <a:t>Keynote address, </a:t>
            </a:r>
          </a:p>
          <a:p>
            <a:pPr algn="r">
              <a:lnSpc>
                <a:spcPct val="80000"/>
              </a:lnSpc>
            </a:pPr>
            <a:r>
              <a:rPr lang="en-US" altLang="en-US"/>
              <a:t>FCRC, </a:t>
            </a:r>
          </a:p>
          <a:p>
            <a:pPr algn="r">
              <a:lnSpc>
                <a:spcPct val="80000"/>
              </a:lnSpc>
            </a:pPr>
            <a:r>
              <a:rPr lang="en-US" altLang="en-US"/>
              <a:t>May 1999</a:t>
            </a:r>
            <a:endParaRPr lang="en-US" altLang="en-US" i="1"/>
          </a:p>
          <a:p>
            <a:pPr algn="r">
              <a:lnSpc>
                <a:spcPct val="80000"/>
              </a:lnSpc>
            </a:pPr>
            <a:r>
              <a:rPr lang="en-US" altLang="en-US" i="1"/>
              <a:t>John Hennessy</a:t>
            </a:r>
          </a:p>
          <a:p>
            <a:pPr algn="r">
              <a:lnSpc>
                <a:spcPct val="80000"/>
              </a:lnSpc>
            </a:pPr>
            <a:r>
              <a:rPr lang="en-US" altLang="en-US" i="1"/>
              <a:t>Stanford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4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4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4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4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448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44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0448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04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0448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448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04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en-US"/>
              <a:t>The real scalability problems: AME</a:t>
            </a:r>
          </a:p>
        </p:txBody>
      </p:sp>
      <p:sp>
        <p:nvSpPr>
          <p:cNvPr id="405507" name="Rectangle 3"/>
          <p:cNvSpPr>
            <a:spLocks noGrp="1" noChangeArrowheads="1"/>
          </p:cNvSpPr>
          <p:nvPr>
            <p:ph type="body" idx="1"/>
          </p:nvPr>
        </p:nvSpPr>
        <p:spPr>
          <a:xfrm>
            <a:off x="203200" y="952500"/>
            <a:ext cx="8610600" cy="5181600"/>
          </a:xfrm>
        </p:spPr>
        <p:txBody>
          <a:bodyPr/>
          <a:lstStyle/>
          <a:p>
            <a:r>
              <a:rPr lang="en-US" altLang="en-US">
                <a:solidFill>
                  <a:srgbClr val="DC2F00"/>
                </a:solidFill>
              </a:rPr>
              <a:t>A</a:t>
            </a:r>
            <a:r>
              <a:rPr lang="en-US" altLang="en-US"/>
              <a:t>vailability</a:t>
            </a:r>
          </a:p>
          <a:p>
            <a:pPr lvl="1"/>
            <a:r>
              <a:rPr lang="en-US" altLang="en-US"/>
              <a:t>systems should continue to meet quality of service goals despite hardware and software failures</a:t>
            </a:r>
          </a:p>
          <a:p>
            <a:r>
              <a:rPr lang="en-US" altLang="en-US">
                <a:solidFill>
                  <a:srgbClr val="DC2F00"/>
                </a:solidFill>
              </a:rPr>
              <a:t>M</a:t>
            </a:r>
            <a:r>
              <a:rPr lang="en-US" altLang="en-US"/>
              <a:t>aintainability</a:t>
            </a:r>
          </a:p>
          <a:p>
            <a:pPr lvl="1"/>
            <a:r>
              <a:rPr lang="en-US" altLang="en-US"/>
              <a:t>systems should require only minimal ongoing human administration, regardless of scale or complexity: Today, cost of maintenance = 10X cost of purchase</a:t>
            </a:r>
          </a:p>
          <a:p>
            <a:r>
              <a:rPr lang="en-US" altLang="en-US">
                <a:solidFill>
                  <a:srgbClr val="DC2F00"/>
                </a:solidFill>
              </a:rPr>
              <a:t>E</a:t>
            </a:r>
            <a:r>
              <a:rPr lang="en-US" altLang="en-US"/>
              <a:t>volutionary Growth</a:t>
            </a:r>
          </a:p>
          <a:p>
            <a:pPr lvl="1"/>
            <a:r>
              <a:rPr lang="en-US" altLang="en-US"/>
              <a:t>systems should evolve gracefully in terms of performance, maintainability, and availability as they are grown/upgraded/expanded</a:t>
            </a:r>
          </a:p>
          <a:p>
            <a:r>
              <a:rPr lang="en-US" altLang="en-US">
                <a:solidFill>
                  <a:schemeClr val="accent2"/>
                </a:solidFill>
              </a:rPr>
              <a:t>These are problems at today’s scales, and will only get worse as systems grow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5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5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055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05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theme/theme1.xml><?xml version="1.0" encoding="utf-8"?>
<a:theme xmlns:a="http://schemas.openxmlformats.org/drawingml/2006/main" name="abrown-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abrown-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abrown-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brown-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brown-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brown-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brow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brow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brow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Office\Templates\abrown-template.pot</Template>
  <TotalTime>5782</TotalTime>
  <Words>4503</Words>
  <Application>Microsoft Office PowerPoint</Application>
  <PresentationFormat>Apresentação na tela (4:3)</PresentationFormat>
  <Paragraphs>638</Paragraphs>
  <Slides>61</Slides>
  <Notes>3</Notes>
  <HiddenSlides>0</HiddenSlides>
  <MMClips>0</MMClips>
  <ScaleCrop>false</ScaleCrop>
  <HeadingPairs>
    <vt:vector size="4" baseType="variant">
      <vt:variant>
        <vt:lpstr>Tema</vt:lpstr>
      </vt:variant>
      <vt:variant>
        <vt:i4>1</vt:i4>
      </vt:variant>
      <vt:variant>
        <vt:lpstr>Títulos de slides</vt:lpstr>
      </vt:variant>
      <vt:variant>
        <vt:i4>61</vt:i4>
      </vt:variant>
    </vt:vector>
  </HeadingPairs>
  <TitlesOfParts>
    <vt:vector size="62" baseType="lpstr">
      <vt:lpstr>abrown-template</vt:lpstr>
      <vt:lpstr>Recovery Oriented Computing</vt:lpstr>
      <vt:lpstr>Outline</vt:lpstr>
      <vt:lpstr>Goals,Assumptions of last 15 years</vt:lpstr>
      <vt:lpstr>After 15 year improving Performance</vt:lpstr>
      <vt:lpstr>Downtime Costs (per Hour)</vt:lpstr>
      <vt:lpstr> Jim Gray: Trouble-Free Systems  </vt:lpstr>
      <vt:lpstr>Lampson: Systems Challenges</vt:lpstr>
      <vt:lpstr>Hennessy: What Should the “New World” Focus Be?</vt:lpstr>
      <vt:lpstr>The real scalability problems: AME</vt:lpstr>
      <vt:lpstr>Total Cost of Ownership (IBM)</vt:lpstr>
      <vt:lpstr>Lessons learned from Past Projects for which might help AME</vt:lpstr>
      <vt:lpstr>Lessons learned from Past Projects for AME</vt:lpstr>
      <vt:lpstr>Lessons learned from Internet</vt:lpstr>
      <vt:lpstr>Lessons learned from Past Projects for AME</vt:lpstr>
      <vt:lpstr>Lessons learned from Past Projects for AME</vt:lpstr>
      <vt:lpstr>Learning from other fields: PSTN</vt:lpstr>
      <vt:lpstr>Lessons learned from Past Projects for AME</vt:lpstr>
      <vt:lpstr>Lessons Learned from Other Fields</vt:lpstr>
      <vt:lpstr>Lessons Learned from Other Fields</vt:lpstr>
      <vt:lpstr>Lessons Learned from Other Fields</vt:lpstr>
      <vt:lpstr>Human Error</vt:lpstr>
      <vt:lpstr>Human Error: Automation irony</vt:lpstr>
      <vt:lpstr>Other Fields</vt:lpstr>
      <vt:lpstr>Lessons Learned from Other Cultures</vt:lpstr>
      <vt:lpstr>Outline</vt:lpstr>
      <vt:lpstr>Recovery-Oriented Computing Hypothesis</vt:lpstr>
      <vt:lpstr>Tentative ROC Principles:  #1 Isolation and Redundancy</vt:lpstr>
      <vt:lpstr>Tentative ROC Principles  #2 Online verification</vt:lpstr>
      <vt:lpstr>Tentative ROC Principles  #3 Undo support</vt:lpstr>
      <vt:lpstr>Tentative ROC Principles  #4 Diagnosis Support</vt:lpstr>
      <vt:lpstr>Overview towards AME via ROC</vt:lpstr>
      <vt:lpstr>Rest of Talk</vt:lpstr>
      <vt:lpstr>What about claims of 5 9s?</vt:lpstr>
      <vt:lpstr>“Microsoft fingers technicians for crippling site outages”</vt:lpstr>
      <vt:lpstr>What is uptime of HP.com?</vt:lpstr>
      <vt:lpstr>Traditional HA vs. Internet reality</vt:lpstr>
      <vt:lpstr>How does ROC differ from  Fault Tolerant Computing (FTC)?</vt:lpstr>
      <vt:lpstr>Benchmarking availability</vt:lpstr>
      <vt:lpstr>Example: single-fault in SW RAID</vt:lpstr>
      <vt:lpstr>Software RAID: QoS behavior</vt:lpstr>
      <vt:lpstr>Software RAID: QoS behavior</vt:lpstr>
      <vt:lpstr>Software RAID: maintainability</vt:lpstr>
      <vt:lpstr>Initial Applications</vt:lpstr>
      <vt:lpstr>Conclusion</vt:lpstr>
      <vt:lpstr>Apresentação do PowerPoint</vt:lpstr>
      <vt:lpstr>An Approach to Recovery-Oriented Computers (ROC) </vt:lpstr>
      <vt:lpstr>An Approach to ROC </vt:lpstr>
      <vt:lpstr>An Approach to ROC</vt:lpstr>
      <vt:lpstr>An Approach to ROC</vt:lpstr>
      <vt:lpstr>An Approach to ROC</vt:lpstr>
      <vt:lpstr>ISTORE-1 Brick</vt:lpstr>
      <vt:lpstr>Cost of Bandwidth, Safety</vt:lpstr>
      <vt:lpstr>Disk Limit: Bus Hierarchy</vt:lpstr>
      <vt:lpstr>Clusters and TPC Software 8/’00</vt:lpstr>
      <vt:lpstr>Clusters and TPC-C Benchmark</vt:lpstr>
      <vt:lpstr>Cost of Storage System v. Disks</vt:lpstr>
      <vt:lpstr>SCSI v. IDE $/GB</vt:lpstr>
      <vt:lpstr>Availability benchmark methodology</vt:lpstr>
      <vt:lpstr>Stage 4: Diagnosis aids</vt:lpstr>
      <vt:lpstr>Diagnosis aids</vt:lpstr>
      <vt:lpstr>Total Cost of Ownership</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Network-attached Storage and the UCB ISTORE Approach</dc:title>
  <dc:subject>ISTORE, introspection, self-maintenence, AME, benchmarks, RAID, data-intensive network services</dc:subject>
  <dc:creator>Aaron Brown</dc:creator>
  <cp:lastModifiedBy>David Patterson</cp:lastModifiedBy>
  <cp:revision>421</cp:revision>
  <cp:lastPrinted>2000-07-05T21:19:42Z</cp:lastPrinted>
  <dcterms:created xsi:type="dcterms:W3CDTF">2000-01-13T16:47:30Z</dcterms:created>
  <dcterms:modified xsi:type="dcterms:W3CDTF">2017-09-13T02:32:21Z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istore-group@cs.berkeley.edu</vt:lpwstr>
  </property>
  <property fmtid="{D5CDD505-2E9C-101B-9397-08002B2CF9AE}" pid="8" name="HomePage">
    <vt:lpwstr>http://istore.cs.berkeley.edu</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U:\c\home\grad\abrown\public_html\stage</vt:lpwstr>
  </property>
</Properties>
</file>