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0" r:id="rId1"/>
  </p:sldMasterIdLst>
  <p:notesMasterIdLst>
    <p:notesMasterId r:id="rId16"/>
  </p:notesMasterIdLst>
  <p:sldIdLst>
    <p:sldId id="256" r:id="rId2"/>
    <p:sldId id="267" r:id="rId3"/>
    <p:sldId id="263" r:id="rId4"/>
    <p:sldId id="257" r:id="rId5"/>
    <p:sldId id="265" r:id="rId6"/>
    <p:sldId id="269" r:id="rId7"/>
    <p:sldId id="260" r:id="rId8"/>
    <p:sldId id="261" r:id="rId9"/>
    <p:sldId id="270" r:id="rId10"/>
    <p:sldId id="273" r:id="rId11"/>
    <p:sldId id="272" r:id="rId12"/>
    <p:sldId id="274" r:id="rId13"/>
    <p:sldId id="264" r:id="rId14"/>
    <p:sldId id="262" r:id="rId15"/>
  </p:sldIdLst>
  <p:sldSz cx="9144000" cy="6858000" type="screen4x3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43" autoAdjust="0"/>
  </p:normalViewPr>
  <p:slideViewPr>
    <p:cSldViewPr>
      <p:cViewPr varScale="1">
        <p:scale>
          <a:sx n="43" d="100"/>
          <a:sy n="43" d="100"/>
        </p:scale>
        <p:origin x="-63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3930" y="-114"/>
      </p:cViewPr>
      <p:guideLst>
        <p:guide orient="horz" pos="3367"/>
        <p:guide pos="238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F3E3E-F8EF-446F-AC72-DE93EE1B2A10}" type="datetimeFigureOut">
              <a:rPr lang="ru-RU" smtClean="0"/>
              <a:t>23.05.2017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9390F-A14E-494C-AC3E-DEBD2E4D9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11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9390F-A14E-494C-AC3E-DEBD2E4D96B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934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/>
                        <m:sub/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i="0" smtClean="0">
                    <a:latin typeface="Cambria Math"/>
                  </a:rPr>
                  <a:t>〖_〗</a:t>
                </a:r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9390F-A14E-494C-AC3E-DEBD2E4D96B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12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9390F-A14E-494C-AC3E-DEBD2E4D96B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44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1/12/2017</a:t>
            </a:r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88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26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1/12/2017</a:t>
            </a:r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88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3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1/12/2017</a:t>
            </a:r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88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40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1/12/2017</a:t>
            </a:r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88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3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1/12/2017</a:t>
            </a:r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88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4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1/12/2017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88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0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1/12/2017</a:t>
            </a:r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88</a:t>
            </a:r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8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1/12/2017</a:t>
            </a:r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88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3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1/12/2017</a:t>
            </a:r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88</a:t>
            </a:r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8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1/12/2017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88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1/12/2017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88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8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1/12/2017</a:t>
            </a:r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88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06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07640" y="-891480"/>
            <a:ext cx="9036360" cy="87129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3200" strike="noStrike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Сыктывкарский государственный университет </a:t>
            </a:r>
          </a:p>
          <a:p>
            <a:pPr algn="ctr">
              <a:lnSpc>
                <a:spcPct val="100000"/>
              </a:lnSpc>
            </a:pPr>
            <a:r>
              <a:rPr lang="ru-RU" sz="3200" strike="noStrike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имени Питирима Сорокина.</a:t>
            </a:r>
          </a:p>
          <a:p>
            <a:pPr algn="ctr">
              <a:lnSpc>
                <a:spcPct val="100000"/>
              </a:lnSpc>
            </a:pPr>
            <a:r>
              <a:rPr lang="ru-RU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информационной безопасности</a:t>
            </a:r>
          </a:p>
          <a:p>
            <a:pPr algn="ctr">
              <a:lnSpc>
                <a:spcPct val="100000"/>
              </a:lnSpc>
            </a:pPr>
            <a:endParaRPr lang="ru-RU" sz="3200" strike="noStrike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endParaRPr lang="ru-RU" sz="3200" strike="noStrike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endParaRPr lang="ru-RU" sz="3200" strike="noStrike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endParaRPr lang="ru-RU" sz="3200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endParaRPr lang="ru-RU" sz="3200" strike="noStrike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ru-RU" sz="3200" b="1" strike="noStrike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аппаратного средства шифрования на основе ПЛИС.</a:t>
            </a:r>
            <a:endParaRPr lang="ru-RU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ru-RU" sz="2400" strike="noStrike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Исполнитель: Е.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Ю.</a:t>
            </a:r>
            <a:r>
              <a:rPr lang="ru-RU" sz="2400" strike="noStrike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trike="noStrike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Пипуныров</a:t>
            </a:r>
            <a:r>
              <a:rPr lang="ru-RU" sz="2400" strike="noStrike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студент 143 группы</a:t>
            </a:r>
          </a:p>
          <a:p>
            <a:pPr algn="ctr">
              <a:lnSpc>
                <a:spcPct val="10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к. ф.-м. н., доцент Л. С. Носов</a:t>
            </a:r>
            <a:endParaRPr lang="ru-RU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Сыктывкар 2017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020" y="1772816"/>
            <a:ext cx="21336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186834"/>
              </p:ext>
            </p:extLst>
          </p:nvPr>
        </p:nvGraphicFramePr>
        <p:xfrm>
          <a:off x="457200" y="1600200"/>
          <a:ext cx="8229600" cy="2865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Характеристика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Значение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dirty="0" smtClean="0"/>
                        <a:t>Тактовая</a:t>
                      </a:r>
                      <a:r>
                        <a:rPr lang="ru-RU" baseline="0" dirty="0" smtClean="0"/>
                        <a:t> частота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 smtClean="0"/>
                        <a:t>25МГц (при</a:t>
                      </a:r>
                      <a:r>
                        <a:rPr lang="ru-RU" baseline="0" dirty="0" smtClean="0"/>
                        <a:t> реализации на </a:t>
                      </a:r>
                      <a:r>
                        <a:rPr lang="en-US" baseline="0" dirty="0" smtClean="0"/>
                        <a:t>Spatan3AN)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dirty="0" smtClean="0"/>
                        <a:t>Тактов на инструкцию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dirty="0" smtClean="0"/>
                        <a:t>Разрядность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 smtClean="0"/>
                        <a:t>32 бита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dirty="0" smtClean="0"/>
                        <a:t>Алгоритм</a:t>
                      </a:r>
                      <a:r>
                        <a:rPr lang="ru-RU" baseline="0" dirty="0" smtClean="0"/>
                        <a:t> шифрования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 smtClean="0"/>
                        <a:t>ГОСТ 34.12 с длиной блока 64 бита «МАГМА»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dirty="0" smtClean="0"/>
                        <a:t>Таймер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 smtClean="0"/>
                        <a:t>16-битный, конфигурируемый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dirty="0" smtClean="0"/>
                        <a:t>Интерфейсы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aseline="0" dirty="0" smtClean="0"/>
                        <a:t>LED x8, RS-232-DE9, RS232-DB9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728106" y="63093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7AFB69A-25B4-4CEC-A79E-071512DA31D7}" type="slidenum">
              <a:rPr lang="ru-RU" smtClean="0"/>
              <a:t>10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67544" y="4653136"/>
                <a:ext cx="3597460" cy="664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sSub>
                            <m:sSubPr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/>
                                </a:rPr>
                                <m:t>и</m:t>
                              </m:r>
                            </m:sub>
                          </m:sSub>
                        </m:den>
                      </m:f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/>
                            </a:rPr>
                            <m:t>25000000</m:t>
                          </m:r>
                        </m:num>
                        <m:den>
                          <m:r>
                            <a:rPr lang="ru-RU" b="0" i="1" smtClean="0">
                              <a:latin typeface="Cambria Math"/>
                            </a:rPr>
                            <m:t>302</m:t>
                          </m:r>
                        </m:den>
                      </m:f>
                      <m:r>
                        <a:rPr lang="ru-RU" b="0" i="0" smtClean="0">
                          <a:latin typeface="Cambria Math"/>
                        </a:rPr>
                        <m:t>=82781(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b="0" i="0" smtClean="0">
                              <a:latin typeface="Cambria Math"/>
                            </a:rPr>
                            <m:t>Блок</m:t>
                          </m:r>
                        </m:num>
                        <m:den>
                          <m:r>
                            <a:rPr lang="ru-RU" b="0" i="0" smtClean="0">
                              <a:latin typeface="Cambria Math"/>
                            </a:rPr>
                            <m:t>сек</m:t>
                          </m:r>
                        </m:den>
                      </m:f>
                      <m:r>
                        <a:rPr lang="ru-RU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653136"/>
                <a:ext cx="3597460" cy="66422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7544" y="5332566"/>
                <a:ext cx="29129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1 бит ≤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≥ 64 бита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332566"/>
                <a:ext cx="291297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09" t="-10000" b="-2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7544" y="5869792"/>
                <a:ext cx="41044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82781 бит</m:t>
                      </m:r>
                      <m:r>
                        <a:rPr lang="ru-RU" i="1" smtClean="0"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ш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  <m:r>
                        <a:rPr lang="ru-RU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662251</m:t>
                      </m:r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 байт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869792"/>
                <a:ext cx="410445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129776" y="5055567"/>
                <a:ext cx="359832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  <a:ea typeface="Cambria Math" panose="02040503050406030204" pitchFamily="18" charset="0"/>
                          </a:rPr>
                          <m:t>и</m:t>
                        </m:r>
                      </m:sub>
                    </m:sSub>
                  </m:oMath>
                </a14:m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 </a:t>
                </a:r>
                <a:r>
                  <a:rPr lang="ru-RU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кол-во инструкций для шифрования одного блока;</a:t>
                </a:r>
                <a:endPara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 тактовая </a:t>
                </a:r>
                <a:r>
                  <a:rPr lang="ru-RU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частота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 размер блока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ш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 </a:t>
                </a:r>
                <a:r>
                  <a:rPr lang="ru-RU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скорость шифрования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ru-RU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776" y="5055567"/>
                <a:ext cx="3598329" cy="1477328"/>
              </a:xfrm>
              <a:prstGeom prst="rect">
                <a:avLst/>
              </a:prstGeom>
              <a:blipFill rotWithShape="1">
                <a:blip r:embed="rId6"/>
                <a:stretch>
                  <a:fillRect l="-1354" t="-2469" b="-49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598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возможностей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52118" y="1930118"/>
            <a:ext cx="1838355" cy="923330"/>
          </a:xfrm>
          <a:prstGeom prst="rect">
            <a:avLst/>
          </a:prstGeom>
          <a:noFill/>
          <a:ln w="508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Устройство шифрования / дешифрования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652117" y="1928793"/>
            <a:ext cx="1838355" cy="923330"/>
          </a:xfrm>
          <a:prstGeom prst="rect">
            <a:avLst/>
          </a:prstGeom>
          <a:noFill/>
          <a:ln w="508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Устройство шифрования / дешифрования</a:t>
            </a:r>
            <a:endParaRPr lang="ru-RU" dirty="0"/>
          </a:p>
        </p:txBody>
      </p:sp>
      <p:cxnSp>
        <p:nvCxnSpPr>
          <p:cNvPr id="12" name="Прямая соединительная линия 11"/>
          <p:cNvCxnSpPr>
            <a:stCxn id="2051" idx="1"/>
            <a:endCxn id="8" idx="3"/>
          </p:cNvCxnSpPr>
          <p:nvPr/>
        </p:nvCxnSpPr>
        <p:spPr>
          <a:xfrm flipH="1">
            <a:off x="7490473" y="2389133"/>
            <a:ext cx="651444" cy="265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8" idx="1"/>
          </p:cNvCxnSpPr>
          <p:nvPr/>
        </p:nvCxnSpPr>
        <p:spPr>
          <a:xfrm flipH="1" flipV="1">
            <a:off x="4535996" y="2372694"/>
            <a:ext cx="1116122" cy="1908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H="1">
            <a:off x="3453929" y="2372694"/>
            <a:ext cx="108206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>
            <a:off x="1086179" y="2372694"/>
            <a:ext cx="449077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728106" y="63093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7AFB69A-25B4-4CEC-A79E-071512DA31D7}" type="slidenum">
              <a:rPr lang="ru-RU" smtClean="0"/>
              <a:t>11</a:t>
            </a:fld>
            <a:endParaRPr lang="ru-RU" dirty="0"/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 flipH="1">
            <a:off x="417362" y="4869160"/>
            <a:ext cx="36003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H="1">
            <a:off x="417362" y="5288032"/>
            <a:ext cx="36003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61641" y="4689005"/>
            <a:ext cx="25922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- Открытый  канал;</a:t>
            </a:r>
          </a:p>
          <a:p>
            <a:endParaRPr lang="ru-RU" sz="1400" dirty="0" smtClean="0"/>
          </a:p>
          <a:p>
            <a:r>
              <a:rPr lang="ru-RU" sz="1400" dirty="0" smtClean="0"/>
              <a:t>- Зашифрованный канал.</a:t>
            </a:r>
            <a:endParaRPr lang="ru-RU" sz="1400" dirty="0"/>
          </a:p>
        </p:txBody>
      </p:sp>
      <p:pic>
        <p:nvPicPr>
          <p:cNvPr id="2051" name="Picture 3" descr="F:\diplom\no-translate-detected_318-3422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917" y="1979843"/>
            <a:ext cx="818580" cy="81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F:\diplom\no-translate-detected_318-3422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007" y="1979843"/>
            <a:ext cx="818580" cy="81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F:\diplom\no-translate-detected_318-3422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706" y="1110213"/>
            <a:ext cx="818580" cy="81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4973706" y="1388698"/>
            <a:ext cx="1224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/>
              <a:t>Злоумышленник (компьютер Б)</a:t>
            </a:r>
            <a:endParaRPr lang="ru-RU" sz="1100" dirty="0"/>
          </a:p>
        </p:txBody>
      </p:sp>
      <p:cxnSp>
        <p:nvCxnSpPr>
          <p:cNvPr id="25" name="Прямая соединительная линия 24"/>
          <p:cNvCxnSpPr>
            <a:stCxn id="20" idx="2"/>
          </p:cNvCxnSpPr>
          <p:nvPr/>
        </p:nvCxnSpPr>
        <p:spPr>
          <a:xfrm>
            <a:off x="4535996" y="1928793"/>
            <a:ext cx="0" cy="44390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970601" y="2798423"/>
            <a:ext cx="11273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/>
              <a:t>Передающий </a:t>
            </a:r>
          </a:p>
          <a:p>
            <a:pPr algn="ctr"/>
            <a:r>
              <a:rPr lang="ru-RU" sz="1100" dirty="0" smtClean="0"/>
              <a:t>( компьютер А)</a:t>
            </a:r>
            <a:endParaRPr lang="ru-RU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107504" y="2798423"/>
            <a:ext cx="11273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/>
              <a:t>Принимающий </a:t>
            </a:r>
          </a:p>
          <a:p>
            <a:pPr algn="ctr"/>
            <a:r>
              <a:rPr lang="ru-RU" sz="1100" dirty="0" smtClean="0"/>
              <a:t>( компьютер А)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528242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0.00301 L -0.11996 0.20532 C -0.14496 0.25179 -0.18229 0.27838 -0.22118 0.27838 C -0.26562 0.27838 -0.30121 0.25179 -0.32656 0.20532 L -0.44514 -0.00301 " pathEditMode="relative" rAng="0" ptsTypes="FffFF">
                                      <p:cBhvr>
                                        <p:cTn id="3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57" y="14058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.00462 L -0.2309 0.12514 C -0.27969 0.15198 -0.35226 0.16724 -0.42708 0.16724 C -0.51337 0.16724 -0.58194 0.15198 -0.6309 0.12514 L -0.86024 0.00462 " pathEditMode="relative" rAng="0" ptsTypes="FffFF">
                                      <p:cBhvr>
                                        <p:cTn id="43" dur="2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21" y="8119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30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Альтернативы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Готовые крипто-контроллеры, например,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Microchip’s CEC1302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Процессоры, содержащие крипто-сопроцессоры, например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STM32F4xx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STMicroelectronics;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Софт-процессоры с оптимизированными модулями для криптографических вычислений, например,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CryptoBlaze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компании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Xilinx.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28106" y="63093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7AFB69A-25B4-4CEC-A79E-071512DA31D7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1618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4400" strike="noStrike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457200" y="1196752"/>
            <a:ext cx="8228880" cy="48245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Были выполнены все поставленные задачи:</a:t>
            </a:r>
          </a:p>
          <a:p>
            <a:pPr marL="457200" indent="-45720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Была изучена необходимая для решения задач теоретическая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база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Была составлена архитектура процессорного ядра, содержащая все необходимые средства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решения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поставленных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основного алгоритма шифрования был выбран алгоритм ГОСТ 32.12-2015 с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длиной блока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 бита или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«МАГМА»;</a:t>
            </a:r>
          </a:p>
          <a:p>
            <a:pPr marL="457200" indent="-45720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ru-RU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Былa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и описана микроархитектура процессорного ядра, реализующего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составленную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MIPS-подобную архитектуру на языке </a:t>
            </a:r>
            <a:r>
              <a:rPr lang="ru-RU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Verilog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Был расширен тракт данных разработанной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микроархитектуры для оптимизации выполнения выбранного </a:t>
            </a:r>
            <a:r>
              <a:rPr lang="ru-RU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криптоалгоритма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Был реализован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интегрирован с основным ядром интерфейс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RS-232;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Был реализован потоковый шифратор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протокола UART для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демонстрации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возможностей полученного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устройства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86080" y="63093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D0BC1A0-2C0C-4ED5-BDD7-42836E6A336F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56495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39640" y="270900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5400" strike="noStrik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28106" y="63093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7AFB69A-25B4-4CEC-A79E-071512DA31D7}" type="slidenum">
              <a:rPr lang="ru-RU" smtClean="0"/>
              <a:t>14</a:t>
            </a:fld>
            <a:endParaRPr lang="ru-RU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4400" strike="noStrike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Определения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164" y="1484784"/>
            <a:ext cx="85689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ЦПУ— набор типов данных, операций и регистров, доступных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программирования.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Микроархитектура ЦПУ — способ, которым данная архитектура реализована в процессоре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HDL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describe language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языки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описания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аппаратуры.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ПЛИС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программируемая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пользователем матрица логических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реконфигурируемых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элементов.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86080" y="63093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C82CD3B-7889-42E0-91CE-297B956AC6AD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221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499662" y="3573016"/>
            <a:ext cx="2306199" cy="23053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220713" y="4494866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</a:t>
            </a:r>
            <a:r>
              <a:rPr lang="ru-RU" sz="2400" dirty="0" smtClean="0"/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59620" y="454103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</a:t>
            </a:r>
            <a:r>
              <a:rPr lang="ru-RU" dirty="0" smtClean="0"/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Прямая со стрелкой 18"/>
          <p:cNvCxnSpPr>
            <a:stCxn id="4" idx="6"/>
            <a:endCxn id="20" idx="2"/>
          </p:cNvCxnSpPr>
          <p:nvPr/>
        </p:nvCxnSpPr>
        <p:spPr>
          <a:xfrm flipV="1">
            <a:off x="2805861" y="4725698"/>
            <a:ext cx="3432708" cy="1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Группа 38"/>
          <p:cNvGrpSpPr/>
          <p:nvPr/>
        </p:nvGrpSpPr>
        <p:grpSpPr>
          <a:xfrm>
            <a:off x="3560002" y="2329349"/>
            <a:ext cx="2016224" cy="2396350"/>
            <a:chOff x="3560002" y="2329349"/>
            <a:chExt cx="2016224" cy="2396350"/>
          </a:xfrm>
        </p:grpSpPr>
        <p:sp>
          <p:nvSpPr>
            <p:cNvPr id="21" name="Прямоугольник 20"/>
            <p:cNvSpPr/>
            <p:nvPr/>
          </p:nvSpPr>
          <p:spPr>
            <a:xfrm>
              <a:off x="3560002" y="2329349"/>
              <a:ext cx="2016224" cy="93610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3" name="Прямая со стрелкой 22"/>
            <p:cNvCxnSpPr>
              <a:stCxn id="21" idx="2"/>
            </p:cNvCxnSpPr>
            <p:nvPr/>
          </p:nvCxnSpPr>
          <p:spPr>
            <a:xfrm>
              <a:off x="4568114" y="3265453"/>
              <a:ext cx="0" cy="14602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560002" y="2612735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З</a:t>
              </a:r>
              <a:r>
                <a: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лоумышленник</a:t>
              </a:r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636566" y="630065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356F31C-AB26-4AA1-BEAE-F5262B6C8E29}" type="slidenum">
              <a:rPr lang="ru-RU" smtClean="0"/>
              <a:t>3</a:t>
            </a:fld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2805861" y="4728514"/>
            <a:ext cx="3432708" cy="0"/>
          </a:xfrm>
          <a:prstGeom prst="straightConnector1">
            <a:avLst/>
          </a:prstGeom>
          <a:ln w="19050"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6238569" y="3573015"/>
            <a:ext cx="2306199" cy="23053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8" name="Группа 37"/>
          <p:cNvGrpSpPr/>
          <p:nvPr/>
        </p:nvGrpSpPr>
        <p:grpSpPr>
          <a:xfrm>
            <a:off x="2194496" y="4534037"/>
            <a:ext cx="720012" cy="453210"/>
            <a:chOff x="2194496" y="4534037"/>
            <a:chExt cx="720012" cy="453210"/>
          </a:xfrm>
        </p:grpSpPr>
        <p:sp>
          <p:nvSpPr>
            <p:cNvPr id="26" name="Блок-схема: задержка 25"/>
            <p:cNvSpPr/>
            <p:nvPr/>
          </p:nvSpPr>
          <p:spPr>
            <a:xfrm rot="5400000">
              <a:off x="2327898" y="4509284"/>
              <a:ext cx="453210" cy="502715"/>
            </a:xfrm>
            <a:prstGeom prst="flowChartDelay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94496" y="4622142"/>
              <a:ext cx="720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КМЗИ</a:t>
              </a:r>
              <a:endPara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Группа 36"/>
          <p:cNvGrpSpPr/>
          <p:nvPr/>
        </p:nvGrpSpPr>
        <p:grpSpPr>
          <a:xfrm>
            <a:off x="6129921" y="4534039"/>
            <a:ext cx="720012" cy="453210"/>
            <a:chOff x="6129921" y="4534039"/>
            <a:chExt cx="720012" cy="453210"/>
          </a:xfrm>
        </p:grpSpPr>
        <p:sp>
          <p:nvSpPr>
            <p:cNvPr id="24" name="Блок-схема: задержка 23"/>
            <p:cNvSpPr/>
            <p:nvPr/>
          </p:nvSpPr>
          <p:spPr>
            <a:xfrm rot="5400000">
              <a:off x="6263322" y="4509286"/>
              <a:ext cx="453210" cy="502715"/>
            </a:xfrm>
            <a:prstGeom prst="flowChartDelay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129921" y="4587199"/>
              <a:ext cx="720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КМЗИ</a:t>
              </a:r>
              <a:endPara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Прямоугольник 29"/>
          <p:cNvSpPr/>
          <p:nvPr/>
        </p:nvSpPr>
        <p:spPr>
          <a:xfrm>
            <a:off x="755576" y="2231287"/>
            <a:ext cx="360040" cy="1315675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1506369" y="3451976"/>
            <a:ext cx="360040" cy="9498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2203813" y="2256860"/>
            <a:ext cx="360040" cy="13156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6487254" y="2231286"/>
            <a:ext cx="360040" cy="1315675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7238047" y="3451975"/>
            <a:ext cx="360040" cy="9498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7956376" y="2241982"/>
            <a:ext cx="360040" cy="13156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755610" y="2889123"/>
            <a:ext cx="360040" cy="683477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1509237" y="2231287"/>
            <a:ext cx="360040" cy="1333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>
            <a:off x="6485692" y="2859270"/>
            <a:ext cx="360040" cy="683477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7239319" y="2201434"/>
            <a:ext cx="360040" cy="1333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7956376" y="3278594"/>
            <a:ext cx="360040" cy="30714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755610" y="2889123"/>
            <a:ext cx="360040" cy="683477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1509237" y="2231287"/>
            <a:ext cx="360040" cy="1333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2203813" y="3265869"/>
            <a:ext cx="360040" cy="30714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755610" y="2231286"/>
            <a:ext cx="360040" cy="1341313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1509237" y="2248674"/>
            <a:ext cx="360040" cy="131610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 61"/>
          <p:cNvSpPr/>
          <p:nvPr/>
        </p:nvSpPr>
        <p:spPr>
          <a:xfrm>
            <a:off x="6485692" y="2231286"/>
            <a:ext cx="360040" cy="1341313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242598" y="2213465"/>
            <a:ext cx="360040" cy="1333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TextBox 64"/>
          <p:cNvSpPr txBox="1"/>
          <p:nvPr/>
        </p:nvSpPr>
        <p:spPr>
          <a:xfrm rot="16200000">
            <a:off x="267080" y="2765983"/>
            <a:ext cx="1337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Быстродействие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 rot="16200000">
            <a:off x="1017856" y="2778708"/>
            <a:ext cx="1337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Защищённость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 rot="16200000">
            <a:off x="1715300" y="2799139"/>
            <a:ext cx="1337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Уязвимость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 rot="16200000">
            <a:off x="5998741" y="2778710"/>
            <a:ext cx="1337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Быстродействие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 rot="16200000">
            <a:off x="6754085" y="2756455"/>
            <a:ext cx="1337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Защищённость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 rot="16200000">
            <a:off x="7467862" y="2778710"/>
            <a:ext cx="1337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Уязвимость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84808" y="260648"/>
            <a:ext cx="44008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Общая картина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880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96296E-6 L -0.05225 -0.00532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2" y="-278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20518E-6 L 0.05521 -0.00532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-278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1" grpId="0" animBg="1"/>
      <p:bldP spid="42" grpId="0" animBg="1"/>
      <p:bldP spid="47" grpId="0" animBg="1"/>
      <p:bldP spid="48" grpId="0" animBg="1"/>
      <p:bldP spid="53" grpId="0" animBg="1"/>
      <p:bldP spid="54" grpId="0" animBg="1"/>
      <p:bldP spid="59" grpId="0" animBg="1"/>
      <p:bldP spid="60" grpId="0" animBg="1"/>
      <p:bldP spid="62" grpId="0" animBg="1"/>
      <p:bldP spid="6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904" y="260648"/>
            <a:ext cx="8228880" cy="72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4400" strike="noStrik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457200" y="1326608"/>
            <a:ext cx="8228880" cy="52131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200" strike="noStrike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Целью </a:t>
            </a:r>
            <a:r>
              <a:rPr lang="ru-RU" sz="3200" strike="noStrik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данной </a:t>
            </a:r>
            <a:r>
              <a:rPr lang="ru-RU" sz="3200" strike="noStrike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работы </a:t>
            </a:r>
            <a:r>
              <a:rPr lang="ru-RU" sz="3200" strike="noStrik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</a:t>
            </a:r>
            <a:r>
              <a:rPr lang="ru-RU" sz="3200" strike="noStrike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устройства шифрования на основе ПЛИС, удовлетворяющего следующим требованиям: 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3200" strike="noStrike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пособность к интеграции с любым цифровым интерфейсом;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изменения структуры устройства на аппаратном уровне, </a:t>
            </a:r>
            <a:r>
              <a:rPr lang="ru-RU" sz="32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адаптирование</a:t>
            </a:r>
            <a:r>
              <a:rPr lang="ru-RU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устройства 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различным </a:t>
            </a:r>
            <a:r>
              <a:rPr lang="ru-RU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факторам;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3200" strike="noStrike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Программируемость устройства.</a:t>
            </a:r>
          </a:p>
          <a:p>
            <a:pPr algn="just">
              <a:lnSpc>
                <a:spcPct val="100000"/>
              </a:lnSpc>
            </a:pPr>
            <a:r>
              <a:rPr lang="ru-RU" sz="3200" strike="noStrike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86784" y="632422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1063565-0984-47C2-8B02-2403A4B87D6C}" type="slidenum">
              <a:rPr lang="ru-RU" smtClean="0"/>
              <a:t>4</a:t>
            </a:fld>
            <a:endParaRPr lang="ru-RU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1340768"/>
            <a:ext cx="856895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ПЛИС и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HDL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шифрования для реализации</a:t>
            </a: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архитектуру процессорного ядра</a:t>
            </a: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микроархитектуру процессорного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ядра;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Произвести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оптимизацию процессорного ядра;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шифрование тестового тракта данных для демонстрации </a:t>
            </a: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возможностей устройства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493564" y="39902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4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цели, необходимо решить следующие задачи: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86080" y="63093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C82CD3B-7889-42E0-91CE-297B956AC6AD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0771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1556792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ГОСТ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34.12-2015. Алгоритм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«Магма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в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режиме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гаммирования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обратной связью по выходу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7" name="Picture 3" descr="F:\diplom\images\GOST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2981325" cy="535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:\diplom\images\Без названия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821049"/>
            <a:ext cx="5366192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728106" y="63093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7AFB69A-25B4-4CEC-A79E-071512DA31D7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6192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15949"/>
            <a:ext cx="8228880" cy="8816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4400" strike="noStrik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ядра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57200" y="897581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800" strike="noStrike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основы была взята архитектура MIPS;</a:t>
            </a:r>
            <a:endParaRPr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800" strike="noStrike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Микроархитектура </a:t>
            </a:r>
            <a:r>
              <a:rPr lang="ru-RU" sz="2800" strike="noStrik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описана на языке </a:t>
            </a:r>
            <a:r>
              <a:rPr lang="ru-RU" sz="2800" strike="noStrike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Verilog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Микроархитектура является гарвардской  и однотактной;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Реализовано на плате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Xilinx Spartan 3AN </a:t>
            </a: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StarterKit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28106" y="63093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7AFB69A-25B4-4CEC-A79E-071512DA31D7}" type="slidenum">
              <a:rPr lang="ru-RU" smtClean="0"/>
              <a:t>7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685674"/>
            <a:ext cx="2947858" cy="29929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654" y="3890557"/>
            <a:ext cx="3930490" cy="241876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4400" strike="noStrik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Микроархитектура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8" name="Рисунок 87"/>
          <p:cNvPicPr/>
          <p:nvPr/>
        </p:nvPicPr>
        <p:blipFill>
          <a:blip r:embed="rId2"/>
          <a:stretch/>
        </p:blipFill>
        <p:spPr>
          <a:xfrm>
            <a:off x="2321528" y="1340768"/>
            <a:ext cx="4500224" cy="5311800"/>
          </a:xfrm>
          <a:prstGeom prst="rect">
            <a:avLst/>
          </a:prstGeom>
          <a:ln>
            <a:noFill/>
          </a:ln>
        </p:spPr>
      </p:pic>
      <p:cxnSp>
        <p:nvCxnSpPr>
          <p:cNvPr id="3" name="Прямая со стрелкой 2"/>
          <p:cNvCxnSpPr/>
          <p:nvPr/>
        </p:nvCxnSpPr>
        <p:spPr>
          <a:xfrm>
            <a:off x="4211960" y="2420888"/>
            <a:ext cx="43204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H="1">
            <a:off x="3286647" y="3356992"/>
            <a:ext cx="288032" cy="3600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4427984" y="4149080"/>
            <a:ext cx="43204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5436096" y="5085184"/>
            <a:ext cx="43204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747153" y="62832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73A4FE0-3C7E-45F3-A20A-8545158FCB80}" type="slidenum">
              <a:rPr lang="ru-RU" smtClean="0"/>
              <a:t>8</a:t>
            </a:fld>
            <a:endParaRPr lang="ru-RU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тракта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 модуль, реализующий генерацию раундовых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 модуль, реализующий таблицу подстановок на аппаратном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уровне;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Было расширено устройство сдвига посредством добавления в него возможности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циклического сдвига.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728106" y="63093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7AFB69A-25B4-4CEC-A79E-071512DA31D7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7564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1045</TotalTime>
  <Words>540</Words>
  <Application>Microsoft Office PowerPoint</Application>
  <PresentationFormat>Экран (4:3)</PresentationFormat>
  <Paragraphs>118</Paragraphs>
  <Slides>14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ГОСТ 34.12-2015. Алгоритм «Магма» в режиме гаммирования с обратной связью по выходу</vt:lpstr>
      <vt:lpstr>Презентация PowerPoint</vt:lpstr>
      <vt:lpstr>Презентация PowerPoint</vt:lpstr>
      <vt:lpstr>Оптимизация тракта данных</vt:lpstr>
      <vt:lpstr>Результат</vt:lpstr>
      <vt:lpstr>Презентация возможностей</vt:lpstr>
      <vt:lpstr>Альтернативы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user</cp:lastModifiedBy>
  <cp:revision>68</cp:revision>
  <dcterms:modified xsi:type="dcterms:W3CDTF">2017-05-23T11:50:34Z</dcterms:modified>
</cp:coreProperties>
</file>