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C298-F839-2E29-AA19-6228A5DB5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5D527-6D73-6F7B-D5E4-75E61A0F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41D8C-4FB5-BDEA-9F76-6F1FDDFE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FE58-FB4E-A815-DC22-5B71A4A4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7F34-3B37-A632-34FA-C9D95D0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A482-B67E-2E20-195F-B871CCD5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392A6-C0CE-F619-9823-A8F378DB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F5B0C-32C8-20DD-C1E9-84E54AEB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7A35-3AB3-73F4-34E4-021CB1BB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2F6D2-62BC-7356-D51D-71BF0C6E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4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44151-4A73-AE8D-BB5E-461A499C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3B437-F328-55F8-0297-C932D627B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7E07-4776-524A-4A18-AE7DC0B9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42D2C-8A6A-0428-1907-7EFF53A0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C65D9-410E-3380-70F4-C307612F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7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4877B-0CCA-EBA8-93FE-C07F042E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14109-954C-87B4-DDE8-79A88E998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54FD-2104-809A-F25D-247D9FE0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94C5-37C3-B505-7DE2-0A7187BEA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91134-78AE-A0AC-8B94-E37EEA94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6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3F6C7-EDEC-59D1-9B49-1A1D07F2F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3672C-B176-EBC0-B7BC-CAB9A100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6A59-2E48-E6AC-DBCD-4104E6D8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B78B5-DBFC-0B9C-F1E3-9F3A98FD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F4A6-9092-2634-7F18-9B0AE9A6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81923-0D69-A7A8-F7FA-BE088FFC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13A8-40DF-7511-1BF7-BF3271B1C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21F1-A3FA-1693-0531-74C7FF337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DCEAA-EC4A-ACFC-01F0-5BB3F33FF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958E1E-93DA-A170-BDA5-C90F6010D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CE433-A9E8-3EEF-2C8B-071FEBF5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2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DBF9-E44F-150B-BAEF-8715CAE1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6748F-17DE-6FA4-61D2-859307F96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3A821-FD96-FAD5-1192-B88773C09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1F784-8A49-1E22-F085-B3F96DB1C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ECBC4-7159-1762-80DB-30E2E5955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A525D-E4D9-E7AB-4F9F-D52914B6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5EE22-EADC-400E-A006-956BC1406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55B47E-A482-5E81-A693-3C66C92CA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9AF7-468D-C6E9-43A4-D88C650C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371F9-E70D-E1A5-1A68-FDC736C0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D97A1-3B16-CAC8-82B8-CA6D3DFF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E8B0D-D8E4-E068-9BD8-4A5BD6EC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855F7E-4F89-82F8-3C86-A6534290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6B5B4-CE2B-B2BE-B438-8D97A79E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4613-2251-99BD-678A-2DEF1139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47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2D0E-8F5C-BE79-AF74-71D4E83E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DF5AC-2C14-65BE-FE3A-EE061AF3A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FA714-1034-A068-AA6A-FAAC9863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9E59-35A9-52E1-D517-8658ACAB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09E9-7371-0220-9B92-B27929DC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F86-CF39-AD85-E3EC-3ECD7736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8A71-B8DD-1923-42DD-CEFC8706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FBCF9-E12F-AC34-2E40-CB9B455E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C4D5A-27EC-E2EF-5D4F-1391F68BE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82A8-A155-F244-10C0-1F313BC0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B4517-CA12-5403-C57D-D0692DE6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2A170-9BFC-8762-8A70-3D8672B1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A493B-0593-3EBC-EAB6-A5112F41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7FEE6-A728-76C8-F9BD-30D505171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F404-9091-0A39-685E-9C648E063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8BE77-C610-4A1A-BE86-990D0A5B796C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AA363-EE68-1F8A-9BBF-B06F32F9C6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59A1-BCB3-8D5A-E3B1-96B826CB4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6246-CBEE-47CF-9B98-54D89B18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F151-005B-7F15-2783-46CDE4D7E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65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9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rental system</a:t>
            </a:r>
            <a:b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Phase</a:t>
            </a:r>
            <a: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II</a:t>
            </a:r>
            <a:br>
              <a:rPr lang="en-US" sz="4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TA. &lt;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Kholoud</a:t>
            </a:r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Khaled&gt;</a:t>
            </a:r>
            <a:b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45E794A-DA7E-B82D-08D5-9E9454FE0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362358"/>
              </p:ext>
            </p:extLst>
          </p:nvPr>
        </p:nvGraphicFramePr>
        <p:xfrm>
          <a:off x="715993" y="3602038"/>
          <a:ext cx="1019642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072">
                  <a:extLst>
                    <a:ext uri="{9D8B030D-6E8A-4147-A177-3AD203B41FA5}">
                      <a16:colId xmlns:a16="http://schemas.microsoft.com/office/drawing/2014/main" val="3328214415"/>
                    </a:ext>
                  </a:extLst>
                </a:gridCol>
                <a:gridCol w="3543496">
                  <a:extLst>
                    <a:ext uri="{9D8B030D-6E8A-4147-A177-3AD203B41FA5}">
                      <a16:colId xmlns:a16="http://schemas.microsoft.com/office/drawing/2014/main" val="1699767795"/>
                    </a:ext>
                  </a:extLst>
                </a:gridCol>
                <a:gridCol w="2028933">
                  <a:extLst>
                    <a:ext uri="{9D8B030D-6E8A-4147-A177-3AD203B41FA5}">
                      <a16:colId xmlns:a16="http://schemas.microsoft.com/office/drawing/2014/main" val="2016409313"/>
                    </a:ext>
                  </a:extLst>
                </a:gridCol>
                <a:gridCol w="819510">
                  <a:extLst>
                    <a:ext uri="{9D8B030D-6E8A-4147-A177-3AD203B41FA5}">
                      <a16:colId xmlns:a16="http://schemas.microsoft.com/office/drawing/2014/main" val="698877338"/>
                    </a:ext>
                  </a:extLst>
                </a:gridCol>
                <a:gridCol w="3269412">
                  <a:extLst>
                    <a:ext uri="{9D8B030D-6E8A-4147-A177-3AD203B41FA5}">
                      <a16:colId xmlns:a16="http://schemas.microsoft.com/office/drawing/2014/main" val="2590454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9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Mario samy Sabry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20198067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Samymario636@gmail.com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9172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Beshoy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Hanna Ayad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20198019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beshoyhanna2000@gmail.com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801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Fatma Mohammed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Abdelgafour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20198064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fatmaokasha01@gmail.com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547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Hadeel Ali Saleem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20198097</a:t>
                      </a:r>
                      <a:endParaRPr lang="en-US" sz="20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Arial" panose="020B0604020202020204" pitchFamily="34" charset="0"/>
                        </a:rPr>
                        <a:t>hadeelataya63@gmail.com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0856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521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60C3-83F5-238C-899C-224C5B6B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505"/>
          </a:xfrm>
        </p:spPr>
        <p:txBody>
          <a:bodyPr>
            <a:normAutofit fontScale="90000"/>
          </a:bodyPr>
          <a:lstStyle/>
          <a:p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42F80B-A100-A27C-B1C2-78B31E848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5" y="871538"/>
            <a:ext cx="11041811" cy="5753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424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898F-0897-AC60-8828-F158C91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803"/>
          </a:xfrm>
        </p:spPr>
        <p:txBody>
          <a:bodyPr/>
          <a:lstStyle/>
          <a:p>
            <a:r>
              <a:rPr lang="en-US" sz="40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Class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B4CC4-A4DE-6068-A81F-EA749A621D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4" y="1086928"/>
            <a:ext cx="11835441" cy="5641676"/>
          </a:xfrm>
        </p:spPr>
      </p:pic>
    </p:spTree>
    <p:extLst>
      <p:ext uri="{BB962C8B-B14F-4D97-AF65-F5344CB8AC3E}">
        <p14:creationId xmlns:p14="http://schemas.microsoft.com/office/powerpoint/2010/main" val="171958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79B7-02F9-40DA-93B5-05DA5E2E7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US" sz="40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state diagram for landlord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E79E8E-CDA6-40C8-A0C6-1032F15FA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5" y="1026753"/>
            <a:ext cx="11309230" cy="55293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90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A9136-735D-0C71-98EB-7EC32BE8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660"/>
          </a:xfrm>
        </p:spPr>
        <p:txBody>
          <a:bodyPr>
            <a:normAutofit fontScale="90000"/>
          </a:bodyPr>
          <a:lstStyle/>
          <a:p>
            <a:pPr marL="0" marR="0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state diagram for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1BB9F16-C114-87E2-1D43-9C8530FC8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6" y="1044574"/>
            <a:ext cx="10412083" cy="5649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867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EA82-4F0E-E433-D73B-7E9DC27E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4768"/>
          </a:xfrm>
        </p:spPr>
        <p:txBody>
          <a:bodyPr>
            <a:normAutofit fontScale="90000"/>
          </a:bodyPr>
          <a:lstStyle/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activity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D0B507-F7A5-BA22-A0FC-95BE8ACE1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32" y="879475"/>
            <a:ext cx="10584611" cy="5840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907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F371-775A-C37F-CABD-6CA290FFA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/>
          <a:lstStyle/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13-cancel contract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EE6880-B9B3-973B-3323-DC3E32E8F2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94"/>
          <a:stretch/>
        </p:blipFill>
        <p:spPr bwMode="auto">
          <a:xfrm>
            <a:off x="958950" y="982663"/>
            <a:ext cx="10274099" cy="51943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6502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67A2-0755-5D79-BED8-3213B808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50"/>
            <a:ext cx="10515600" cy="471188"/>
          </a:xfrm>
        </p:spPr>
        <p:txBody>
          <a:bodyPr>
            <a:normAutofit fontScale="90000"/>
          </a:bodyPr>
          <a:lstStyle/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9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14-search for property sequence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0FDFAD-935F-8093-2BE9-D42E7EFDB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91"/>
          <a:stretch/>
        </p:blipFill>
        <p:spPr bwMode="auto">
          <a:xfrm>
            <a:off x="457200" y="793750"/>
            <a:ext cx="10396882" cy="538321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693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FB8DB-30CE-2131-8B13-62378B53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A041-48D8-81A1-29F3-681F279A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 is the perfect place for accommodating family, also people look for many factors before they settle on a specific place so this process is not easy. </a:t>
            </a:r>
            <a:b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main purpose of our application is to make the process much easier for users by which</a:t>
            </a: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i="1" u="none" strike="noStrike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Listing</a:t>
            </a:r>
            <a:r>
              <a:rPr lang="en-US" sz="2400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property based on the requirement of the user</a:t>
            </a:r>
          </a:p>
          <a:p>
            <a:r>
              <a:rPr lang="en-US" sz="2400" b="1" i="1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 broker or middleman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gain commission Unlike the traditional methods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Filtering on websites</a:t>
            </a:r>
            <a:r>
              <a:rPr lang="en-US" sz="2400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 that users </a:t>
            </a:r>
            <a:r>
              <a:rPr lang="en-US" sz="2400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 out the unnecessary properties such as pricey properties</a:t>
            </a:r>
          </a:p>
          <a:p>
            <a:r>
              <a:rPr lang="en-US" sz="2400" b="1" i="1" u="none" strike="noStrike" dirty="0">
                <a:solidFill>
                  <a:srgbClr val="4A86E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Providing a variety of ways</a:t>
            </a:r>
            <a:r>
              <a:rPr lang="en-US" sz="2400" u="none" strike="noStrike" dirty="0">
                <a:solidFill>
                  <a:srgbClr val="4A86E8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u="none" strike="noStrike" dirty="0">
                <a:solidFill>
                  <a:srgbClr val="1A1A1A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your tenants to pay</a:t>
            </a:r>
            <a:r>
              <a:rPr lang="en-US" sz="2400" u="none" strike="noStrike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1A1A1A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instead of waiting for the check or asking tenants for the rent.</a:t>
            </a:r>
          </a:p>
          <a:p>
            <a:endParaRPr lang="en-US" sz="2400" u="none" strike="noStrike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597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3177-0EFF-6F36-464B-26FA0EDB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br>
              <a:rPr lang="en-US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B1DE-34D7-190E-D703-F37EFC638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project covers a lot of features as follows:</a:t>
            </a:r>
            <a:b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1800" b="1" i="1" dirty="0">
              <a:solidFill>
                <a:srgbClr val="4A86E8"/>
              </a:solidFill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Automatic Payment of House Rent Online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i="1" u="none" strike="noStrike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Arial" panose="020B0604020202020204" pitchFamily="34" charset="0"/>
              </a:rPr>
              <a:t>Requesting for the Home Maintenance through App</a:t>
            </a:r>
            <a:endParaRPr lang="en-US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u="none" strike="noStrike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Providing Additional Information about the Locality</a:t>
            </a:r>
            <a:endParaRPr lang="en-US" u="none" strike="noStrike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u="none" strike="noStrike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Offering the Rewards and Attractive Offers</a:t>
            </a:r>
            <a:endParaRPr lang="en-US" b="1" u="none" strike="noStrike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i="1" u="none" strike="noStrike" dirty="0">
                <a:solidFill>
                  <a:srgbClr val="4A86E8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 Providing a Comprehensive Marketplace</a:t>
            </a:r>
            <a:endParaRPr lang="en-US" b="1" u="none" strike="noStrike" dirty="0"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3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3009-F7BF-77DD-EB70-2C210EE48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>
            <a:normAutofit fontScale="90000"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Audience  </a:t>
            </a:r>
            <a:br>
              <a:rPr lang="en-US" sz="18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20F6-78C3-ECCB-6569-CCD8E01C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60" y="1224952"/>
            <a:ext cx="10680940" cy="49520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application is available for all people any one can rent a house with different budgets. </a:t>
            </a:r>
            <a:endParaRPr lang="en-US" sz="4000" b="1" kern="0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4000" b="1" kern="0" dirty="0">
              <a:solidFill>
                <a:srgbClr val="2E74B5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200" b="1" kern="0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System Overview:</a:t>
            </a:r>
          </a:p>
          <a:p>
            <a:pPr marL="0" marR="0" lvl="0" indent="0" algn="just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4000" dirty="0">
                <a:solidFill>
                  <a:srgbClr val="1A1A1A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Investing by renting a property is not suitable for all investors, because problems are bound to occur sooner or later, even if the properties are completely new.</a:t>
            </a:r>
          </a:p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1A1A1A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>
              <a:solidFill>
                <a:srgbClr val="1A1A1A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88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77C2-997D-56D7-8513-27F559B41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954"/>
            <a:ext cx="10515600" cy="644166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Assumptions and/or constraints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BD6-17F1-66A7-DEC6-2B94D531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3120"/>
            <a:ext cx="10515600" cy="5173843"/>
          </a:xfrm>
        </p:spPr>
        <p:txBody>
          <a:bodyPr/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Availability: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The system should be available at the working time.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Security: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Some information must be secure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Daily Load: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average number of the invocation per day from 700-900 invocation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Peak load: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maximum number of invocation per day must didn’t exceed 1000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Size Per Submission: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maximum number in mb of the uploaded data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Expected Lifespan: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indent="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expected time that data can be available at the system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6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E065A-BF28-A2AF-7562-1FB5520CA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448"/>
            <a:ext cx="10515600" cy="960888"/>
          </a:xfrm>
        </p:spPr>
        <p:txBody>
          <a:bodyPr>
            <a:noAutofit/>
          </a:bodyPr>
          <a:lstStyle/>
          <a:p>
            <a:pPr marR="0" lvl="0" rt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6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  <a:br>
              <a:rPr lang="en-US" sz="36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kern="0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3600" b="1" dirty="0"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Functional Requirements:        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441A7-82A0-360A-04EF-B27FF2111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611"/>
            <a:ext cx="10515600" cy="473635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landlords:</a:t>
            </a:r>
          </a:p>
          <a:p>
            <a:pPr marL="0" marR="0" algn="l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1-He adds the name of the property, its location, photos, description and its size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2- Set a period of time for a period of no less than two months for the tenant to vacate the property to give him an opportunity to search for another place to live.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3- If the tenant remains in the property after the two-month period, you can resort to the judiciary to issue a possession order.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For the administrator:</a:t>
            </a:r>
          </a:p>
          <a:p>
            <a:pPr marL="0" marR="0" algn="l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1-He accepts the property that the property owner adds or refuse it.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l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2- The home rental system has a service to follow up on price changes monthly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solidFill>
                <a:srgbClr val="1F4E79"/>
              </a:solidFill>
              <a:latin typeface="Times New Roman" panose="02020603050405020304" pitchFamily="18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842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3865F-EB6A-CB4F-B16F-B202914C4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551"/>
            <a:ext cx="10515600" cy="5866412"/>
          </a:xfrm>
        </p:spPr>
        <p:txBody>
          <a:bodyPr/>
          <a:lstStyle/>
          <a:p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For the tenant: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can search about property near him or in any location he wants or in specific dates.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Some rules and safety requirements that the tenant must abide by must be agreed upon to avoid major problems and damages that the tenant may cause intentionally or unintentionally.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He can cancel a renting if within the cancellation period.</a:t>
            </a: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b="1" dirty="0">
                <a:solidFill>
                  <a:srgbClr val="2E74B5"/>
                </a:solidFill>
                <a:latin typeface="Calibri Light" panose="020F0302020204030204" pitchFamily="34" charset="0"/>
                <a:cs typeface="Times New Roman" panose="02020603050405020304" pitchFamily="18" charset="0"/>
              </a:rPr>
              <a:t>2-Non-Functional Requirements: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Availability: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Working hours and holidays: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system shall be available in normal working hours which are from 8:00 AM to 10:00 PM.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system is not available on Friday.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914400" marR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dirty="0">
              <a:solidFill>
                <a:srgbClr val="1F4E79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600" b="1" dirty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92E4-3749-B76D-FEC4-59ACFF51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81"/>
            <a:ext cx="10515600" cy="5987182"/>
          </a:xfrm>
        </p:spPr>
        <p:txBody>
          <a:bodyPr/>
          <a:lstStyle/>
          <a:p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Security: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Log in and password: 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user has only 3 tries to log in, then he/she has to wait for 2 minutes for the next try.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If the user forgot his password, the system would send him an email for authentication to his phone number or his email that he used to create an account.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Transaction and exchanging money: 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user must input the OTP that was send to his phone number after only 30 seconds from sending the message or he/she will need another OTP from his bank account for exchanging money.</a:t>
            </a: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Peak load:</a:t>
            </a:r>
          </a:p>
          <a:p>
            <a:pPr marL="742950" marR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maximum number of invocation per day must didn’t exceed 1000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marR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system if exceed the peak load should be view a message that the system will be restart before restarting the system to alert the customers that there process didn’t done.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endParaRPr lang="en-US" sz="2400" b="1" dirty="0">
              <a:solidFill>
                <a:srgbClr val="1F4E79"/>
              </a:solidFill>
              <a:latin typeface="Times New Roman" panose="02020603050405020304" pitchFamily="18" charset="0"/>
            </a:endParaRPr>
          </a:p>
          <a:p>
            <a:pPr marL="457200" marR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 indent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7B73-7D9D-3027-B52C-2B72D6EF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64"/>
            <a:ext cx="10515600" cy="6090699"/>
          </a:xfrm>
        </p:spPr>
        <p:txBody>
          <a:bodyPr/>
          <a:lstStyle/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Size Per Submission:</a:t>
            </a:r>
          </a:p>
          <a:p>
            <a:pPr marL="800100" marR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maximum number in mb of the uploaded data Such as:</a:t>
            </a:r>
          </a:p>
          <a:p>
            <a:pPr marL="1143000" marR="0" lvl="2" indent="-2286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maximum size of uploading the home images is 50 MB.</a:t>
            </a:r>
          </a:p>
          <a:p>
            <a:pPr marL="1143000" marR="0" lvl="2" indent="-2286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maximum size of uploading profile picture is 10MB.</a:t>
            </a:r>
          </a:p>
          <a:p>
            <a:pPr>
              <a:spcAft>
                <a:spcPts val="800"/>
              </a:spcAft>
            </a:pPr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Expected Lifespan:</a:t>
            </a:r>
          </a:p>
          <a:p>
            <a:pPr marL="800100" marR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 expected time that data can be available at the system</a:t>
            </a:r>
          </a:p>
          <a:p>
            <a:pPr marL="800100" marR="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Are 120 days, then the data will be deleted and send message to its owner to alert him.</a:t>
            </a:r>
          </a:p>
          <a:p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Transaction and exchanging money: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Transaction process shall take only 3 seconds to exchange money from user’s bank account to the landlord.</a:t>
            </a:r>
          </a:p>
          <a:p>
            <a:pPr marL="342900" marR="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Accepted currencies are the country’s official currency and dollar as another option.</a:t>
            </a:r>
          </a:p>
          <a:p>
            <a:r>
              <a:rPr lang="en-US" sz="2400" b="1" dirty="0">
                <a:solidFill>
                  <a:srgbClr val="1F4E79"/>
                </a:solidFill>
                <a:latin typeface="Times New Roman" panose="02020603050405020304" pitchFamily="18" charset="0"/>
              </a:rPr>
              <a:t>Laws and legal process: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system shall review the rent laws in each country every 6 months and update any changes if there is any.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5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889</Words>
  <Application>Microsoft Office PowerPoint</Application>
  <PresentationFormat>Widescreen</PresentationFormat>
  <Paragraphs>117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 Home rental system Project Phase II TA. &lt;Kholoud Khaled&gt; </vt:lpstr>
      <vt:lpstr>Purpose:</vt:lpstr>
      <vt:lpstr> Scope       </vt:lpstr>
      <vt:lpstr>Audience   </vt:lpstr>
      <vt:lpstr>Assumptions and/or constraints</vt:lpstr>
      <vt:lpstr>System Requirements: 1-Functional Requirements:         </vt:lpstr>
      <vt:lpstr>PowerPoint Presentation</vt:lpstr>
      <vt:lpstr>PowerPoint Presentation</vt:lpstr>
      <vt:lpstr>PowerPoint Presentation</vt:lpstr>
      <vt:lpstr>  Use Case Diagram </vt:lpstr>
      <vt:lpstr>Class diagram:</vt:lpstr>
      <vt:lpstr>state diagram for landlord</vt:lpstr>
      <vt:lpstr>state diagram for login</vt:lpstr>
      <vt:lpstr>activity diagram</vt:lpstr>
      <vt:lpstr>13-cancel contract sequence diagram</vt:lpstr>
      <vt:lpstr>14-search for property sequence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Home rental system Project Phase II TA. &lt;Kholoud Khaled&gt; </dc:title>
  <dc:creator>mario samy</dc:creator>
  <cp:lastModifiedBy>mario samy</cp:lastModifiedBy>
  <cp:revision>1</cp:revision>
  <dcterms:created xsi:type="dcterms:W3CDTF">2022-05-27T17:03:47Z</dcterms:created>
  <dcterms:modified xsi:type="dcterms:W3CDTF">2022-05-27T17:57:28Z</dcterms:modified>
</cp:coreProperties>
</file>