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65" r:id="rId3"/>
    <p:sldId id="266" r:id="rId4"/>
    <p:sldId id="262" r:id="rId5"/>
    <p:sldId id="263" r:id="rId6"/>
    <p:sldId id="260" r:id="rId7"/>
    <p:sldId id="264" r:id="rId8"/>
    <p:sldId id="261" r:id="rId9"/>
    <p:sldId id="257" r:id="rId10"/>
    <p:sldId id="258" r:id="rId11"/>
    <p:sldId id="270" r:id="rId12"/>
    <p:sldId id="271" r:id="rId13"/>
    <p:sldId id="269" r:id="rId14"/>
    <p:sldId id="259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rid Brizotti" initials="IB" lastIdx="0" clrIdx="0">
    <p:extLst/>
  </p:cmAuthor>
  <p:cmAuthor id="2" name="Joseph" initials="J" lastIdx="3" clrIdx="1">
    <p:extLst>
      <p:ext uri="{19B8F6BF-5375-455C-9EA6-DF929625EA0E}">
        <p15:presenceInfo xmlns:p15="http://schemas.microsoft.com/office/powerpoint/2012/main" userId="Josep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76"/>
    <a:srgbClr val="C29478"/>
    <a:srgbClr val="D54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/>
    <p:restoredTop sz="79821"/>
  </p:normalViewPr>
  <p:slideViewPr>
    <p:cSldViewPr snapToGrid="0" snapToObjects="1">
      <p:cViewPr varScale="1">
        <p:scale>
          <a:sx n="50" d="100"/>
          <a:sy n="50" d="100"/>
        </p:scale>
        <p:origin x="60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03T19:56:47.331" idx="3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E8C5C-9EFC-1942-96B6-A7AFB9835A3A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C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986F-B1F1-3342-B3AF-EC1EA12FB8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0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95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06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46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59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5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5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78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6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82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0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1BBC-00B0-6540-9C4C-437D7837BC84}" type="datetimeFigureOut">
              <a:rPr lang="pt-BR" smtClean="0"/>
              <a:t>03/12/2016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66EE-034A-4646-8484-276A646247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220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4763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/>
              <a:t>Raising the Roof</a:t>
            </a:r>
            <a:endParaRPr lang="en-CA" sz="4800" dirty="0"/>
          </a:p>
        </p:txBody>
      </p:sp>
      <p:sp>
        <p:nvSpPr>
          <p:cNvPr id="5" name="Retângulo 4"/>
          <p:cNvSpPr/>
          <p:nvPr/>
        </p:nvSpPr>
        <p:spPr>
          <a:xfrm>
            <a:off x="0" y="6057900"/>
            <a:ext cx="12192000" cy="8001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ixaDeTexto 3"/>
          <p:cNvSpPr txBox="1"/>
          <p:nvPr/>
        </p:nvSpPr>
        <p:spPr>
          <a:xfrm>
            <a:off x="3681412" y="2554631"/>
            <a:ext cx="6029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200" dirty="0" err="1" smtClean="0">
                <a:solidFill>
                  <a:schemeClr val="bg1"/>
                </a:solidFill>
              </a:rPr>
              <a:t>DataThon</a:t>
            </a:r>
            <a:r>
              <a:rPr lang="en-CA" sz="4200" dirty="0" smtClean="0">
                <a:solidFill>
                  <a:schemeClr val="bg1"/>
                </a:solidFill>
              </a:rPr>
              <a:t> Dec-2016</a:t>
            </a:r>
            <a:endParaRPr lang="en-CA" sz="42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324975" y="3380244"/>
            <a:ext cx="1762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Stefan</a:t>
            </a:r>
          </a:p>
          <a:p>
            <a:r>
              <a:rPr lang="en-CA" sz="2800" dirty="0" smtClean="0">
                <a:solidFill>
                  <a:schemeClr val="bg1"/>
                </a:solidFill>
              </a:rPr>
              <a:t>Joe</a:t>
            </a:r>
          </a:p>
          <a:p>
            <a:r>
              <a:rPr lang="en-CA" sz="2800" dirty="0" smtClean="0">
                <a:solidFill>
                  <a:schemeClr val="bg1"/>
                </a:solidFill>
              </a:rPr>
              <a:t>Amir</a:t>
            </a:r>
          </a:p>
          <a:p>
            <a:r>
              <a:rPr lang="en-CA" sz="2800" dirty="0" smtClean="0">
                <a:solidFill>
                  <a:schemeClr val="bg1"/>
                </a:solidFill>
              </a:rPr>
              <a:t>Ingrid</a:t>
            </a:r>
          </a:p>
          <a:p>
            <a:r>
              <a:rPr lang="en-CA" sz="2800" dirty="0" err="1" smtClean="0">
                <a:solidFill>
                  <a:schemeClr val="bg1"/>
                </a:solidFill>
              </a:rPr>
              <a:t>Shabs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1924050"/>
            <a:ext cx="4876800" cy="2667000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228601" y="2400300"/>
            <a:ext cx="442912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Seta para a Direita 14"/>
          <p:cNvSpPr/>
          <p:nvPr/>
        </p:nvSpPr>
        <p:spPr>
          <a:xfrm>
            <a:off x="238122" y="3109921"/>
            <a:ext cx="442912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Seta para a Direita 15"/>
          <p:cNvSpPr/>
          <p:nvPr/>
        </p:nvSpPr>
        <p:spPr>
          <a:xfrm>
            <a:off x="247642" y="3419484"/>
            <a:ext cx="442912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Seta para a Direita 16"/>
          <p:cNvSpPr/>
          <p:nvPr/>
        </p:nvSpPr>
        <p:spPr>
          <a:xfrm>
            <a:off x="271450" y="4071954"/>
            <a:ext cx="442912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aixaDeTexto 17"/>
          <p:cNvSpPr txBox="1"/>
          <p:nvPr/>
        </p:nvSpPr>
        <p:spPr>
          <a:xfrm>
            <a:off x="671513" y="1402358"/>
            <a:ext cx="598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Increase the number of campaigns/donations: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5063"/>
            <a:ext cx="5346700" cy="26670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981700" y="1888486"/>
            <a:ext cx="598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Increase the number of in person campaigns in cities which people are visiting the website but not donating: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826544" y="258758"/>
            <a:ext cx="74033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 smtClean="0"/>
              <a:t>Analyzing data </a:t>
            </a:r>
            <a:r>
              <a:rPr lang="en-CA" sz="3500" b="1" smtClean="0"/>
              <a:t>with Google Analytics  </a:t>
            </a:r>
            <a:endParaRPr lang="en-CA" sz="35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71450" y="4804785"/>
            <a:ext cx="53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Assuming we have a linear relationship between the population and number of homeless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81700" y="256081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Top 10: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76118" y="5767525"/>
            <a:ext cx="598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The volunteers should receive a complete list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6544" y="258758"/>
            <a:ext cx="74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Prediction Performance: Regression </a:t>
            </a:r>
            <a:endParaRPr lang="en-CA" sz="35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2" y="2191404"/>
            <a:ext cx="10614056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6544" y="258758"/>
            <a:ext cx="74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Prediction Performance: Regression </a:t>
            </a:r>
            <a:endParaRPr lang="en-CA" sz="3500" b="1" dirty="0"/>
          </a:p>
        </p:txBody>
      </p:sp>
      <p:sp>
        <p:nvSpPr>
          <p:cNvPr id="8" name="Rectangle 7"/>
          <p:cNvSpPr/>
          <p:nvPr/>
        </p:nvSpPr>
        <p:spPr>
          <a:xfrm>
            <a:off x="613488" y="4388792"/>
            <a:ext cx="168713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 </a:t>
            </a:r>
            <a:endParaRPr lang="en-CA" dirty="0"/>
          </a:p>
        </p:txBody>
      </p:sp>
      <p:pic>
        <p:nvPicPr>
          <p:cNvPr id="9" name="Picture 2" descr="Image result for train test spl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08" y="3835091"/>
            <a:ext cx="3450533" cy="19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625575" y="4446747"/>
            <a:ext cx="927279" cy="759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47" y="1513970"/>
            <a:ext cx="2941204" cy="2228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528" y="4177591"/>
            <a:ext cx="2870263" cy="21739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692978" y="3858977"/>
            <a:ext cx="57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RRG</a:t>
            </a:r>
            <a:endParaRPr lang="en-CA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92978" y="1262330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SVR</a:t>
            </a:r>
            <a:endParaRPr lang="en-CA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341" y="346575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Train Test split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3105" y="300050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Grid Search </a:t>
            </a:r>
            <a:r>
              <a:rPr lang="en-US" dirty="0" smtClean="0"/>
              <a:t>d </a:t>
            </a:r>
            <a:endParaRPr lang="en-CA" dirty="0"/>
          </a:p>
        </p:txBody>
      </p:sp>
      <p:sp>
        <p:nvSpPr>
          <p:cNvPr id="16" name="Right Arrow 15"/>
          <p:cNvSpPr/>
          <p:nvPr/>
        </p:nvSpPr>
        <p:spPr>
          <a:xfrm>
            <a:off x="7401207" y="3795622"/>
            <a:ext cx="948747" cy="1084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Prediction Performance: </a:t>
            </a:r>
            <a:r>
              <a:rPr lang="en-CA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Regression </a:t>
            </a:r>
            <a:r>
              <a:rPr lang="en-CA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Leve out Coefficient of determination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91927"/>
              </p:ext>
            </p:extLst>
          </p:nvPr>
        </p:nvGraphicFramePr>
        <p:xfrm>
          <a:off x="800709" y="219646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LR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KRR</a:t>
                      </a:r>
                      <a:endParaRPr lang="en-CA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SVR</a:t>
                      </a:r>
                      <a:endParaRPr lang="en-CA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56%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6056"/>
              </p:ext>
            </p:extLst>
          </p:nvPr>
        </p:nvGraphicFramePr>
        <p:xfrm>
          <a:off x="1457325" y="3725332"/>
          <a:ext cx="92773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675"/>
                <a:gridCol w="4638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Coefficient of determination (SVR)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Search’s   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42</a:t>
                      </a:r>
                      <a:r>
                        <a:rPr lang="en-CA" baseline="0" dirty="0" smtClean="0">
                          <a:effectLst/>
                        </a:rPr>
                        <a:t> %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Visitors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55 %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71500" y="1500188"/>
            <a:ext cx="110871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200" dirty="0" smtClean="0">
                <a:solidFill>
                  <a:schemeClr val="bg1"/>
                </a:solidFill>
              </a:rPr>
              <a:t>Create variables to follow the effect of campaigns (examples: </a:t>
            </a:r>
            <a:r>
              <a:rPr lang="en-CA" sz="2200" dirty="0" err="1" smtClean="0">
                <a:solidFill>
                  <a:schemeClr val="bg1"/>
                </a:solidFill>
              </a:rPr>
              <a:t>campaign_id</a:t>
            </a:r>
            <a:r>
              <a:rPr lang="en-CA" sz="2200" dirty="0" smtClean="0">
                <a:solidFill>
                  <a:schemeClr val="bg1"/>
                </a:solidFill>
              </a:rPr>
              <a:t>, date of the campaign start, date campaign finish) </a:t>
            </a:r>
            <a:endParaRPr lang="en-CA" sz="2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CA" sz="2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CA" sz="2200" dirty="0">
                <a:solidFill>
                  <a:schemeClr val="bg1"/>
                </a:solidFill>
              </a:rPr>
              <a:t>Create patterns to feed the data sets (less cleaning and data misunderstood) </a:t>
            </a:r>
          </a:p>
          <a:p>
            <a:pPr marL="285750" indent="-285750">
              <a:buFont typeface="Arial" charset="0"/>
              <a:buChar char="•"/>
            </a:pPr>
            <a:endParaRPr lang="en-CA" sz="22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CA" sz="2200" dirty="0">
                <a:solidFill>
                  <a:schemeClr val="bg1"/>
                </a:solidFill>
              </a:rPr>
              <a:t>Create an on-going MIS report to track the main triggers (top 10 cities, by province,....)</a:t>
            </a:r>
          </a:p>
          <a:p>
            <a:pPr marL="285750" indent="-285750">
              <a:buFont typeface="Arial" charset="0"/>
              <a:buChar char="•"/>
            </a:pPr>
            <a:endParaRPr lang="en-CA" sz="22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CA" sz="2200" dirty="0">
                <a:solidFill>
                  <a:schemeClr val="bg1"/>
                </a:solidFill>
              </a:rPr>
              <a:t>Expand sales beyond Toques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sz="2200" dirty="0" smtClean="0">
                <a:solidFill>
                  <a:schemeClr val="bg1"/>
                </a:solidFill>
              </a:rPr>
              <a:t>Cover </a:t>
            </a:r>
            <a:r>
              <a:rPr lang="en-CA" sz="2200" dirty="0">
                <a:solidFill>
                  <a:schemeClr val="bg1"/>
                </a:solidFill>
              </a:rPr>
              <a:t>sales in Summer months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sz="2200" dirty="0" smtClean="0">
                <a:solidFill>
                  <a:schemeClr val="bg1"/>
                </a:solidFill>
              </a:rPr>
              <a:t>Appeal </a:t>
            </a:r>
            <a:r>
              <a:rPr lang="en-CA" sz="2200" dirty="0">
                <a:solidFill>
                  <a:schemeClr val="bg1"/>
                </a:solidFill>
              </a:rPr>
              <a:t>to younger millennial generation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CA" sz="2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17269" y="362720"/>
            <a:ext cx="25574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 smtClean="0"/>
              <a:t>Suggestions</a:t>
            </a:r>
            <a:endParaRPr lang="en-CA" sz="3500" b="1" dirty="0"/>
          </a:p>
        </p:txBody>
      </p:sp>
    </p:spTree>
    <p:extLst>
      <p:ext uri="{BB962C8B-B14F-4D97-AF65-F5344CB8AC3E}">
        <p14:creationId xmlns:p14="http://schemas.microsoft.com/office/powerpoint/2010/main" val="3404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tx1"/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71500" y="1500188"/>
            <a:ext cx="11087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CA" sz="2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17269" y="362720"/>
            <a:ext cx="25574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 smtClean="0"/>
              <a:t>Suggestions</a:t>
            </a:r>
            <a:endParaRPr lang="en-CA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869" y="1765167"/>
            <a:ext cx="4212431" cy="42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94347" y="303367"/>
            <a:ext cx="74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prstClr val="white"/>
                </a:solidFill>
              </a:rPr>
              <a:t>Y2K BUG!!!!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7" y="1857375"/>
            <a:ext cx="11634450" cy="34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94348" y="303367"/>
            <a:ext cx="74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solidFill>
                  <a:prstClr val="white"/>
                </a:solidFill>
              </a:rPr>
              <a:t>TIME TRAVEL</a:t>
            </a:r>
            <a:endParaRPr lang="en-CA" sz="3600" dirty="0">
              <a:solidFill>
                <a:prstClr val="white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784349"/>
            <a:ext cx="8788310" cy="22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5" y="812800"/>
            <a:ext cx="11655609" cy="41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1" y="623887"/>
            <a:ext cx="11859319" cy="5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" y="218799"/>
            <a:ext cx="11835908" cy="63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" y="244475"/>
            <a:ext cx="11759134" cy="53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2" y="271463"/>
            <a:ext cx="11759923" cy="62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2530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5466"/>
            <a:ext cx="12192000" cy="37254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63" y="1449916"/>
            <a:ext cx="7416800" cy="48387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26544" y="258758"/>
            <a:ext cx="74033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 smtClean="0"/>
              <a:t>Analyzing data </a:t>
            </a:r>
            <a:r>
              <a:rPr lang="en-CA" sz="3500" b="1" smtClean="0"/>
              <a:t>with Google Analytics  </a:t>
            </a:r>
            <a:endParaRPr lang="en-CA" sz="3500" b="1" dirty="0"/>
          </a:p>
        </p:txBody>
      </p:sp>
    </p:spTree>
    <p:extLst>
      <p:ext uri="{BB962C8B-B14F-4D97-AF65-F5344CB8AC3E}">
        <p14:creationId xmlns:p14="http://schemas.microsoft.com/office/powerpoint/2010/main" val="10217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28628</TotalTime>
  <Words>195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Performance: Regression Leve out Coefficient of determination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Ingrid Brizotti</dc:creator>
  <cp:lastModifiedBy>Joseph</cp:lastModifiedBy>
  <cp:revision>229</cp:revision>
  <dcterms:created xsi:type="dcterms:W3CDTF">2016-10-27T21:30:06Z</dcterms:created>
  <dcterms:modified xsi:type="dcterms:W3CDTF">2016-12-04T01:43:35Z</dcterms:modified>
</cp:coreProperties>
</file>