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7" r:id="rId3"/>
    <p:sldId id="258" r:id="rId4"/>
    <p:sldId id="265" r:id="rId5"/>
    <p:sldId id="267" r:id="rId6"/>
    <p:sldId id="266" r:id="rId7"/>
    <p:sldId id="259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11" autoAdjust="0"/>
    <p:restoredTop sz="94747" autoAdjust="0"/>
  </p:normalViewPr>
  <p:slideViewPr>
    <p:cSldViewPr>
      <p:cViewPr varScale="1">
        <p:scale>
          <a:sx n="76" d="100"/>
          <a:sy n="76" d="100"/>
        </p:scale>
        <p:origin x="-6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F2FC-70FF-4FDF-8D25-603C7257FA8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30CA-5D5A-4981-8196-54AE8BC83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4BD40D-BE3E-42F2-9A9B-21A2D582BFA0}" type="datetimeFigureOut">
              <a:rPr lang="fr-FR" smtClean="0"/>
              <a:pPr/>
              <a:t>20/04/2023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6D957F2-7625-4EA0-87CB-3BE103DA8D3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Definition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But d'un </a:t>
            </a:r>
            <a:r>
              <a:rPr lang="en-CA" dirty="0" err="1"/>
              <a:t>rançongiciel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Vecteur</a:t>
            </a:r>
            <a:r>
              <a:rPr lang="en-US" dirty="0"/>
              <a:t> de Propagation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L’exploitation</a:t>
            </a:r>
            <a:r>
              <a:rPr lang="en-US" dirty="0"/>
              <a:t> des vulnerabilities</a:t>
            </a:r>
            <a:endParaRPr lang="en-CA" dirty="0"/>
          </a:p>
          <a:p>
            <a:pPr>
              <a:buFont typeface="Arial" pitchFamily="34" charset="0"/>
              <a:buChar char="•"/>
            </a:pPr>
            <a:r>
              <a:rPr lang="en-CA" dirty="0" err="1"/>
              <a:t>Historique</a:t>
            </a:r>
            <a:r>
              <a:rPr lang="en-CA" dirty="0"/>
              <a:t> des </a:t>
            </a:r>
            <a:r>
              <a:rPr lang="en-CA" dirty="0" err="1"/>
              <a:t>rançongiciel</a:t>
            </a:r>
            <a:endParaRPr lang="en-CA" dirty="0"/>
          </a:p>
          <a:p>
            <a:pPr>
              <a:buFont typeface="Arial" pitchFamily="34" charset="0"/>
              <a:buChar char="•"/>
            </a:pPr>
            <a:r>
              <a:rPr lang="en-CA" dirty="0" err="1"/>
              <a:t>Moyen</a:t>
            </a:r>
            <a:r>
              <a:rPr lang="en-CA" dirty="0"/>
              <a:t> de </a:t>
            </a:r>
            <a:r>
              <a:rPr lang="en-CA" dirty="0" err="1"/>
              <a:t>lutte</a:t>
            </a:r>
            <a:endParaRPr lang="en-CA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Encas</a:t>
            </a:r>
            <a:r>
              <a:rPr lang="en-US" dirty="0"/>
              <a:t> </a:t>
            </a:r>
            <a:r>
              <a:rPr lang="en-US" dirty="0" err="1"/>
              <a:t>d’infection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Conclusion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parler</a:t>
            </a:r>
            <a:r>
              <a:rPr lang="en-US" dirty="0"/>
              <a:t> 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9000"/>
            <a:duotone>
              <a:schemeClr val="bg1">
                <a:tint val="93000"/>
                <a:shade val="20000"/>
              </a:schemeClr>
              <a:schemeClr val="bg1">
                <a:tint val="90000"/>
                <a:shade val="85000"/>
                <a:satMod val="115000"/>
              </a:schemeClr>
            </a:duotone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780928"/>
            <a:ext cx="7745505" cy="3877815"/>
          </a:xfrm>
        </p:spPr>
        <p:txBody>
          <a:bodyPr/>
          <a:lstStyle/>
          <a:p>
            <a:pPr>
              <a:buNone/>
            </a:pPr>
            <a:r>
              <a:rPr lang="en-CA" dirty="0" err="1"/>
              <a:t>Qu’est-ce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ran</a:t>
            </a:r>
            <a:r>
              <a:rPr lang="fr-CA" dirty="0"/>
              <a:t>ç</a:t>
            </a:r>
            <a:r>
              <a:rPr lang="en-CA" dirty="0" err="1"/>
              <a:t>ongiciel</a:t>
            </a:r>
            <a:r>
              <a:rPr lang="en-CA" b="1" dirty="0"/>
              <a:t> </a:t>
            </a:r>
            <a:r>
              <a:rPr lang="en-CA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CA" dirty="0" err="1"/>
              <a:t>Ce</a:t>
            </a:r>
            <a:r>
              <a:rPr lang="en-CA" dirty="0"/>
              <a:t> un </a:t>
            </a:r>
            <a:r>
              <a:rPr lang="en-CA" dirty="0" err="1"/>
              <a:t>sous</a:t>
            </a:r>
            <a:r>
              <a:rPr lang="en-CA" dirty="0"/>
              <a:t> </a:t>
            </a:r>
            <a:r>
              <a:rPr lang="en-CA" dirty="0" err="1"/>
              <a:t>catégoire</a:t>
            </a:r>
            <a:r>
              <a:rPr lang="en-CA" dirty="0"/>
              <a:t> de </a:t>
            </a:r>
            <a:r>
              <a:rPr lang="en-CA" dirty="0" err="1"/>
              <a:t>logiciel</a:t>
            </a:r>
            <a:r>
              <a:rPr lang="en-CA" dirty="0"/>
              <a:t> </a:t>
            </a:r>
            <a:r>
              <a:rPr lang="en-CA" dirty="0" err="1"/>
              <a:t>malveillant</a:t>
            </a:r>
            <a:r>
              <a:rPr lang="en-CA" dirty="0"/>
              <a:t> qui </a:t>
            </a:r>
            <a:r>
              <a:rPr lang="en-CA" dirty="0" err="1"/>
              <a:t>prend</a:t>
            </a:r>
            <a:r>
              <a:rPr lang="en-CA" dirty="0"/>
              <a:t> en </a:t>
            </a:r>
            <a:r>
              <a:rPr lang="en-CA" dirty="0" err="1"/>
              <a:t>otage</a:t>
            </a:r>
            <a:r>
              <a:rPr lang="en-CA" dirty="0"/>
              <a:t> </a:t>
            </a:r>
            <a:r>
              <a:rPr lang="en-CA" kern="50" dirty="0">
                <a:latin typeface="Times New Roman"/>
                <a:ea typeface="SimSun"/>
                <a:cs typeface="Mangal"/>
              </a:rPr>
              <a:t>des </a:t>
            </a:r>
            <a:r>
              <a:rPr lang="en-CA" kern="50" dirty="0" err="1">
                <a:latin typeface="Times New Roman"/>
                <a:ea typeface="SimSun"/>
                <a:cs typeface="Mangal"/>
              </a:rPr>
              <a:t>données</a:t>
            </a:r>
            <a:r>
              <a:rPr lang="en-CA" kern="50" dirty="0">
                <a:latin typeface="Times New Roman"/>
                <a:ea typeface="SimSun"/>
                <a:cs typeface="Mangal"/>
              </a:rPr>
              <a:t> </a:t>
            </a:r>
            <a:r>
              <a:rPr lang="en-CA" kern="50" dirty="0" err="1">
                <a:latin typeface="Times New Roman"/>
                <a:ea typeface="SimSun"/>
                <a:cs typeface="Mangal"/>
              </a:rPr>
              <a:t>personnelles</a:t>
            </a:r>
            <a:endParaRPr lang="en-CA" kern="50" dirty="0">
              <a:latin typeface="Times New Roman"/>
              <a:ea typeface="SimSun"/>
              <a:cs typeface="Mangal"/>
            </a:endParaRPr>
          </a:p>
          <a:p>
            <a:pPr>
              <a:buFont typeface="Arial" pitchFamily="34" charset="0"/>
              <a:buChar char="•"/>
            </a:pPr>
            <a:r>
              <a:rPr lang="fr-CA" dirty="0"/>
              <a:t> Le but de un </a:t>
            </a:r>
            <a:r>
              <a:rPr lang="fr-CA" dirty="0" err="1"/>
              <a:t>rançongiciel</a:t>
            </a:r>
            <a:r>
              <a:rPr lang="fr-CA" dirty="0"/>
              <a:t> est de s'emparer des ressources d'un ordinateur ou d'un réseau</a:t>
            </a:r>
          </a:p>
          <a:p>
            <a:pPr>
              <a:buFont typeface="Arial" pitchFamily="34" charset="0"/>
              <a:buChar char="•"/>
            </a:pPr>
            <a:endParaRPr lang="en-CA" kern="50" dirty="0">
              <a:latin typeface="Times New Roman"/>
              <a:ea typeface="SimSun"/>
              <a:cs typeface="Mangal"/>
            </a:endParaRPr>
          </a:p>
          <a:p>
            <a:pPr>
              <a:buNone/>
            </a:pPr>
            <a:endParaRPr lang="en-CA" kern="50" dirty="0">
              <a:latin typeface="Times New Roman"/>
              <a:ea typeface="SimSun"/>
              <a:cs typeface="Mangal"/>
            </a:endParaRPr>
          </a:p>
          <a:p>
            <a:pPr>
              <a:buFont typeface="Arial" pitchFamily="34" charset="0"/>
              <a:buChar char="•"/>
            </a:pPr>
            <a:endParaRPr lang="en-CA" kern="50" dirty="0">
              <a:latin typeface="Times New Roman"/>
              <a:ea typeface="SimSun"/>
              <a:cs typeface="Mangal"/>
            </a:endParaRPr>
          </a:p>
          <a:p>
            <a:pPr>
              <a:buFont typeface="Arial" pitchFamily="34" charset="0"/>
              <a:buChar char="•"/>
            </a:pPr>
            <a:endParaRPr lang="en-CA" dirty="0"/>
          </a:p>
          <a:p>
            <a:pP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sz="4400" b="1" dirty="0"/>
              <a:t>Definition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73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fr-CA" kern="50">
                <a:ea typeface="NSimSun"/>
              </a:rPr>
              <a:t>Cheval </a:t>
            </a:r>
            <a:r>
              <a:rPr lang="fr-CA" kern="50" dirty="0">
                <a:ea typeface="NSimSun"/>
              </a:rPr>
              <a:t>de Trois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rançongiciel</a:t>
            </a:r>
            <a:r>
              <a:rPr lang="fr-FR" dirty="0"/>
              <a:t> </a:t>
            </a:r>
            <a:r>
              <a:rPr lang="fr-FR" dirty="0" err="1"/>
              <a:t>utilize</a:t>
            </a:r>
            <a:r>
              <a:rPr lang="fr-FR" dirty="0"/>
              <a:t> cet logiciel malveillant de pénétrant dans un système informatique en se cachant dans une télécharger ou un fichier familier.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dirty="0"/>
              <a:t>Il se propagent par le biais d’email de </a:t>
            </a:r>
            <a:r>
              <a:rPr lang="fr-FR" dirty="0" err="1"/>
              <a:t>phishing</a:t>
            </a:r>
            <a:r>
              <a:rPr lang="fr-FR" dirty="0"/>
              <a:t> contenant des pièces jointes malveillantes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FR" dirty="0"/>
              <a:t>Lorsqu’un </a:t>
            </a:r>
            <a:r>
              <a:rPr lang="fr-FR" dirty="0" err="1"/>
              <a:t>utilsateur</a:t>
            </a:r>
            <a:r>
              <a:rPr lang="fr-FR" dirty="0"/>
              <a:t> visite sans le savoir un site Web infecté, puis qu’un cheval de Trois et installé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kern="50" dirty="0">
              <a:ea typeface="NSimSu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fr-FR" dirty="0"/>
          </a:p>
          <a:p>
            <a:pPr lvl="1">
              <a:buNone/>
            </a:pPr>
            <a:endParaRPr lang="en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 err="1"/>
              <a:t>Vecteur</a:t>
            </a:r>
            <a:r>
              <a:rPr lang="en-CA" sz="4400" dirty="0"/>
              <a:t> de propagation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804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Les conditions présentes pour un infection réussie: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Une faille  de </a:t>
            </a:r>
            <a:r>
              <a:rPr lang="fr-FR" dirty="0" err="1"/>
              <a:t>programation</a:t>
            </a:r>
            <a:r>
              <a:rPr lang="fr-FR" dirty="0"/>
              <a:t> sans </a:t>
            </a:r>
            <a:r>
              <a:rPr lang="fr-FR" dirty="0" err="1"/>
              <a:t>patché</a:t>
            </a: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Cela peut être dû à une mauvaise conception ou à des erreurs commises lors de la mise en œuvre.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User error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Comme choisir un mot de passe commun ou facile à deviner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En laissant leur ordinateur portable ou leur téléphone portable sans surveillance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L’exploitation</a:t>
            </a:r>
            <a:r>
              <a:rPr lang="en-US" sz="4400" dirty="0"/>
              <a:t> des vulnerabilities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error </a:t>
            </a:r>
          </a:p>
          <a:p>
            <a:r>
              <a:rPr lang="en-US" dirty="0"/>
              <a:t>fooled into giving away their password</a:t>
            </a:r>
          </a:p>
          <a:p>
            <a:r>
              <a:rPr lang="en-US" dirty="0"/>
              <a:t>installing malware</a:t>
            </a:r>
          </a:p>
          <a:p>
            <a:r>
              <a:rPr lang="en-US" dirty="0"/>
              <a:t>installing malware, or divulging information that may be useful to an attacker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L’exploitation</a:t>
            </a:r>
            <a:r>
              <a:rPr lang="en-US" sz="4400" dirty="0"/>
              <a:t> des vulnerabilities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/>
              <a:t>Fonctionnalité 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peut être utilisée à mauvais escient par un attaquant pour percer un système.</a:t>
            </a:r>
          </a:p>
          <a:p>
            <a:pPr>
              <a:buFont typeface="Arial" pitchFamily="34" charset="0"/>
              <a:buChar char="•"/>
            </a:pPr>
            <a:r>
              <a:rPr lang="fr-FR" dirty="0"/>
              <a:t>Ils peuvent améliorer l'expérience de l'utilisateur, aider à diagnostiquer les problèmes ou améliorer la gestion, mais elles peuvent également être exploitées par un attaquant.</a:t>
            </a:r>
          </a:p>
          <a:p>
            <a:r>
              <a:rPr lang="fr-FR" dirty="0"/>
              <a:t>Par </a:t>
            </a:r>
            <a:r>
              <a:rPr lang="fr-FR" dirty="0" err="1"/>
              <a:t>example</a:t>
            </a:r>
            <a:r>
              <a:rPr lang="fr-FR" dirty="0"/>
              <a:t>,  MS macros en Office suite – Melissa </a:t>
            </a:r>
            <a:r>
              <a:rPr lang="fr-FR" dirty="0" err="1"/>
              <a:t>worm</a:t>
            </a:r>
            <a:r>
              <a:rPr lang="fr-FR" dirty="0"/>
              <a:t> (1999)</a:t>
            </a:r>
          </a:p>
          <a:p>
            <a:r>
              <a:rPr lang="fr-FR" dirty="0" err="1"/>
              <a:t>Javascript</a:t>
            </a:r>
            <a:r>
              <a:rPr lang="fr-FR" dirty="0"/>
              <a:t> – </a:t>
            </a:r>
            <a:r>
              <a:rPr lang="fr-FR" dirty="0" err="1"/>
              <a:t>diverting</a:t>
            </a:r>
            <a:r>
              <a:rPr lang="fr-FR" dirty="0"/>
              <a:t> web browsers and </a:t>
            </a:r>
            <a:r>
              <a:rPr lang="fr-FR" dirty="0" err="1"/>
              <a:t>downloading</a:t>
            </a:r>
            <a:r>
              <a:rPr lang="fr-FR" dirty="0"/>
              <a:t> </a:t>
            </a:r>
            <a:r>
              <a:rPr lang="fr-FR" dirty="0" err="1"/>
              <a:t>malwre</a:t>
            </a:r>
            <a:br>
              <a:rPr lang="fr-FR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L’exploitation</a:t>
            </a:r>
            <a:r>
              <a:rPr lang="en-US" sz="4400" dirty="0"/>
              <a:t> des vulnerabilities </a:t>
            </a:r>
            <a:r>
              <a:rPr lang="en-US" sz="2400" dirty="0"/>
              <a:t>cont.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Cibles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1554555" cy="1554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1553899" cy="1553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1553899" cy="155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132856"/>
            <a:ext cx="1553899" cy="1553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1554555" cy="1554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09120"/>
            <a:ext cx="1059924" cy="1059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37112"/>
            <a:ext cx="1059924" cy="10599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44208" y="5733256"/>
            <a:ext cx="227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OneDrive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568" y="5589240"/>
            <a:ext cx="227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Other Accessible Folders / Shared Local Network</a:t>
            </a:r>
            <a:br>
              <a:rPr lang="en-US" sz="1400" dirty="0"/>
            </a:br>
            <a:r>
              <a:rPr lang="en-US" sz="1400" dirty="0"/>
              <a:t>(e.g. NAS / File Servers)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3573016"/>
            <a:ext cx="227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 </a:t>
            </a:r>
            <a:r>
              <a:rPr lang="en-US" sz="1400" b="1" dirty="0" err="1"/>
              <a:t>Disque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2771800" y="3573016"/>
            <a:ext cx="1483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err="1"/>
              <a:t>Disques</a:t>
            </a:r>
            <a:r>
              <a:rPr lang="en-US" sz="1400" b="1" dirty="0"/>
              <a:t> </a:t>
            </a:r>
            <a:r>
              <a:rPr lang="en-US" sz="1400" b="1" dirty="0" err="1"/>
              <a:t>Locaux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3573016"/>
            <a:ext cx="227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Des </a:t>
            </a:r>
            <a:r>
              <a:rPr lang="en-US" sz="1400" b="1" dirty="0" err="1"/>
              <a:t>appareils</a:t>
            </a:r>
            <a:r>
              <a:rPr lang="en-US" sz="1400" b="1" dirty="0"/>
              <a:t> </a:t>
            </a:r>
            <a:r>
              <a:rPr lang="en-US" sz="1400" b="1" dirty="0" err="1"/>
              <a:t>connectés</a:t>
            </a:r>
            <a:endParaRPr lang="en-US" sz="1400" b="1" dirty="0"/>
          </a:p>
          <a:p>
            <a:pPr algn="ctr"/>
            <a:r>
              <a:rPr lang="en-US" sz="1400" dirty="0"/>
              <a:t>(bus </a:t>
            </a:r>
            <a:r>
              <a:rPr lang="en-US" sz="1400" dirty="0" err="1"/>
              <a:t>universel</a:t>
            </a:r>
            <a:r>
              <a:rPr lang="en-US" sz="1400" dirty="0"/>
              <a:t> en </a:t>
            </a:r>
            <a:r>
              <a:rPr lang="en-US" sz="1400" dirty="0" err="1"/>
              <a:t>serie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p.e</a:t>
            </a:r>
            <a:r>
              <a:rPr lang="en-US" sz="1400" dirty="0"/>
              <a:t>. </a:t>
            </a:r>
            <a:r>
              <a:rPr lang="en-US" sz="1400" dirty="0" err="1"/>
              <a:t>disque</a:t>
            </a:r>
            <a:r>
              <a:rPr lang="en-US" sz="1400" dirty="0"/>
              <a:t> de </a:t>
            </a:r>
            <a:r>
              <a:rPr lang="en-US" sz="1400" dirty="0" err="1"/>
              <a:t>sauvegarde</a:t>
            </a:r>
            <a:r>
              <a:rPr lang="en-US" sz="14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41430" y="3573016"/>
            <a:ext cx="250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Lecteur</a:t>
            </a:r>
            <a:r>
              <a:rPr lang="en-US" sz="1400" b="1" dirty="0"/>
              <a:t> </a:t>
            </a:r>
            <a:r>
              <a:rPr lang="en-US" sz="1400" b="1" dirty="0" err="1"/>
              <a:t>réseau</a:t>
            </a:r>
            <a:r>
              <a:rPr lang="en-US" sz="1400" b="1" dirty="0"/>
              <a:t> </a:t>
            </a:r>
            <a:r>
              <a:rPr lang="en-US" sz="1400" b="1" dirty="0" err="1"/>
              <a:t>mappé</a:t>
            </a:r>
            <a:endParaRPr lang="en-US" sz="1400" b="1" dirty="0"/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p.e</a:t>
            </a:r>
            <a:r>
              <a:rPr lang="en-US" sz="1400" dirty="0"/>
              <a:t>. </a:t>
            </a:r>
            <a:r>
              <a:rPr lang="en-US" sz="1400" dirty="0" err="1"/>
              <a:t>serveur</a:t>
            </a:r>
            <a:r>
              <a:rPr lang="en-US" sz="1400" dirty="0"/>
              <a:t> de </a:t>
            </a:r>
            <a:r>
              <a:rPr lang="en-US" sz="1400" dirty="0" err="1"/>
              <a:t>fichiers</a:t>
            </a:r>
            <a:r>
              <a:rPr lang="en-US" sz="1400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7864" y="5733256"/>
            <a:ext cx="227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Dropbox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03040" y="5877272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6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 by The Preiser Project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752" y="0"/>
            <a:ext cx="13940769" cy="697378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613</TotalTime>
  <Words>303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Livre relié</vt:lpstr>
      <vt:lpstr>On va parler de</vt:lpstr>
      <vt:lpstr> Definition</vt:lpstr>
      <vt:lpstr>Vecteur de propagation</vt:lpstr>
      <vt:lpstr>L’exploitation des vulnerabilities</vt:lpstr>
      <vt:lpstr>L’exploitation des vulnerabilities</vt:lpstr>
      <vt:lpstr>L’exploitation des vulnerabilities cont.</vt:lpstr>
      <vt:lpstr>Les Cibles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oral</dc:title>
  <dc:creator>Maison</dc:creator>
  <cp:lastModifiedBy>Fate Leete</cp:lastModifiedBy>
  <cp:revision>44</cp:revision>
  <dcterms:created xsi:type="dcterms:W3CDTF">2014-08-25T15:03:47Z</dcterms:created>
  <dcterms:modified xsi:type="dcterms:W3CDTF">2023-04-20T23:19:28Z</dcterms:modified>
</cp:coreProperties>
</file>