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6858000" cy="9144000"/>
  <p:embeddedFontLst>
    <p:embeddedFont>
      <p:font typeface="Raleway"/>
      <p:bold r:id="rId31"/>
      <p:boldItalic r:id="rId32"/>
    </p:embeddedFont>
    <p:embeddedFont>
      <p:font typeface="Proxima Nova"/>
      <p:bold r:id="rId33"/>
      <p:boldItalic r:id="rId34"/>
    </p:embeddedFont>
    <p:embeddedFont>
      <p:font typeface="Proxima Nova Extrabold"/>
      <p:bold r:id="rId35"/>
    </p:embeddedFont>
    <p:embeddedFont>
      <p:font typeface="Bree Serif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Extrabold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reeSerif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a75fd923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8a75fd9235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a75fd923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8a75fd9235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a75fd923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8a75fd9235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a75fd92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8a75fd9235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a75fd92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8a75fd9235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8a75fd923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8a75fd9235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a75fd92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8a75fd923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8a75fd923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38a75fd9235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a75fd923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8a75fd9235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a75fd923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8a75fd9235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8a75fd923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8a75fd9235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a75fd923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8a75fd9235_0_3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a75fd9235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8a75fd9235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a75fd923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8a75fd9235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a75fd92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8a75fd9235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.jp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5" Type="http://schemas.openxmlformats.org/officeDocument/2006/relationships/image" Target="../media/image1.jpg"/><Relationship Id="rId6" Type="http://schemas.openxmlformats.org/officeDocument/2006/relationships/image" Target="../media/image18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6.png"/><Relationship Id="rId6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575978" y="2066006"/>
            <a:ext cx="4316658" cy="6479036"/>
          </a:xfrm>
          <a:custGeom>
            <a:rect b="b" l="l" r="r" t="t"/>
            <a:pathLst>
              <a:path extrusionOk="0" h="6479036" w="4316658">
                <a:moveTo>
                  <a:pt x="0" y="0"/>
                </a:moveTo>
                <a:lnTo>
                  <a:pt x="4316658" y="0"/>
                </a:lnTo>
                <a:lnTo>
                  <a:pt x="4316658" y="6479036"/>
                </a:lnTo>
                <a:lnTo>
                  <a:pt x="0" y="6479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11322508" y="2936219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1234634" y="-915527"/>
            <a:ext cx="1660787" cy="1650235"/>
            <a:chOff x="0" y="-47625"/>
            <a:chExt cx="437406" cy="434627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88" name="Google Shape;88;p13"/>
            <p:cNvSpPr txBox="1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2895428" y="-915527"/>
            <a:ext cx="489705" cy="1650235"/>
            <a:chOff x="0" y="-47625"/>
            <a:chExt cx="128975" cy="434627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6853052" y="2469023"/>
            <a:ext cx="74379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61" u="none" cap="none" strike="noStrike">
                <a:solidFill>
                  <a:srgbClr val="7ED95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INTELIGENTE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5072978" y="608696"/>
            <a:ext cx="86301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67" u="none" cap="none" strike="noStrike">
                <a:solidFill>
                  <a:srgbClr val="7ED95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MOCHILA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453257" y="372774"/>
            <a:ext cx="531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56" u="none" cap="none" strike="noStrike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APRESENTANDO A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5099150" y="372775"/>
            <a:ext cx="29694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64" u="none" cap="none" strike="noStrike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Claudio Junior</a:t>
            </a:r>
            <a:endParaRPr b="1" i="0" sz="3364" u="none" cap="none" strike="noStrike">
              <a:solidFill>
                <a:srgbClr val="00BF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364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João Vitor</a:t>
            </a:r>
            <a:endParaRPr b="1" sz="3364">
              <a:solidFill>
                <a:srgbClr val="00BF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64" u="none" cap="none" strike="noStrike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Lu</a:t>
            </a:r>
            <a:r>
              <a:rPr b="1" lang="en-US" sz="3364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í</a:t>
            </a:r>
            <a:r>
              <a:rPr b="1" i="0" lang="en-US" sz="3364" u="none" cap="none" strike="noStrike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s Pedro</a:t>
            </a:r>
            <a:endParaRPr/>
          </a:p>
          <a:p>
            <a:pPr indent="0" lvl="0" marL="0" marR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808200" y="8697175"/>
            <a:ext cx="94674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61" u="none" cap="none" strike="noStrike">
                <a:solidFill>
                  <a:srgbClr val="7ED957"/>
                </a:solidFill>
                <a:latin typeface="Bree Serif"/>
                <a:ea typeface="Bree Serif"/>
                <a:cs typeface="Bree Serif"/>
                <a:sym typeface="Bree Serif"/>
              </a:rPr>
              <a:t>MONITORAMENTO DE PESO PARA MAIS SAÚDE E CONFORTO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2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229" name="Google Shape;229;p22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230" name="Google Shape;230;p22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2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232" name="Google Shape;232;p22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233" name="Google Shape;233;p22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2"/>
          <p:cNvSpPr txBox="1"/>
          <p:nvPr/>
        </p:nvSpPr>
        <p:spPr>
          <a:xfrm>
            <a:off x="7391810" y="235200"/>
            <a:ext cx="44982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BD - </a:t>
            </a: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Estrutura</a:t>
            </a:r>
            <a:endParaRPr sz="2100"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008" y="1028700"/>
            <a:ext cx="15069841" cy="9258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23"/>
          <p:cNvSpPr/>
          <p:nvPr/>
        </p:nvSpPr>
        <p:spPr>
          <a:xfrm>
            <a:off x="11747499" y="5224325"/>
            <a:ext cx="9023924" cy="555964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3" name="Google Shape;243;p23"/>
          <p:cNvGrpSpPr/>
          <p:nvPr/>
        </p:nvGrpSpPr>
        <p:grpSpPr>
          <a:xfrm>
            <a:off x="919199" y="-915527"/>
            <a:ext cx="1660787" cy="1650235"/>
            <a:chOff x="0" y="-47625"/>
            <a:chExt cx="437406" cy="434627"/>
          </a:xfrm>
        </p:grpSpPr>
        <p:sp>
          <p:nvSpPr>
            <p:cNvPr id="244" name="Google Shape;244;p23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245" name="Google Shape;245;p23"/>
            <p:cNvSpPr txBox="1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23"/>
          <p:cNvGrpSpPr/>
          <p:nvPr/>
        </p:nvGrpSpPr>
        <p:grpSpPr>
          <a:xfrm>
            <a:off x="2664518" y="-915527"/>
            <a:ext cx="489705" cy="1650235"/>
            <a:chOff x="0" y="-47625"/>
            <a:chExt cx="128975" cy="434627"/>
          </a:xfrm>
        </p:grpSpPr>
        <p:sp>
          <p:nvSpPr>
            <p:cNvPr id="247" name="Google Shape;247;p23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248" name="Google Shape;248;p23"/>
            <p:cNvSpPr txBox="1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3"/>
          <p:cNvSpPr/>
          <p:nvPr/>
        </p:nvSpPr>
        <p:spPr>
          <a:xfrm>
            <a:off x="16002188" y="0"/>
            <a:ext cx="2081579" cy="3124322"/>
          </a:xfrm>
          <a:custGeom>
            <a:rect b="b" l="l" r="r" t="t"/>
            <a:pathLst>
              <a:path extrusionOk="0"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23"/>
          <p:cNvSpPr txBox="1"/>
          <p:nvPr/>
        </p:nvSpPr>
        <p:spPr>
          <a:xfrm>
            <a:off x="919200" y="1527850"/>
            <a:ext cx="15083100" cy="8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3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Para a API</a:t>
            </a:r>
            <a:r>
              <a:rPr b="1" lang="en-US" sz="383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 foi escolhido para o seu desenvolvimento a estrutura Node.js (JavaScript). Devido aos seguintes fatores:</a:t>
            </a:r>
            <a:endParaRPr b="1" sz="383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3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71868" lvl="0" marL="45720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31"/>
              <a:buFont typeface="Raleway"/>
              <a:buChar char="-"/>
            </a:pPr>
            <a:r>
              <a:rPr b="1" lang="en-US" sz="383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Menor curva de aprendizagem: </a:t>
            </a:r>
            <a:r>
              <a:rPr b="1" lang="en-US" sz="383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Front-End para a aplicação web será feito em Next , que se baseia em JavaScript. Bem como, o aplicativo mobile será desenvolvido em react native (também JavaScript). Mantendo assim a maior parte do projeto desenvolvida na mesma linguagem, diminuindo a curva de aprendizagem para o desenvolvimento e manutenção.</a:t>
            </a:r>
            <a:endParaRPr b="1" sz="383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831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31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831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31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3731593" y="198575"/>
            <a:ext cx="12097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API - Application Programming Interface</a:t>
            </a:r>
            <a:endParaRPr sz="2100"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035" y="7894897"/>
            <a:ext cx="1755661" cy="179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3873" y="7800750"/>
            <a:ext cx="4503500" cy="19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24"/>
          <p:cNvSpPr/>
          <p:nvPr/>
        </p:nvSpPr>
        <p:spPr>
          <a:xfrm>
            <a:off x="11322508" y="2936219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24"/>
          <p:cNvSpPr txBox="1"/>
          <p:nvPr/>
        </p:nvSpPr>
        <p:spPr>
          <a:xfrm>
            <a:off x="919196" y="1643157"/>
            <a:ext cx="14911200" cy="5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Integração com o Prisma: Node.js possui suporte ao a tecnologia prisma, que facilita o desenvolvimento e integração com o Banco de Dados.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Performance em I/O (entrada/saída): Node.js é assíncrono e event-driven, ele lida muito bem com múltiplas conexões simultâneas (vários usuários batendo na API ao mesmo tempo).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772" u="none" cap="none" strike="noStrike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24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2" name="Google Shape;262;p24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263" name="Google Shape;263;p24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264" name="Google Shape;264;p24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24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266" name="Google Shape;266;p24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267" name="Google Shape;267;p24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4"/>
          <p:cNvSpPr txBox="1"/>
          <p:nvPr/>
        </p:nvSpPr>
        <p:spPr>
          <a:xfrm>
            <a:off x="3731593" y="198575"/>
            <a:ext cx="12097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API - Application Programming Interface</a:t>
            </a:r>
            <a:endParaRPr sz="2100"/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035" y="7894897"/>
            <a:ext cx="1755661" cy="179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3873" y="7800750"/>
            <a:ext cx="4503500" cy="19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25"/>
          <p:cNvSpPr/>
          <p:nvPr/>
        </p:nvSpPr>
        <p:spPr>
          <a:xfrm>
            <a:off x="13248423" y="6490324"/>
            <a:ext cx="9023924" cy="4754183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25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8" name="Google Shape;278;p25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279" name="Google Shape;279;p25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280" name="Google Shape;280;p25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5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282" name="Google Shape;282;p25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283" name="Google Shape;283;p25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5"/>
          <p:cNvSpPr txBox="1"/>
          <p:nvPr/>
        </p:nvSpPr>
        <p:spPr>
          <a:xfrm>
            <a:off x="3731593" y="198575"/>
            <a:ext cx="12097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API - Funcionalidades Implementadas</a:t>
            </a:r>
            <a:endParaRPr sz="2100"/>
          </a:p>
        </p:txBody>
      </p:sp>
      <p:sp>
        <p:nvSpPr>
          <p:cNvPr id="285" name="Google Shape;285;p25"/>
          <p:cNvSpPr txBox="1"/>
          <p:nvPr/>
        </p:nvSpPr>
        <p:spPr>
          <a:xfrm>
            <a:off x="919196" y="1643157"/>
            <a:ext cx="14911200" cy="9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990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00"/>
              <a:buFont typeface="Raleway"/>
              <a:buChar char="-"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Login / Cadastro de Usuários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990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00"/>
              <a:buFont typeface="Raleway"/>
              <a:buChar char="-"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Gerenciamento de mochilas pelos administradores do sistema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990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00"/>
              <a:buFont typeface="Raleway"/>
              <a:buChar char="-"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Vínculo</a:t>
            </a: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 da mochila com o usuário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990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00"/>
              <a:buFont typeface="Raleway"/>
              <a:buChar char="-"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Recebimento de medições capturados pela IoT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990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00"/>
              <a:buFont typeface="Raleway"/>
              <a:buChar char="-"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Criação e encaminhamento de alertas, caso o limite do peso recomendável para o usuário ou mochila seja ultrapassado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990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00"/>
              <a:buFont typeface="Raleway"/>
              <a:buChar char="-"/>
            </a:pPr>
            <a:r>
              <a:rPr b="1" lang="en-US" sz="3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Geração de relatórios de peso carregado por usuário (diário, semanal, mensal, anual ou período escolhido)</a:t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772" u="none" cap="none" strike="noStrike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26"/>
          <p:cNvSpPr/>
          <p:nvPr/>
        </p:nvSpPr>
        <p:spPr>
          <a:xfrm>
            <a:off x="13248423" y="6490324"/>
            <a:ext cx="9023924" cy="4754183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2" name="Google Shape;292;p26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293" name="Google Shape;293;p26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294" name="Google Shape;294;p26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26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296" name="Google Shape;296;p26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297" name="Google Shape;297;p26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6"/>
          <p:cNvSpPr txBox="1"/>
          <p:nvPr/>
        </p:nvSpPr>
        <p:spPr>
          <a:xfrm>
            <a:off x="6305096" y="235200"/>
            <a:ext cx="45810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API - Estrutura</a:t>
            </a:r>
            <a:endParaRPr sz="2100"/>
          </a:p>
        </p:txBody>
      </p:sp>
      <p:pic>
        <p:nvPicPr>
          <p:cNvPr id="299" name="Google Shape;2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9337" y="1416600"/>
            <a:ext cx="4051125" cy="85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/>
        </p:nvSpPr>
        <p:spPr>
          <a:xfrm>
            <a:off x="919198" y="1416600"/>
            <a:ext cx="6123600" cy="88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DSM-G06-PI4-2025-2/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├── API/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├── prisma/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│   ├── migrations/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│   └── schema.prisma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└── src/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├── controllers/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│   ├── alertas.js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│   ├── medicoes.js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│   ├── mochilas.js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│   ├── tokenJWT.js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│   ├── usuarios.js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│   └── usuariosMochilas.js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├── middlewares/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└── routes/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    ├── alertas.js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    ├── medicoes.js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    ├── mochilas.js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    ├── tokenJWT.js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    ├── usuarios.js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│           └── usuariosMochilas.js</a:t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/>
          <p:nvPr/>
        </p:nvSpPr>
        <p:spPr>
          <a:xfrm>
            <a:off x="15124549" y="7382775"/>
            <a:ext cx="6916363" cy="3929077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p27"/>
          <p:cNvSpPr/>
          <p:nvPr/>
        </p:nvSpPr>
        <p:spPr>
          <a:xfrm>
            <a:off x="16798623" y="0"/>
            <a:ext cx="1286238" cy="1475450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8" name="Google Shape;308;p27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309" name="Google Shape;309;p27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310" name="Google Shape;310;p27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7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312" name="Google Shape;312;p27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313" name="Google Shape;313;p27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7"/>
          <p:cNvSpPr txBox="1"/>
          <p:nvPr/>
        </p:nvSpPr>
        <p:spPr>
          <a:xfrm>
            <a:off x="6305101" y="235200"/>
            <a:ext cx="53271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API - Token JWT</a:t>
            </a:r>
            <a:endParaRPr sz="2100"/>
          </a:p>
        </p:txBody>
      </p:sp>
      <p:sp>
        <p:nvSpPr>
          <p:cNvPr id="315" name="Google Shape;315;p27"/>
          <p:cNvSpPr txBox="1"/>
          <p:nvPr/>
        </p:nvSpPr>
        <p:spPr>
          <a:xfrm>
            <a:off x="919200" y="1643150"/>
            <a:ext cx="16918500" cy="9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Para acessar e utilizar nossa API, é necessário um processo de autenticação via token JWT (JSON Web Token).</a:t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O token JWT é gerado no momento do login com e-mail e senha para os usuários e serve para garantir a segurança de todas as interações. Ele funciona como uma chave de acesso, permitindo que se consuma os endpoints da API de acordo com as suas permissões.</a:t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Cada token é único e especial, contendo as informações de acesso necessárias. Isso significa que, a cada requisição, a API verifica a validade e a autorização do seu token para liberar o acesso aos dados correspondentes.</a:t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 mochila, atuando como um cliente IoT, realiza um "login" inicial utilizando suas próprias credenciais: um código de identificação e uma senha.</a:t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8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Ao validar essas credenciais, a API gera um token JWT específico para a mochila. Esse token, então, é utilizado para que a mochila possa enviar os dados de peso e outras informações de forma segura para a API, garantindo que somente dispositivos autorizados possam se comunicar com o sistema.</a:t>
            </a:r>
            <a:endParaRPr b="1" sz="2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/>
          <p:nvPr/>
        </p:nvSpPr>
        <p:spPr>
          <a:xfrm>
            <a:off x="13190698" y="6374874"/>
            <a:ext cx="9023924" cy="4754183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1" name="Google Shape;321;p28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322" name="Google Shape;322;p28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323" name="Google Shape;323;p28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28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325" name="Google Shape;325;p28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326" name="Google Shape;326;p28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8"/>
          <p:cNvSpPr txBox="1"/>
          <p:nvPr/>
        </p:nvSpPr>
        <p:spPr>
          <a:xfrm>
            <a:off x="4248500" y="340975"/>
            <a:ext cx="10881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API - Token JWT (Access / Refresh)</a:t>
            </a:r>
            <a:endParaRPr sz="2100"/>
          </a:p>
        </p:txBody>
      </p:sp>
      <p:sp>
        <p:nvSpPr>
          <p:cNvPr id="328" name="Google Shape;328;p28"/>
          <p:cNvSpPr txBox="1"/>
          <p:nvPr/>
        </p:nvSpPr>
        <p:spPr>
          <a:xfrm>
            <a:off x="919200" y="2451325"/>
            <a:ext cx="15879300" cy="6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Para aumentar a segurança e a usabilidade, nossa API utiliza um par de tokens: o Token de Acesso (Access Token) e o Token de Atualização (Refresh Token).</a:t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O Token de Acesso é a sua chave para interagir com a API. Ele é de curta duração e expira rapidamente (em 15 minutos). Isso é uma medida de segurança, pois, se for interceptado, o risco de uso indevido é limitado.</a:t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O Token de Atualização, por outro lado, tem uma vida útil mais longa (Mobile: 60 dias | Web: 1 dia). Ele não é usado para acessar a API diretamente. Sua única função é obter um novo Token de Acesso quando o antigo expirar, sem que o usuário precise fazer o login novamente. Isso garante uma experiência de uso contínua, mantendo a segurança.</a:t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9" name="Google Shape;329;p28"/>
          <p:cNvSpPr/>
          <p:nvPr/>
        </p:nvSpPr>
        <p:spPr>
          <a:xfrm>
            <a:off x="16798623" y="0"/>
            <a:ext cx="1286238" cy="1475450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/>
          <p:nvPr/>
        </p:nvSpPr>
        <p:spPr>
          <a:xfrm>
            <a:off x="13508198" y="5974749"/>
            <a:ext cx="9528551" cy="5657871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29"/>
          <p:cNvSpPr txBox="1"/>
          <p:nvPr/>
        </p:nvSpPr>
        <p:spPr>
          <a:xfrm>
            <a:off x="919200" y="1259600"/>
            <a:ext cx="16947300" cy="10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Componentes:</a:t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38150" lvl="0" marL="45720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00"/>
              <a:buFont typeface="Raleway"/>
              <a:buChar char="-"/>
            </a:pP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Power bank</a:t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3815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00"/>
              <a:buFont typeface="Raleway"/>
              <a:buChar char="-"/>
            </a:pP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2 Células de Carga (medição do peso da mochila, uma para cada alça  da mochila)</a:t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3815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00"/>
              <a:buFont typeface="Raleway"/>
              <a:buChar char="-"/>
            </a:pP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2 Módulos HX711 (conversão do  sinal das </a:t>
            </a: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células</a:t>
            </a: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 de carga para digital, comunicando com o ESP32)</a:t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3815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00"/>
              <a:buFont typeface="Raleway"/>
              <a:buChar char="-"/>
            </a:pP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1 ESP32-C3 (realizará comunicação com a API, conectado com o Wifi, enviando os medições </a:t>
            </a: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captadas</a:t>
            </a: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 pelas células de carga, somente envia não recebe)</a:t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3815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00"/>
              <a:buFont typeface="Raleway"/>
              <a:buChar char="-"/>
            </a:pP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Linguagem de programação para o ESP32-C3 (C++)</a:t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38150" lvl="0" marL="45720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00"/>
              <a:buFont typeface="Raleway"/>
              <a:buChar char="-"/>
            </a:pPr>
            <a:r>
              <a:rPr b="1" lang="en-US" sz="33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Mochila Simples</a:t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6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336" name="Google Shape;336;p29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337" name="Google Shape;337;p29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338" name="Google Shape;338;p29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29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340" name="Google Shape;340;p29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341" name="Google Shape;341;p29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29"/>
          <p:cNvSpPr txBox="1"/>
          <p:nvPr/>
        </p:nvSpPr>
        <p:spPr>
          <a:xfrm>
            <a:off x="5604025" y="235200"/>
            <a:ext cx="7456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IoT</a:t>
            </a: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 - Internet das Coisas</a:t>
            </a:r>
            <a:endParaRPr sz="2100"/>
          </a:p>
        </p:txBody>
      </p:sp>
      <p:pic>
        <p:nvPicPr>
          <p:cNvPr id="343" name="Google Shape;3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2500" y="7401100"/>
            <a:ext cx="1660775" cy="16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9"/>
          <p:cNvSpPr/>
          <p:nvPr/>
        </p:nvSpPr>
        <p:spPr>
          <a:xfrm>
            <a:off x="5140438" y="8449775"/>
            <a:ext cx="1046597" cy="132863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45" name="Google Shape;34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175" y="5181449"/>
            <a:ext cx="1048425" cy="10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05725" y="4413699"/>
            <a:ext cx="1459625" cy="14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3350" y="2096000"/>
            <a:ext cx="1660775" cy="113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30"/>
          <p:cNvSpPr/>
          <p:nvPr/>
        </p:nvSpPr>
        <p:spPr>
          <a:xfrm>
            <a:off x="11322508" y="2936219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4" name="Google Shape;354;p30"/>
          <p:cNvGrpSpPr/>
          <p:nvPr/>
        </p:nvGrpSpPr>
        <p:grpSpPr>
          <a:xfrm>
            <a:off x="1092381" y="-800073"/>
            <a:ext cx="1660787" cy="1650235"/>
            <a:chOff x="0" y="-47625"/>
            <a:chExt cx="437406" cy="434627"/>
          </a:xfrm>
        </p:grpSpPr>
        <p:sp>
          <p:nvSpPr>
            <p:cNvPr id="355" name="Google Shape;355;p30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356" name="Google Shape;356;p30"/>
            <p:cNvSpPr txBox="1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2837700" y="-800073"/>
            <a:ext cx="489705" cy="1650235"/>
            <a:chOff x="0" y="-47625"/>
            <a:chExt cx="128975" cy="434627"/>
          </a:xfrm>
        </p:grpSpPr>
        <p:sp>
          <p:nvSpPr>
            <p:cNvPr id="358" name="Google Shape;358;p30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359" name="Google Shape;359;p30"/>
            <p:cNvSpPr txBox="1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0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61" name="Google Shape;36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9175" y="6376775"/>
            <a:ext cx="4271800" cy="293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1798" y="1173838"/>
            <a:ext cx="3981525" cy="39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0987" y="1173851"/>
            <a:ext cx="4271800" cy="42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90725" y="2093045"/>
            <a:ext cx="3337700" cy="33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/>
        </p:nvSpPr>
        <p:spPr>
          <a:xfrm>
            <a:off x="1096163" y="5155375"/>
            <a:ext cx="33378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ESP32-C3</a:t>
            </a:r>
            <a:endParaRPr sz="2100"/>
          </a:p>
        </p:txBody>
      </p:sp>
      <p:sp>
        <p:nvSpPr>
          <p:cNvPr id="366" name="Google Shape;366;p30"/>
          <p:cNvSpPr txBox="1"/>
          <p:nvPr/>
        </p:nvSpPr>
        <p:spPr>
          <a:xfrm>
            <a:off x="5688600" y="5155375"/>
            <a:ext cx="56340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CÉLULA DE CARGA</a:t>
            </a:r>
            <a:endParaRPr sz="1800"/>
          </a:p>
        </p:txBody>
      </p:sp>
      <p:sp>
        <p:nvSpPr>
          <p:cNvPr id="367" name="Google Shape;367;p30"/>
          <p:cNvSpPr txBox="1"/>
          <p:nvPr/>
        </p:nvSpPr>
        <p:spPr>
          <a:xfrm>
            <a:off x="12739080" y="5155375"/>
            <a:ext cx="21258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HX711</a:t>
            </a:r>
            <a:endParaRPr sz="2100"/>
          </a:p>
        </p:txBody>
      </p:sp>
      <p:sp>
        <p:nvSpPr>
          <p:cNvPr id="368" name="Google Shape;368;p30"/>
          <p:cNvSpPr txBox="1"/>
          <p:nvPr/>
        </p:nvSpPr>
        <p:spPr>
          <a:xfrm>
            <a:off x="3914451" y="9089409"/>
            <a:ext cx="3981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Power Bank</a:t>
            </a:r>
            <a:endParaRPr sz="2100"/>
          </a:p>
        </p:txBody>
      </p:sp>
      <p:sp>
        <p:nvSpPr>
          <p:cNvPr id="369" name="Google Shape;369;p30"/>
          <p:cNvSpPr txBox="1"/>
          <p:nvPr/>
        </p:nvSpPr>
        <p:spPr>
          <a:xfrm>
            <a:off x="6809137" y="380350"/>
            <a:ext cx="57552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COMPONENTES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/>
          <p:nvPr/>
        </p:nvSpPr>
        <p:spPr>
          <a:xfrm>
            <a:off x="13421598" y="6778974"/>
            <a:ext cx="9023924" cy="4754183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5" name="Google Shape;375;p31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376" name="Google Shape;376;p31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377" name="Google Shape;377;p31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379" name="Google Shape;379;p31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380" name="Google Shape;380;p31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1"/>
          <p:cNvSpPr txBox="1"/>
          <p:nvPr/>
        </p:nvSpPr>
        <p:spPr>
          <a:xfrm>
            <a:off x="8321000" y="340975"/>
            <a:ext cx="2736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MOBILE</a:t>
            </a:r>
            <a:endParaRPr sz="2100"/>
          </a:p>
        </p:txBody>
      </p:sp>
      <p:sp>
        <p:nvSpPr>
          <p:cNvPr id="382" name="Google Shape;382;p31"/>
          <p:cNvSpPr txBox="1"/>
          <p:nvPr/>
        </p:nvSpPr>
        <p:spPr>
          <a:xfrm>
            <a:off x="919200" y="1931775"/>
            <a:ext cx="14724900" cy="7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 parte mobile da nossa aplicação será desenvolvida utilizando React Native e Expo.</a:t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Além de acelerar o processo de desenvolvimento, a utilização do Expo nos oferece ferramentas e bibliotecas prontas que facilitam a integração de recursos como a câmera, notificações e outras funcionalidades do dispositivo. Isso nos garante uma entrega mais rápida e eficiente, mantendo a qualidade e a performance em ambas as plataformas.</a:t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O processo de seu </a:t>
            </a: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desenvolvimento</a:t>
            </a: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 foi </a:t>
            </a: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iniciado</a:t>
            </a: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 recentemente, tendo criado somente as telas de Login e Cadastro de usuário, mantendo o </a:t>
            </a: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padrão</a:t>
            </a: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 de interface da Web , ainda não se comunicando com a API.</a:t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4"/>
          <p:cNvSpPr/>
          <p:nvPr/>
        </p:nvSpPr>
        <p:spPr>
          <a:xfrm>
            <a:off x="11322508" y="2936219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3" name="Google Shape;103;p14"/>
          <p:cNvGrpSpPr/>
          <p:nvPr/>
        </p:nvGrpSpPr>
        <p:grpSpPr>
          <a:xfrm>
            <a:off x="1034654" y="-915527"/>
            <a:ext cx="1660787" cy="1650512"/>
            <a:chOff x="0" y="-47625"/>
            <a:chExt cx="437406" cy="434700"/>
          </a:xfrm>
        </p:grpSpPr>
        <p:sp>
          <p:nvSpPr>
            <p:cNvPr id="104" name="Google Shape;104;p14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105" name="Google Shape;105;p14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2779973" y="-915527"/>
            <a:ext cx="489800" cy="1650512"/>
            <a:chOff x="0" y="-47625"/>
            <a:chExt cx="129000" cy="434700"/>
          </a:xfrm>
        </p:grpSpPr>
        <p:sp>
          <p:nvSpPr>
            <p:cNvPr id="107" name="Google Shape;107;p14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108" name="Google Shape;108;p14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/>
          <p:nvPr/>
        </p:nvSpPr>
        <p:spPr>
          <a:xfrm>
            <a:off x="16002188" y="0"/>
            <a:ext cx="2081579" cy="3124322"/>
          </a:xfrm>
          <a:custGeom>
            <a:rect b="b" l="l" r="r" t="t"/>
            <a:pathLst>
              <a:path extrusionOk="0"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4"/>
          <p:cNvSpPr txBox="1"/>
          <p:nvPr/>
        </p:nvSpPr>
        <p:spPr>
          <a:xfrm>
            <a:off x="0" y="1337825"/>
            <a:ext cx="15795600" cy="52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4939" lvl="1" marL="1030472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50"/>
              <a:buFont typeface="Arial"/>
              <a:buChar char="•"/>
            </a:pPr>
            <a:r>
              <a:rPr b="1" lang="en-US" sz="335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Muitos de nós carregam mochilas pesadas todos os dias, seja na escola, faculdade ou no trabalho. Quase sem perceber, adicionamos livros, cadernos, notebooks e outros itens que, juntos, se tornam uma carga excessiva.</a:t>
            </a:r>
            <a:endParaRPr b="1" i="0" sz="3350" u="none" cap="none" strike="noStrike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5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4939" lvl="1" marL="1030472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50"/>
              <a:buFont typeface="Arial"/>
              <a:buChar char="•"/>
            </a:pPr>
            <a:r>
              <a:rPr b="1" lang="en-US" sz="335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Essa rotina silenciosa pode ter consequências sérias. O excesso de peso não só causa desconforto imediato, mas também pode levar a dores crônicas, má postura e problemas de saúde a longo prazo.</a:t>
            </a:r>
            <a:endParaRPr sz="3350">
              <a:solidFill>
                <a:srgbClr val="00BF63"/>
              </a:solidFill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672" u="none" cap="none" strike="noStrike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039105" y="6117825"/>
            <a:ext cx="6959625" cy="4018707"/>
          </a:xfrm>
          <a:custGeom>
            <a:rect b="b" l="l" r="r" t="t"/>
            <a:pathLst>
              <a:path extrusionOk="0" h="4900862" w="7364683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4"/>
          <p:cNvSpPr txBox="1"/>
          <p:nvPr/>
        </p:nvSpPr>
        <p:spPr>
          <a:xfrm>
            <a:off x="5071116" y="198584"/>
            <a:ext cx="9014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 ENFRENTADO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"/>
          <p:cNvSpPr/>
          <p:nvPr/>
        </p:nvSpPr>
        <p:spPr>
          <a:xfrm>
            <a:off x="14268725" y="7309176"/>
            <a:ext cx="8163089" cy="4223758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9" name="Google Shape;389;p32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390" name="Google Shape;390;p32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391" name="Google Shape;391;p32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32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393" name="Google Shape;393;p32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394" name="Google Shape;394;p32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32"/>
          <p:cNvSpPr txBox="1"/>
          <p:nvPr/>
        </p:nvSpPr>
        <p:spPr>
          <a:xfrm>
            <a:off x="6110713" y="167800"/>
            <a:ext cx="5100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-  Telas</a:t>
            </a:r>
            <a:endParaRPr sz="5300"/>
          </a:p>
        </p:txBody>
      </p:sp>
      <p:sp>
        <p:nvSpPr>
          <p:cNvPr id="396" name="Google Shape;396;p32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97" name="Google Shape;397;p32"/>
          <p:cNvPicPr preferRelativeResize="0"/>
          <p:nvPr/>
        </p:nvPicPr>
        <p:blipFill rotWithShape="1">
          <a:blip r:embed="rId5">
            <a:alphaModFix/>
          </a:blip>
          <a:srcRect b="0" l="0" r="0" t="2884"/>
          <a:stretch/>
        </p:blipFill>
        <p:spPr>
          <a:xfrm>
            <a:off x="2829875" y="1216213"/>
            <a:ext cx="5100600" cy="877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2"/>
          <p:cNvPicPr preferRelativeResize="0"/>
          <p:nvPr/>
        </p:nvPicPr>
        <p:blipFill rotWithShape="1">
          <a:blip r:embed="rId6">
            <a:alphaModFix/>
          </a:blip>
          <a:srcRect b="0" l="0" r="0" t="2572"/>
          <a:stretch/>
        </p:blipFill>
        <p:spPr>
          <a:xfrm>
            <a:off x="9168125" y="1232517"/>
            <a:ext cx="5100600" cy="8779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/>
          <p:nvPr/>
        </p:nvSpPr>
        <p:spPr>
          <a:xfrm>
            <a:off x="13421598" y="6778974"/>
            <a:ext cx="9023924" cy="4754183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04" name="Google Shape;404;p33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405" name="Google Shape;405;p33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406" name="Google Shape;406;p33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33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408" name="Google Shape;408;p33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409" name="Google Shape;409;p33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33"/>
          <p:cNvSpPr txBox="1"/>
          <p:nvPr/>
        </p:nvSpPr>
        <p:spPr>
          <a:xfrm>
            <a:off x="8321000" y="340975"/>
            <a:ext cx="17814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WEB</a:t>
            </a:r>
            <a:endParaRPr sz="2100"/>
          </a:p>
        </p:txBody>
      </p:sp>
      <p:sp>
        <p:nvSpPr>
          <p:cNvPr id="411" name="Google Shape;411;p33"/>
          <p:cNvSpPr txBox="1"/>
          <p:nvPr/>
        </p:nvSpPr>
        <p:spPr>
          <a:xfrm>
            <a:off x="919200" y="1520400"/>
            <a:ext cx="15208200" cy="9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Quando se fala do desenvolvimento web, o framework utilizado é o Next.js (um framework JavaScript), que torna fácil a integração com a API, que é  baseada em Node.js. </a:t>
            </a:r>
            <a:endParaRPr b="1" sz="30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0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Ele foi escolhido principalmente pela facilidade em criar rotas, componentes reutilizáveis, ter renderização flexível, fora já ser otimizado para fontes, scripts e imagens, além de tornar todo o software web escalável, em caso de expansão. </a:t>
            </a:r>
            <a:endParaRPr b="1" sz="30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Para alcançar nossos objetivos e melhorar a qualidade do programa web foram usadas algumas bibliotecas e dependências:</a:t>
            </a:r>
            <a:endParaRPr b="1" sz="30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9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Framer-motion (para gerar animações dinâmicas);</a:t>
            </a:r>
            <a:endParaRPr b="1" sz="29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9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Tailwind (framework de utilidades CSS);</a:t>
            </a:r>
            <a:endParaRPr b="1" sz="29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9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ESLint (usado para encontrar erros no código);</a:t>
            </a:r>
            <a:endParaRPr b="1" sz="29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Entre outras;</a:t>
            </a:r>
            <a:endParaRPr b="1" sz="29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>
            <a:off x="13421598" y="6778974"/>
            <a:ext cx="9023924" cy="4754183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18" name="Google Shape;418;p34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419" name="Google Shape;419;p34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420" name="Google Shape;420;p34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34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422" name="Google Shape;422;p34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423" name="Google Shape;423;p34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34"/>
          <p:cNvSpPr txBox="1"/>
          <p:nvPr/>
        </p:nvSpPr>
        <p:spPr>
          <a:xfrm>
            <a:off x="7423988" y="254375"/>
            <a:ext cx="3859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WEB - Telas</a:t>
            </a:r>
            <a:endParaRPr sz="2100"/>
          </a:p>
        </p:txBody>
      </p:sp>
      <p:sp>
        <p:nvSpPr>
          <p:cNvPr id="425" name="Google Shape;425;p34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26" name="Google Shape;4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975" y="1353550"/>
            <a:ext cx="8845951" cy="496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4"/>
          <p:cNvPicPr preferRelativeResize="0"/>
          <p:nvPr/>
        </p:nvPicPr>
        <p:blipFill rotWithShape="1">
          <a:blip r:embed="rId6">
            <a:alphaModFix/>
          </a:blip>
          <a:srcRect b="0" l="0" r="0" t="921"/>
          <a:stretch/>
        </p:blipFill>
        <p:spPr>
          <a:xfrm>
            <a:off x="9281000" y="4952220"/>
            <a:ext cx="8845949" cy="496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/>
          <p:nvPr/>
        </p:nvSpPr>
        <p:spPr>
          <a:xfrm>
            <a:off x="14167175" y="7322051"/>
            <a:ext cx="8281825" cy="4204112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3" name="Google Shape;433;p35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434" name="Google Shape;434;p35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435" name="Google Shape;435;p35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35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437" name="Google Shape;437;p35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438" name="Google Shape;438;p35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35"/>
          <p:cNvSpPr txBox="1"/>
          <p:nvPr/>
        </p:nvSpPr>
        <p:spPr>
          <a:xfrm>
            <a:off x="7423988" y="254375"/>
            <a:ext cx="38595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WEB - Telas</a:t>
            </a:r>
            <a:endParaRPr sz="2100"/>
          </a:p>
        </p:txBody>
      </p:sp>
      <p:sp>
        <p:nvSpPr>
          <p:cNvPr id="440" name="Google Shape;440;p35"/>
          <p:cNvSpPr/>
          <p:nvPr/>
        </p:nvSpPr>
        <p:spPr>
          <a:xfrm>
            <a:off x="17145003" y="0"/>
            <a:ext cx="939003" cy="1233212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41" name="Google Shape;4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75" y="1293358"/>
            <a:ext cx="8715592" cy="421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1349" y="1293358"/>
            <a:ext cx="8732649" cy="421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1787" y="5719862"/>
            <a:ext cx="9023926" cy="437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6"/>
          <p:cNvGrpSpPr/>
          <p:nvPr/>
        </p:nvGrpSpPr>
        <p:grpSpPr>
          <a:xfrm>
            <a:off x="1234634" y="-915527"/>
            <a:ext cx="1660787" cy="1650512"/>
            <a:chOff x="0" y="-47625"/>
            <a:chExt cx="437406" cy="434700"/>
          </a:xfrm>
        </p:grpSpPr>
        <p:sp>
          <p:nvSpPr>
            <p:cNvPr id="449" name="Google Shape;449;p36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450" name="Google Shape;450;p36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36"/>
          <p:cNvGrpSpPr/>
          <p:nvPr/>
        </p:nvGrpSpPr>
        <p:grpSpPr>
          <a:xfrm>
            <a:off x="2895428" y="-915527"/>
            <a:ext cx="489800" cy="1650512"/>
            <a:chOff x="0" y="-47625"/>
            <a:chExt cx="129000" cy="434700"/>
          </a:xfrm>
        </p:grpSpPr>
        <p:sp>
          <p:nvSpPr>
            <p:cNvPr id="452" name="Google Shape;452;p36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453" name="Google Shape;453;p36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36"/>
          <p:cNvSpPr/>
          <p:nvPr/>
        </p:nvSpPr>
        <p:spPr>
          <a:xfrm>
            <a:off x="767037" y="386475"/>
            <a:ext cx="16753932" cy="95140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0">
                <a:solidFill>
                  <a:srgbClr val="00BF63"/>
                </a:solidFill>
                <a:latin typeface="Calibri"/>
                <a:ea typeface="Calibri"/>
                <a:cs typeface="Calibri"/>
                <a:sym typeface="Calibri"/>
              </a:rPr>
              <a:t>DÚVIDAS</a:t>
            </a:r>
            <a:endParaRPr sz="13500">
              <a:solidFill>
                <a:srgbClr val="00BF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6"/>
          <p:cNvSpPr txBox="1"/>
          <p:nvPr/>
        </p:nvSpPr>
        <p:spPr>
          <a:xfrm>
            <a:off x="12154198" y="5973850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56" name="Google Shape;456;p36"/>
          <p:cNvSpPr txBox="1"/>
          <p:nvPr/>
        </p:nvSpPr>
        <p:spPr>
          <a:xfrm>
            <a:off x="9742673" y="1301300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57" name="Google Shape;457;p36"/>
          <p:cNvSpPr txBox="1"/>
          <p:nvPr/>
        </p:nvSpPr>
        <p:spPr>
          <a:xfrm>
            <a:off x="8815573" y="7058275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58" name="Google Shape;458;p36"/>
          <p:cNvSpPr txBox="1"/>
          <p:nvPr/>
        </p:nvSpPr>
        <p:spPr>
          <a:xfrm>
            <a:off x="4571998" y="6599750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59" name="Google Shape;459;p36"/>
          <p:cNvSpPr txBox="1"/>
          <p:nvPr/>
        </p:nvSpPr>
        <p:spPr>
          <a:xfrm>
            <a:off x="3761798" y="2428500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60" name="Google Shape;460;p36"/>
          <p:cNvSpPr txBox="1"/>
          <p:nvPr/>
        </p:nvSpPr>
        <p:spPr>
          <a:xfrm>
            <a:off x="3077148" y="5057275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61" name="Google Shape;461;p36"/>
          <p:cNvSpPr txBox="1"/>
          <p:nvPr/>
        </p:nvSpPr>
        <p:spPr>
          <a:xfrm>
            <a:off x="13332773" y="924875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62" name="Google Shape;462;p36"/>
          <p:cNvSpPr txBox="1"/>
          <p:nvPr/>
        </p:nvSpPr>
        <p:spPr>
          <a:xfrm>
            <a:off x="7302273" y="1531300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  <p:sp>
        <p:nvSpPr>
          <p:cNvPr id="463" name="Google Shape;463;p36"/>
          <p:cNvSpPr txBox="1"/>
          <p:nvPr/>
        </p:nvSpPr>
        <p:spPr>
          <a:xfrm>
            <a:off x="14365673" y="2925875"/>
            <a:ext cx="1032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0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/>
          <p:nvPr/>
        </p:nvSpPr>
        <p:spPr>
          <a:xfrm>
            <a:off x="12065128" y="1903981"/>
            <a:ext cx="4316658" cy="6479036"/>
          </a:xfrm>
          <a:custGeom>
            <a:rect b="b" l="l" r="r" t="t"/>
            <a:pathLst>
              <a:path extrusionOk="0" h="6479036" w="4316658">
                <a:moveTo>
                  <a:pt x="0" y="0"/>
                </a:moveTo>
                <a:lnTo>
                  <a:pt x="4316658" y="0"/>
                </a:lnTo>
                <a:lnTo>
                  <a:pt x="4316658" y="6479036"/>
                </a:lnTo>
                <a:lnTo>
                  <a:pt x="0" y="6479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9" name="Google Shape;469;p37"/>
          <p:cNvSpPr/>
          <p:nvPr/>
        </p:nvSpPr>
        <p:spPr>
          <a:xfrm>
            <a:off x="13017500" y="5859324"/>
            <a:ext cx="9202028" cy="5500708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0" name="Google Shape;470;p37"/>
          <p:cNvGrpSpPr/>
          <p:nvPr/>
        </p:nvGrpSpPr>
        <p:grpSpPr>
          <a:xfrm>
            <a:off x="1234634" y="-915527"/>
            <a:ext cx="1660787" cy="1650512"/>
            <a:chOff x="0" y="-47625"/>
            <a:chExt cx="437406" cy="434700"/>
          </a:xfrm>
        </p:grpSpPr>
        <p:sp>
          <p:nvSpPr>
            <p:cNvPr id="471" name="Google Shape;471;p37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472" name="Google Shape;472;p37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7"/>
          <p:cNvGrpSpPr/>
          <p:nvPr/>
        </p:nvGrpSpPr>
        <p:grpSpPr>
          <a:xfrm>
            <a:off x="2895428" y="-915527"/>
            <a:ext cx="489800" cy="1650512"/>
            <a:chOff x="0" y="-47625"/>
            <a:chExt cx="129000" cy="434700"/>
          </a:xfrm>
        </p:grpSpPr>
        <p:sp>
          <p:nvSpPr>
            <p:cNvPr id="474" name="Google Shape;474;p37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475" name="Google Shape;475;p37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37"/>
          <p:cNvSpPr txBox="1"/>
          <p:nvPr/>
        </p:nvSpPr>
        <p:spPr>
          <a:xfrm>
            <a:off x="4853100" y="257300"/>
            <a:ext cx="8581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PI - 4° Semestre -  DSM</a:t>
            </a:r>
            <a:endParaRPr sz="2900"/>
          </a:p>
        </p:txBody>
      </p:sp>
      <p:sp>
        <p:nvSpPr>
          <p:cNvPr id="477" name="Google Shape;477;p37"/>
          <p:cNvSpPr txBox="1"/>
          <p:nvPr/>
        </p:nvSpPr>
        <p:spPr>
          <a:xfrm>
            <a:off x="5459425" y="1318418"/>
            <a:ext cx="6605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MOCHILA INTELIGENTE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1234625" y="3429000"/>
            <a:ext cx="95235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4764" lvl="0" marL="457200" marR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4664"/>
              <a:buFont typeface="Proxima Nova"/>
              <a:buChar char="-"/>
            </a:pPr>
            <a:r>
              <a:rPr b="1" i="0" lang="en-US" sz="4664" u="none" cap="none" strike="noStrike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Claudio de Melo Junior</a:t>
            </a:r>
            <a:endParaRPr b="1" i="0" sz="4664" u="none" cap="none" strike="noStrike">
              <a:solidFill>
                <a:srgbClr val="00BF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64">
              <a:solidFill>
                <a:srgbClr val="00BF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764" lvl="0" marL="45720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4664"/>
              <a:buFont typeface="Proxima Nova"/>
              <a:buChar char="-"/>
            </a:pPr>
            <a:r>
              <a:rPr b="1" lang="en-US" sz="4664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João Vitor Nicolau dos Santos</a:t>
            </a:r>
            <a:endParaRPr b="1" sz="4664">
              <a:solidFill>
                <a:srgbClr val="00BF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64">
              <a:solidFill>
                <a:srgbClr val="00BF6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24764" lvl="0" marL="457200" marR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4664"/>
              <a:buFont typeface="Proxima Nova"/>
              <a:buChar char="-"/>
            </a:pPr>
            <a:r>
              <a:rPr b="1" lang="en-US" sz="4664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Luí</a:t>
            </a:r>
            <a:r>
              <a:rPr b="1" i="0" lang="en-US" sz="4664" u="none" cap="none" strike="noStrike">
                <a:solidFill>
                  <a:srgbClr val="00BF63"/>
                </a:solidFill>
                <a:latin typeface="Proxima Nova"/>
                <a:ea typeface="Proxima Nova"/>
                <a:cs typeface="Proxima Nova"/>
                <a:sym typeface="Proxima Nova"/>
              </a:rPr>
              <a:t>s Pedro Dutra Carrocini</a:t>
            </a:r>
            <a:endParaRPr sz="2700"/>
          </a:p>
          <a:p>
            <a:pPr indent="0" lvl="0" marL="0" marR="0" rtl="0" algn="l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5"/>
          <p:cNvSpPr/>
          <p:nvPr/>
        </p:nvSpPr>
        <p:spPr>
          <a:xfrm>
            <a:off x="11322508" y="2936219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9" name="Google Shape;119;p15"/>
          <p:cNvGrpSpPr/>
          <p:nvPr/>
        </p:nvGrpSpPr>
        <p:grpSpPr>
          <a:xfrm>
            <a:off x="1005790" y="-915527"/>
            <a:ext cx="1660787" cy="1650235"/>
            <a:chOff x="0" y="-47625"/>
            <a:chExt cx="437406" cy="434627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121" name="Google Shape;121;p15"/>
            <p:cNvSpPr txBox="1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2751109" y="-915527"/>
            <a:ext cx="489705" cy="1650235"/>
            <a:chOff x="0" y="-47625"/>
            <a:chExt cx="128975" cy="434627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16002188" y="0"/>
            <a:ext cx="2081579" cy="3124322"/>
          </a:xfrm>
          <a:custGeom>
            <a:rect b="b" l="l" r="r" t="t"/>
            <a:pathLst>
              <a:path extrusionOk="0"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5"/>
          <p:cNvSpPr txBox="1"/>
          <p:nvPr/>
        </p:nvSpPr>
        <p:spPr>
          <a:xfrm>
            <a:off x="0" y="1337825"/>
            <a:ext cx="15795600" cy="5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4939" lvl="1" marL="1030472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50"/>
              <a:buFont typeface="Arial"/>
              <a:buChar char="•"/>
            </a:pPr>
            <a:r>
              <a:rPr b="1" lang="en-US" sz="335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 mochila oferece um monitoramento de peso em tempo real, fornecendo informações essenciais para que você possa cuidar da sua saúde e conforto, evitando os riscos associados ao transporte de peso excessivo.</a:t>
            </a:r>
            <a:endParaRPr b="1" i="0" sz="3350" u="none" cap="none" strike="noStrike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5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4939" lvl="1" marL="1030472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350"/>
              <a:buFont typeface="Arial"/>
              <a:buChar char="•"/>
            </a:pPr>
            <a:r>
              <a:rPr b="1" lang="en-US" sz="335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Com a nossa Mochila Inteligente, você não precisa mais adivinhar se está carregando peso demais. A tecnologia faz o trabalho por você, lhe apresentando o peso transportado e gerando alertas quando esse limite é ultrapassado.</a:t>
            </a:r>
            <a:endParaRPr sz="3350">
              <a:solidFill>
                <a:srgbClr val="00BF63"/>
              </a:solidFill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672" u="none" cap="none" strike="noStrike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005800" y="6500100"/>
            <a:ext cx="6880401" cy="3634929"/>
          </a:xfrm>
          <a:custGeom>
            <a:rect b="b" l="l" r="r" t="t"/>
            <a:pathLst>
              <a:path extrusionOk="0" h="4945481" w="7418222">
                <a:moveTo>
                  <a:pt x="0" y="0"/>
                </a:moveTo>
                <a:lnTo>
                  <a:pt x="7418222" y="0"/>
                </a:lnTo>
                <a:lnTo>
                  <a:pt x="7418222" y="4945481"/>
                </a:lnTo>
                <a:lnTo>
                  <a:pt x="0" y="49454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5"/>
          <p:cNvSpPr txBox="1"/>
          <p:nvPr/>
        </p:nvSpPr>
        <p:spPr>
          <a:xfrm>
            <a:off x="3572769" y="189000"/>
            <a:ext cx="120975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SOLUÇÃO: A MOCHILA INTELIGENTE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16"/>
          <p:cNvSpPr/>
          <p:nvPr/>
        </p:nvSpPr>
        <p:spPr>
          <a:xfrm>
            <a:off x="12146976" y="2898143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3" y="0"/>
                </a:lnTo>
                <a:lnTo>
                  <a:pt x="11873583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p16"/>
          <p:cNvGrpSpPr/>
          <p:nvPr/>
        </p:nvGrpSpPr>
        <p:grpSpPr>
          <a:xfrm>
            <a:off x="1005790" y="-915527"/>
            <a:ext cx="1660787" cy="1650235"/>
            <a:chOff x="0" y="-47625"/>
            <a:chExt cx="437406" cy="434627"/>
          </a:xfrm>
        </p:grpSpPr>
        <p:sp>
          <p:nvSpPr>
            <p:cNvPr id="136" name="Google Shape;136;p16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137" name="Google Shape;137;p16"/>
            <p:cNvSpPr txBox="1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2751109" y="-915527"/>
            <a:ext cx="489705" cy="1650235"/>
            <a:chOff x="0" y="-47625"/>
            <a:chExt cx="128975" cy="434627"/>
          </a:xfrm>
        </p:grpSpPr>
        <p:sp>
          <p:nvSpPr>
            <p:cNvPr id="139" name="Google Shape;139;p16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140" name="Google Shape;140;p16"/>
            <p:cNvSpPr txBox="1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6"/>
          <p:cNvSpPr/>
          <p:nvPr/>
        </p:nvSpPr>
        <p:spPr>
          <a:xfrm>
            <a:off x="16002188" y="0"/>
            <a:ext cx="2081579" cy="3124322"/>
          </a:xfrm>
          <a:custGeom>
            <a:rect b="b" l="l" r="r" t="t"/>
            <a:pathLst>
              <a:path extrusionOk="0"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>
            <a:off x="1595597" y="5012670"/>
            <a:ext cx="7466764" cy="4977842"/>
          </a:xfrm>
          <a:custGeom>
            <a:rect b="b" l="l" r="r" t="t"/>
            <a:pathLst>
              <a:path extrusionOk="0" h="4977842" w="7466764">
                <a:moveTo>
                  <a:pt x="0" y="0"/>
                </a:moveTo>
                <a:lnTo>
                  <a:pt x="7466763" y="0"/>
                </a:lnTo>
                <a:lnTo>
                  <a:pt x="7466763" y="4977842"/>
                </a:lnTo>
                <a:lnTo>
                  <a:pt x="0" y="4977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6"/>
          <p:cNvSpPr txBox="1"/>
          <p:nvPr/>
        </p:nvSpPr>
        <p:spPr>
          <a:xfrm>
            <a:off x="2791766" y="3406660"/>
            <a:ext cx="12852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49" u="none" cap="none" strike="noStrike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SENSORES DE PESO → MICROCONTROLADOR IOT → AP</a:t>
            </a:r>
            <a:r>
              <a:rPr b="1" lang="en-US" sz="3349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I → BD</a:t>
            </a:r>
            <a:endParaRPr sz="100"/>
          </a:p>
        </p:txBody>
      </p:sp>
      <p:sp>
        <p:nvSpPr>
          <p:cNvPr id="144" name="Google Shape;144;p16"/>
          <p:cNvSpPr txBox="1"/>
          <p:nvPr/>
        </p:nvSpPr>
        <p:spPr>
          <a:xfrm>
            <a:off x="3618156" y="-127000"/>
            <a:ext cx="59070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867" u="none" cap="none" strike="noStrike">
                <a:solidFill>
                  <a:srgbClr val="7ED957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COMO </a:t>
            </a:r>
            <a:endParaRPr sz="100"/>
          </a:p>
        </p:txBody>
      </p:sp>
      <p:sp>
        <p:nvSpPr>
          <p:cNvPr id="145" name="Google Shape;145;p16"/>
          <p:cNvSpPr txBox="1"/>
          <p:nvPr/>
        </p:nvSpPr>
        <p:spPr>
          <a:xfrm>
            <a:off x="5935312" y="1333905"/>
            <a:ext cx="108768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67" u="none" cap="none" strike="noStrike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FUNCIONA?</a:t>
            </a:r>
            <a:endParaRPr sz="100"/>
          </a:p>
        </p:txBody>
      </p:sp>
      <p:sp>
        <p:nvSpPr>
          <p:cNvPr id="146" name="Google Shape;146;p16"/>
          <p:cNvSpPr txBox="1"/>
          <p:nvPr/>
        </p:nvSpPr>
        <p:spPr>
          <a:xfrm>
            <a:off x="3618150" y="4137500"/>
            <a:ext cx="4395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49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BD </a:t>
            </a:r>
            <a:r>
              <a:rPr b="1" i="0" lang="en-US" sz="3349" u="none" cap="none" strike="noStrike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→ AP</a:t>
            </a:r>
            <a:r>
              <a:rPr b="1" lang="en-US" sz="3349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I → MOBILE</a:t>
            </a:r>
            <a:endParaRPr sz="100"/>
          </a:p>
        </p:txBody>
      </p:sp>
      <p:sp>
        <p:nvSpPr>
          <p:cNvPr id="147" name="Google Shape;147;p16"/>
          <p:cNvSpPr txBox="1"/>
          <p:nvPr/>
        </p:nvSpPr>
        <p:spPr>
          <a:xfrm>
            <a:off x="9871425" y="4137500"/>
            <a:ext cx="4395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49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BD </a:t>
            </a:r>
            <a:r>
              <a:rPr b="1" i="0" lang="en-US" sz="3349" u="none" cap="none" strike="noStrike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→ AP</a:t>
            </a:r>
            <a:r>
              <a:rPr b="1" lang="en-US" sz="3349">
                <a:solidFill>
                  <a:srgbClr val="7ED957"/>
                </a:solidFill>
                <a:latin typeface="Raleway"/>
                <a:ea typeface="Raleway"/>
                <a:cs typeface="Raleway"/>
                <a:sym typeface="Raleway"/>
              </a:rPr>
              <a:t>I → SITE</a:t>
            </a:r>
            <a:endParaRPr sz="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7"/>
          <p:cNvSpPr/>
          <p:nvPr/>
        </p:nvSpPr>
        <p:spPr>
          <a:xfrm>
            <a:off x="12146976" y="2898143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3" y="0"/>
                </a:lnTo>
                <a:lnTo>
                  <a:pt x="11873583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4" name="Google Shape;154;p17"/>
          <p:cNvGrpSpPr/>
          <p:nvPr/>
        </p:nvGrpSpPr>
        <p:grpSpPr>
          <a:xfrm>
            <a:off x="1669654" y="-915526"/>
            <a:ext cx="1660777" cy="1650226"/>
            <a:chOff x="0" y="-47625"/>
            <a:chExt cx="437406" cy="434627"/>
          </a:xfrm>
        </p:grpSpPr>
        <p:sp>
          <p:nvSpPr>
            <p:cNvPr id="155" name="Google Shape;155;p17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156" name="Google Shape;156;p17"/>
            <p:cNvSpPr txBox="1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3414973" y="-915526"/>
            <a:ext cx="489701" cy="1650226"/>
            <a:chOff x="0" y="-47625"/>
            <a:chExt cx="128975" cy="434627"/>
          </a:xfrm>
        </p:grpSpPr>
        <p:sp>
          <p:nvSpPr>
            <p:cNvPr id="158" name="Google Shape;158;p17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159" name="Google Shape;159;p17"/>
            <p:cNvSpPr txBox="1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7"/>
          <p:cNvSpPr/>
          <p:nvPr/>
        </p:nvSpPr>
        <p:spPr>
          <a:xfrm>
            <a:off x="16002188" y="0"/>
            <a:ext cx="2081579" cy="3124322"/>
          </a:xfrm>
          <a:custGeom>
            <a:rect b="b" l="l" r="r" t="t"/>
            <a:pathLst>
              <a:path extrusionOk="0"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17"/>
          <p:cNvSpPr txBox="1"/>
          <p:nvPr/>
        </p:nvSpPr>
        <p:spPr>
          <a:xfrm>
            <a:off x="375200" y="1730375"/>
            <a:ext cx="156270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Arial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ANÁLISE DE PESO TRANSPORTADO EM TEMPO REAL</a:t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Raleway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PERSONALIZAÇÃO DO LIMITE DO USUÁRIO (10%)</a:t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Arial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ALERTAS QUANDO O LIMITE É ULTRAPASSADO (MOCHILA OU USUÁRIO)</a:t>
            </a:r>
            <a:endParaRPr b="1" i="0" sz="3841" u="none" cap="none" strike="noStrike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Arial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REALATÓRIOS  DE USO (DIÁRIO, SEMANAL, MENSAL E </a:t>
            </a: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ANUAL</a:t>
            </a: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300">
              <a:solidFill>
                <a:srgbClr val="00BF63"/>
              </a:solidFill>
            </a:endParaRPr>
          </a:p>
          <a:p>
            <a:pPr indent="0" lvl="0" marL="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42" u="none" cap="none" strike="noStrike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198173" y="360145"/>
            <a:ext cx="69363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FUNCIONALIDADES</a:t>
            </a:r>
            <a:endParaRPr sz="2600"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6">
            <a:alphaModFix/>
          </a:blip>
          <a:srcRect b="10793" l="9642" r="5474" t="18525"/>
          <a:stretch/>
        </p:blipFill>
        <p:spPr>
          <a:xfrm>
            <a:off x="1478013" y="6834250"/>
            <a:ext cx="6187986" cy="3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8"/>
          <p:cNvSpPr/>
          <p:nvPr/>
        </p:nvSpPr>
        <p:spPr>
          <a:xfrm>
            <a:off x="11322508" y="2936219"/>
            <a:ext cx="11873584" cy="7858154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0" name="Google Shape;170;p18"/>
          <p:cNvGrpSpPr/>
          <p:nvPr/>
        </p:nvGrpSpPr>
        <p:grpSpPr>
          <a:xfrm>
            <a:off x="1669654" y="-915526"/>
            <a:ext cx="1660777" cy="1650226"/>
            <a:chOff x="0" y="-47625"/>
            <a:chExt cx="437406" cy="434627"/>
          </a:xfrm>
        </p:grpSpPr>
        <p:sp>
          <p:nvSpPr>
            <p:cNvPr id="171" name="Google Shape;171;p18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172" name="Google Shape;172;p18"/>
            <p:cNvSpPr txBox="1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3414973" y="-915526"/>
            <a:ext cx="489701" cy="1650226"/>
            <a:chOff x="0" y="-47625"/>
            <a:chExt cx="128975" cy="434627"/>
          </a:xfrm>
        </p:grpSpPr>
        <p:sp>
          <p:nvSpPr>
            <p:cNvPr id="174" name="Google Shape;174;p18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175" name="Google Shape;175;p18"/>
            <p:cNvSpPr txBox="1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8"/>
          <p:cNvSpPr/>
          <p:nvPr/>
        </p:nvSpPr>
        <p:spPr>
          <a:xfrm>
            <a:off x="16002188" y="0"/>
            <a:ext cx="2081579" cy="3124322"/>
          </a:xfrm>
          <a:custGeom>
            <a:rect b="b" l="l" r="r" t="t"/>
            <a:pathLst>
              <a:path extrusionOk="0"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8"/>
          <p:cNvSpPr txBox="1"/>
          <p:nvPr/>
        </p:nvSpPr>
        <p:spPr>
          <a:xfrm>
            <a:off x="346375" y="3124325"/>
            <a:ext cx="158502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667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</a:t>
            </a:r>
            <a:endParaRPr sz="100"/>
          </a:p>
        </p:txBody>
      </p:sp>
      <p:sp>
        <p:nvSpPr>
          <p:cNvPr id="178" name="Google Shape;178;p18"/>
          <p:cNvSpPr txBox="1"/>
          <p:nvPr/>
        </p:nvSpPr>
        <p:spPr>
          <a:xfrm>
            <a:off x="1022000" y="5074025"/>
            <a:ext cx="149802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567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(TECNOLOGIAS UTILIZADAS)</a:t>
            </a:r>
            <a:endParaRPr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19"/>
          <p:cNvSpPr/>
          <p:nvPr/>
        </p:nvSpPr>
        <p:spPr>
          <a:xfrm>
            <a:off x="14229777" y="6205699"/>
            <a:ext cx="7658462" cy="5186382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19"/>
          <p:cNvGrpSpPr/>
          <p:nvPr/>
        </p:nvGrpSpPr>
        <p:grpSpPr>
          <a:xfrm>
            <a:off x="1669654" y="-915527"/>
            <a:ext cx="1660787" cy="1650512"/>
            <a:chOff x="0" y="-47625"/>
            <a:chExt cx="437406" cy="434700"/>
          </a:xfrm>
        </p:grpSpPr>
        <p:sp>
          <p:nvSpPr>
            <p:cNvPr id="186" name="Google Shape;186;p19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187" name="Google Shape;187;p19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9"/>
          <p:cNvGrpSpPr/>
          <p:nvPr/>
        </p:nvGrpSpPr>
        <p:grpSpPr>
          <a:xfrm>
            <a:off x="3414973" y="-915527"/>
            <a:ext cx="489800" cy="1650512"/>
            <a:chOff x="0" y="-47625"/>
            <a:chExt cx="129000" cy="434700"/>
          </a:xfrm>
        </p:grpSpPr>
        <p:sp>
          <p:nvSpPr>
            <p:cNvPr id="189" name="Google Shape;189;p19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190" name="Google Shape;190;p19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16002188" y="0"/>
            <a:ext cx="2081579" cy="3124322"/>
          </a:xfrm>
          <a:custGeom>
            <a:rect b="b" l="l" r="r" t="t"/>
            <a:pathLst>
              <a:path extrusionOk="0" h="3124322" w="2081579">
                <a:moveTo>
                  <a:pt x="0" y="0"/>
                </a:moveTo>
                <a:lnTo>
                  <a:pt x="2081580" y="0"/>
                </a:lnTo>
                <a:lnTo>
                  <a:pt x="2081580" y="3124322"/>
                </a:lnTo>
                <a:lnTo>
                  <a:pt x="0" y="3124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9"/>
          <p:cNvSpPr txBox="1"/>
          <p:nvPr/>
        </p:nvSpPr>
        <p:spPr>
          <a:xfrm>
            <a:off x="6497275" y="165975"/>
            <a:ext cx="6338100" cy="1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67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VISÃO GERAL</a:t>
            </a:r>
            <a:endParaRPr sz="300"/>
          </a:p>
        </p:txBody>
      </p:sp>
      <p:sp>
        <p:nvSpPr>
          <p:cNvPr id="193" name="Google Shape;193;p19"/>
          <p:cNvSpPr txBox="1"/>
          <p:nvPr/>
        </p:nvSpPr>
        <p:spPr>
          <a:xfrm>
            <a:off x="993300" y="2192200"/>
            <a:ext cx="15627000" cy="6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Arial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BD: POSTGRES - </a:t>
            </a: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(FINALIZADO | AZURE)</a:t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Arial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API: NODE.JS - (FINALIZADO | AZURE)</a:t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Arial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MOBILE: REACT NATIVE - </a:t>
            </a: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(DESENVOLVIMENTO)</a:t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Raleway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WEB: NEXT.JS - (DESENVOLVIMENTO)</a:t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63737" lvl="1" marL="1067176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Clr>
                <a:srgbClr val="00BF63"/>
              </a:buClr>
              <a:buSzPts val="3842"/>
              <a:buFont typeface="Raleway"/>
              <a:buChar char="•"/>
            </a:pPr>
            <a:r>
              <a:rPr b="1" lang="en-US" sz="3841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IOT: ESP32-C3 - (NÃO INICIADO)</a:t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41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442" u="none" cap="none" strike="noStrike">
              <a:solidFill>
                <a:srgbClr val="7ED957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0"/>
          <p:cNvSpPr txBox="1"/>
          <p:nvPr/>
        </p:nvSpPr>
        <p:spPr>
          <a:xfrm>
            <a:off x="919200" y="1259600"/>
            <a:ext cx="14840400" cy="8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Para o Banco de Dados foi escolhido o Postgres, que realiza a sua integração com a API através do Prisma, o que facilita o seu desenvolvimento e consultas. Foi escolhido pelos seguintes fatores:</a:t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Ser relacional e flexivel: nessa aplicação não se faz necessário o uso de um BD não relacional, mas sim um relacional, que mantenha a integridade e consistência dos dados. Mas se necessário, ele possui suporte a colunas JSONB, que podem ser utilizadas para o armazenamento dos dados dos sensores).</a:t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Índices avançados: (GIN, BRIN) que são úteis para consultas rápidas em milhões de registros de medições, caso a aplicação venha a suportar tamanha demanda</a:t>
            </a:r>
            <a:endParaRPr b="1" sz="32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1" name="Google Shape;201;p20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202" name="Google Shape;202;p20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203" name="Google Shape;203;p20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0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205" name="Google Shape;205;p20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206" name="Google Shape;206;p20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0"/>
          <p:cNvSpPr txBox="1"/>
          <p:nvPr/>
        </p:nvSpPr>
        <p:spPr>
          <a:xfrm>
            <a:off x="6325609" y="235200"/>
            <a:ext cx="6630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BD</a:t>
            </a: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 - Banco de Dados</a:t>
            </a:r>
            <a:endParaRPr sz="2100"/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6825" y="7781175"/>
            <a:ext cx="4779825" cy="2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16620298" y="1028700"/>
            <a:ext cx="845359" cy="845359"/>
          </a:xfrm>
          <a:custGeom>
            <a:rect b="b" l="l" r="r" t="t"/>
            <a:pathLst>
              <a:path extrusionOk="0"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21"/>
          <p:cNvSpPr/>
          <p:nvPr/>
        </p:nvSpPr>
        <p:spPr>
          <a:xfrm>
            <a:off x="13508198" y="5974749"/>
            <a:ext cx="9528551" cy="5657871"/>
          </a:xfrm>
          <a:custGeom>
            <a:rect b="b" l="l" r="r" t="t"/>
            <a:pathLst>
              <a:path extrusionOk="0"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21"/>
          <p:cNvSpPr txBox="1"/>
          <p:nvPr/>
        </p:nvSpPr>
        <p:spPr>
          <a:xfrm>
            <a:off x="919200" y="1259600"/>
            <a:ext cx="15208200" cy="9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Para o Banco de Dados foi escolhido o Postgres, que realiza a sua integração com a API através do Prisma, o que facilita o seu desenvolvimento e consultas. Foi escolhido pelos seguintes fatores:</a:t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Ser relacional e flexivel: nessa aplicação não se faz necessário o uso de um BD não relacional, mas sim um relacional, que mantenha a integridade e consistência dos dados. Mas se necessário, ele possui suporte a colunas JSONB, que podem ser utilizadas para o armazenamento dos dados dos sensores).</a:t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Índices avançados: (GIN, BRIN) que são úteis para consultas rápidas em milhões de registros de medições, caso a aplicação venha a suportar tamanha demanda.</a:t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500">
                <a:solidFill>
                  <a:srgbClr val="00BF63"/>
                </a:solidFill>
                <a:latin typeface="Raleway"/>
                <a:ea typeface="Raleway"/>
                <a:cs typeface="Raleway"/>
                <a:sym typeface="Raleway"/>
              </a:rPr>
              <a:t>- Compatibilidade com a nuvem (AZURE, AWS, GCP).</a:t>
            </a:r>
            <a:endParaRPr b="1" sz="35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00BF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16127512" y="0"/>
            <a:ext cx="1956256" cy="2936219"/>
          </a:xfrm>
          <a:custGeom>
            <a:rect b="b" l="l" r="r" t="t"/>
            <a:pathLst>
              <a:path extrusionOk="0" h="2936219" w="1956256">
                <a:moveTo>
                  <a:pt x="0" y="0"/>
                </a:moveTo>
                <a:lnTo>
                  <a:pt x="1956256" y="0"/>
                </a:lnTo>
                <a:lnTo>
                  <a:pt x="1956256" y="2936219"/>
                </a:lnTo>
                <a:lnTo>
                  <a:pt x="0" y="293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7" name="Google Shape;217;p21"/>
          <p:cNvGrpSpPr/>
          <p:nvPr/>
        </p:nvGrpSpPr>
        <p:grpSpPr>
          <a:xfrm>
            <a:off x="919199" y="-915527"/>
            <a:ext cx="1660787" cy="1650512"/>
            <a:chOff x="0" y="-47625"/>
            <a:chExt cx="437406" cy="434700"/>
          </a:xfrm>
        </p:grpSpPr>
        <p:sp>
          <p:nvSpPr>
            <p:cNvPr id="218" name="Google Shape;218;p21"/>
            <p:cNvSpPr/>
            <p:nvPr/>
          </p:nvSpPr>
          <p:spPr>
            <a:xfrm>
              <a:off x="0" y="0"/>
              <a:ext cx="437406" cy="387002"/>
            </a:xfrm>
            <a:custGeom>
              <a:rect b="b" l="l" r="r" t="t"/>
              <a:pathLst>
                <a:path extrusionOk="0"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</p:sp>
        <p:sp>
          <p:nvSpPr>
            <p:cNvPr id="219" name="Google Shape;219;p21"/>
            <p:cNvSpPr txBox="1"/>
            <p:nvPr/>
          </p:nvSpPr>
          <p:spPr>
            <a:xfrm>
              <a:off x="0" y="-47625"/>
              <a:ext cx="4374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2664518" y="-915527"/>
            <a:ext cx="489800" cy="1650512"/>
            <a:chOff x="0" y="-47625"/>
            <a:chExt cx="129000" cy="434700"/>
          </a:xfrm>
        </p:grpSpPr>
        <p:sp>
          <p:nvSpPr>
            <p:cNvPr id="221" name="Google Shape;221;p21"/>
            <p:cNvSpPr/>
            <p:nvPr/>
          </p:nvSpPr>
          <p:spPr>
            <a:xfrm>
              <a:off x="0" y="0"/>
              <a:ext cx="128975" cy="387002"/>
            </a:xfrm>
            <a:custGeom>
              <a:rect b="b" l="l" r="r" t="t"/>
              <a:pathLst>
                <a:path extrusionOk="0"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BF63"/>
            </a:solidFill>
            <a:ln>
              <a:noFill/>
            </a:ln>
          </p:spPr>
        </p:sp>
        <p:sp>
          <p:nvSpPr>
            <p:cNvPr id="222" name="Google Shape;222;p21"/>
            <p:cNvSpPr txBox="1"/>
            <p:nvPr/>
          </p:nvSpPr>
          <p:spPr>
            <a:xfrm>
              <a:off x="0" y="-47625"/>
              <a:ext cx="129000" cy="43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1"/>
          <p:cNvSpPr txBox="1"/>
          <p:nvPr/>
        </p:nvSpPr>
        <p:spPr>
          <a:xfrm>
            <a:off x="5604018" y="235200"/>
            <a:ext cx="6630600" cy="7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56">
                <a:solidFill>
                  <a:srgbClr val="7ED957"/>
                </a:solidFill>
                <a:latin typeface="Proxima Nova"/>
                <a:ea typeface="Proxima Nova"/>
                <a:cs typeface="Proxima Nova"/>
                <a:sym typeface="Proxima Nova"/>
              </a:rPr>
              <a:t>BD - Banco de Dados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