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Proxima Nova Heavy" charset="1" panose="02000506030000020004"/>
      <p:regular r:id="rId18"/>
    </p:embeddedFont>
    <p:embeddedFont>
      <p:font typeface="Proxima Nova Bold" charset="1" panose="02000506030000020004"/>
      <p:regular r:id="rId19"/>
    </p:embeddedFont>
    <p:embeddedFont>
      <p:font typeface="Bree Serif" charset="1" panose="02000503040000020004"/>
      <p:regular r:id="rId20"/>
    </p:embeddedFont>
    <p:embeddedFont>
      <p:font typeface="Raleway Bold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.jpeg" Type="http://schemas.openxmlformats.org/officeDocument/2006/relationships/image"/><Relationship Id="rId7" Target="../media/image6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.jpeg" Type="http://schemas.openxmlformats.org/officeDocument/2006/relationships/image"/><Relationship Id="rId7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.jpeg" Type="http://schemas.openxmlformats.org/officeDocument/2006/relationships/image"/><Relationship Id="rId7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27342" y="2470097"/>
            <a:ext cx="4316658" cy="6479036"/>
          </a:xfrm>
          <a:custGeom>
            <a:avLst/>
            <a:gdLst/>
            <a:ahLst/>
            <a:cxnLst/>
            <a:rect r="r" b="b" t="t" l="l"/>
            <a:pathLst>
              <a:path h="6479036" w="4316658">
                <a:moveTo>
                  <a:pt x="0" y="0"/>
                </a:moveTo>
                <a:lnTo>
                  <a:pt x="4316658" y="0"/>
                </a:lnTo>
                <a:lnTo>
                  <a:pt x="4316658" y="6479036"/>
                </a:lnTo>
                <a:lnTo>
                  <a:pt x="0" y="64790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22508" y="2936219"/>
            <a:ext cx="11873584" cy="7858154"/>
          </a:xfrm>
          <a:custGeom>
            <a:avLst/>
            <a:gdLst/>
            <a:ahLst/>
            <a:cxnLst/>
            <a:rect r="r" b="b" t="t" l="l"/>
            <a:pathLst>
              <a:path h="7858154" w="11873584">
                <a:moveTo>
                  <a:pt x="0" y="0"/>
                </a:moveTo>
                <a:lnTo>
                  <a:pt x="11873584" y="0"/>
                </a:lnTo>
                <a:lnTo>
                  <a:pt x="11873584" y="7858154"/>
                </a:lnTo>
                <a:lnTo>
                  <a:pt x="0" y="78581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69654" y="-734700"/>
            <a:ext cx="1660777" cy="1469400"/>
            <a:chOff x="0" y="0"/>
            <a:chExt cx="437406" cy="3870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414973" y="-734700"/>
            <a:ext cx="489701" cy="1469400"/>
            <a:chOff x="0" y="0"/>
            <a:chExt cx="128975" cy="3870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7603507" y="2238114"/>
            <a:ext cx="7438002" cy="1386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54"/>
              </a:lnSpc>
            </a:pPr>
            <a:r>
              <a:rPr lang="en-US" b="true" sz="9061">
                <a:solidFill>
                  <a:srgbClr val="7ED957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INTELIGENTE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621387" y="1012787"/>
            <a:ext cx="8629955" cy="1923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665"/>
              </a:lnSpc>
            </a:pPr>
            <a:r>
              <a:rPr lang="en-US" b="true" sz="13967">
                <a:solidFill>
                  <a:srgbClr val="7ED957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MOCHILA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626457" y="643349"/>
            <a:ext cx="5309907" cy="608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79"/>
              </a:lnSpc>
            </a:pPr>
            <a:r>
              <a:rPr lang="en-US" b="true" sz="4456">
                <a:solidFill>
                  <a:srgbClr val="7ED957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APRESENTANDO 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179594" y="372766"/>
            <a:ext cx="4008388" cy="1359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2"/>
              </a:lnSpc>
            </a:pPr>
            <a:r>
              <a:rPr lang="en-US" sz="3364" b="true">
                <a:solidFill>
                  <a:srgbClr val="00BF6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Claudio Junior</a:t>
            </a:r>
          </a:p>
          <a:p>
            <a:pPr algn="l">
              <a:lnSpc>
                <a:spcPts val="3532"/>
              </a:lnSpc>
            </a:pPr>
            <a:r>
              <a:rPr lang="en-US" sz="3364" b="true">
                <a:solidFill>
                  <a:srgbClr val="00BF6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Luis Pedro</a:t>
            </a:r>
          </a:p>
          <a:p>
            <a:pPr algn="l">
              <a:lnSpc>
                <a:spcPts val="3532"/>
              </a:lnSpc>
            </a:pPr>
            <a:r>
              <a:rPr lang="en-US" sz="3364" b="true">
                <a:solidFill>
                  <a:srgbClr val="00BF6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João Vitor Nicolau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0" y="8316116"/>
            <a:ext cx="13660788" cy="1256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5"/>
              </a:lnSpc>
            </a:pPr>
            <a:r>
              <a:rPr lang="en-US" sz="4061">
                <a:solidFill>
                  <a:srgbClr val="7ED957"/>
                </a:solidFill>
                <a:latin typeface="Bree Serif"/>
                <a:ea typeface="Bree Serif"/>
                <a:cs typeface="Bree Serif"/>
                <a:sym typeface="Bree Serif"/>
              </a:rPr>
              <a:t>MON</a:t>
            </a:r>
            <a:r>
              <a:rPr lang="en-US" sz="4061">
                <a:solidFill>
                  <a:srgbClr val="7ED957"/>
                </a:solidFill>
                <a:latin typeface="Bree Serif"/>
                <a:ea typeface="Bree Serif"/>
                <a:cs typeface="Bree Serif"/>
                <a:sym typeface="Bree Serif"/>
              </a:rPr>
              <a:t>ITORAMENTO DE PESO PARA MAIS SAÚDE E CONFORTO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20298" y="1028700"/>
            <a:ext cx="845359" cy="845359"/>
          </a:xfrm>
          <a:custGeom>
            <a:avLst/>
            <a:gdLst/>
            <a:ahLst/>
            <a:cxnLst/>
            <a:rect r="r" b="b" t="t" l="l"/>
            <a:pathLst>
              <a:path h="845359" w="845359">
                <a:moveTo>
                  <a:pt x="0" y="0"/>
                </a:moveTo>
                <a:lnTo>
                  <a:pt x="845359" y="0"/>
                </a:lnTo>
                <a:lnTo>
                  <a:pt x="845359" y="845359"/>
                </a:lnTo>
                <a:lnTo>
                  <a:pt x="0" y="845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22508" y="2936219"/>
            <a:ext cx="11873584" cy="7858154"/>
          </a:xfrm>
          <a:custGeom>
            <a:avLst/>
            <a:gdLst/>
            <a:ahLst/>
            <a:cxnLst/>
            <a:rect r="r" b="b" t="t" l="l"/>
            <a:pathLst>
              <a:path h="7858154" w="11873584">
                <a:moveTo>
                  <a:pt x="0" y="0"/>
                </a:moveTo>
                <a:lnTo>
                  <a:pt x="11873584" y="0"/>
                </a:lnTo>
                <a:lnTo>
                  <a:pt x="11873584" y="7858154"/>
                </a:lnTo>
                <a:lnTo>
                  <a:pt x="0" y="78581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782325"/>
            <a:ext cx="13141162" cy="2248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6"/>
              </a:lnSpc>
            </a:pPr>
            <a:r>
              <a:rPr lang="en-US" sz="4206" b="true">
                <a:solidFill>
                  <a:srgbClr val="7ED957"/>
                </a:solidFill>
                <a:latin typeface="Raleway Bold"/>
                <a:ea typeface="Raleway Bold"/>
                <a:cs typeface="Raleway Bold"/>
                <a:sym typeface="Raleway Bold"/>
              </a:rPr>
              <a:t>- COMPATIBILIDAD</a:t>
            </a:r>
            <a:r>
              <a:rPr lang="en-US" b="true" sz="4206">
                <a:solidFill>
                  <a:srgbClr val="7ED957"/>
                </a:solidFill>
                <a:latin typeface="Raleway Bold"/>
                <a:ea typeface="Raleway Bold"/>
                <a:cs typeface="Raleway Bold"/>
                <a:sym typeface="Raleway Bold"/>
              </a:rPr>
              <a:t>E COM A NUVEM (AZURE, AWS, GCP).</a:t>
            </a:r>
          </a:p>
          <a:p>
            <a:pPr algn="l">
              <a:lnSpc>
                <a:spcPts val="4416"/>
              </a:lnSpc>
            </a:pPr>
          </a:p>
          <a:p>
            <a:pPr algn="l">
              <a:lnSpc>
                <a:spcPts val="4416"/>
              </a:lnSpc>
            </a:pPr>
            <a:r>
              <a:rPr lang="en-US" b="true" sz="4206">
                <a:solidFill>
                  <a:srgbClr val="7ED957"/>
                </a:solidFill>
                <a:latin typeface="Raleway Bold"/>
                <a:ea typeface="Raleway Bold"/>
                <a:cs typeface="Raleway Bold"/>
                <a:sym typeface="Raleway Bold"/>
              </a:rPr>
              <a:t>- SER 100% OPEN SOURCE.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669654" y="-734700"/>
            <a:ext cx="1660777" cy="1469400"/>
            <a:chOff x="0" y="0"/>
            <a:chExt cx="437406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414973" y="-734700"/>
            <a:ext cx="489701" cy="1469400"/>
            <a:chOff x="0" y="0"/>
            <a:chExt cx="128975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6127512" y="0"/>
            <a:ext cx="1956256" cy="2936219"/>
          </a:xfrm>
          <a:custGeom>
            <a:avLst/>
            <a:gdLst/>
            <a:ahLst/>
            <a:cxnLst/>
            <a:rect r="r" b="b" t="t" l="l"/>
            <a:pathLst>
              <a:path h="2936219" w="1956256">
                <a:moveTo>
                  <a:pt x="0" y="0"/>
                </a:moveTo>
                <a:lnTo>
                  <a:pt x="1956256" y="0"/>
                </a:lnTo>
                <a:lnTo>
                  <a:pt x="1956256" y="2936219"/>
                </a:lnTo>
                <a:lnTo>
                  <a:pt x="0" y="29362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3313476"/>
            <a:ext cx="12141131" cy="7160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0"/>
              </a:lnSpc>
            </a:pPr>
            <a:r>
              <a:rPr lang="en-US" b="true" sz="3886" u="sng">
                <a:solidFill>
                  <a:srgbClr val="7ED957"/>
                </a:solidFill>
                <a:latin typeface="Raleway Bold"/>
                <a:ea typeface="Raleway Bold"/>
                <a:cs typeface="Raleway Bold"/>
                <a:sym typeface="Raleway Bold"/>
              </a:rPr>
              <a:t>PARA O DESENVOLVIMENTO DA IOT, SERÃO UTILIZADOS OS S</a:t>
            </a:r>
            <a:r>
              <a:rPr lang="en-US" b="true" sz="3886" u="sng">
                <a:solidFill>
                  <a:srgbClr val="7ED957"/>
                </a:solidFill>
                <a:latin typeface="Raleway Bold"/>
                <a:ea typeface="Raleway Bold"/>
                <a:cs typeface="Raleway Bold"/>
                <a:sym typeface="Raleway Bold"/>
              </a:rPr>
              <a:t>EGUINTES COMPONENTES:</a:t>
            </a:r>
          </a:p>
          <a:p>
            <a:pPr algn="l">
              <a:lnSpc>
                <a:spcPts val="4080"/>
              </a:lnSpc>
            </a:pPr>
          </a:p>
          <a:p>
            <a:pPr algn="l">
              <a:lnSpc>
                <a:spcPts val="4080"/>
              </a:lnSpc>
            </a:pPr>
            <a:r>
              <a:rPr lang="en-US" b="true" sz="3886">
                <a:solidFill>
                  <a:srgbClr val="7ED957"/>
                </a:solidFill>
                <a:latin typeface="Raleway Bold"/>
                <a:ea typeface="Raleway Bold"/>
                <a:cs typeface="Raleway Bold"/>
                <a:sym typeface="Raleway Bold"/>
              </a:rPr>
              <a:t>- 2 CÉLULAS DE CARGA (MEDIÇÃO DO PESO DA MOCHILA)</a:t>
            </a:r>
          </a:p>
          <a:p>
            <a:pPr algn="l">
              <a:lnSpc>
                <a:spcPts val="4080"/>
              </a:lnSpc>
            </a:pPr>
            <a:r>
              <a:rPr lang="en-US" b="true" sz="3886">
                <a:solidFill>
                  <a:srgbClr val="7ED957"/>
                </a:solidFill>
                <a:latin typeface="Raleway Bold"/>
                <a:ea typeface="Raleway Bold"/>
                <a:cs typeface="Raleway Bold"/>
                <a:sym typeface="Raleway Bold"/>
              </a:rPr>
              <a:t>- 2 MÓDULO HX711 (AMPLIFICAÇÃO DO SINAL)</a:t>
            </a:r>
          </a:p>
          <a:p>
            <a:pPr algn="l">
              <a:lnSpc>
                <a:spcPts val="4080"/>
              </a:lnSpc>
            </a:pPr>
            <a:r>
              <a:rPr lang="en-US" b="true" sz="3886">
                <a:solidFill>
                  <a:srgbClr val="7ED957"/>
                </a:solidFill>
                <a:latin typeface="Raleway Bold"/>
                <a:ea typeface="Raleway Bold"/>
                <a:cs typeface="Raleway Bold"/>
                <a:sym typeface="Raleway Bold"/>
              </a:rPr>
              <a:t>- 1 ESP32-C3 (REALIZARÁ COMUNICAÇÃO COM A API, CONECTADO COM O WIFI, ENVIANDO OS MEDIÇÕES CAPTURADAS PELAS CÉLULAS DE CARGA PARA A API, SOMENTE ENVIA</a:t>
            </a:r>
          </a:p>
          <a:p>
            <a:pPr algn="l">
              <a:lnSpc>
                <a:spcPts val="4080"/>
              </a:lnSpc>
            </a:pPr>
            <a:r>
              <a:rPr lang="en-US" b="true" sz="3886">
                <a:solidFill>
                  <a:srgbClr val="7ED957"/>
                </a:solidFill>
                <a:latin typeface="Raleway Bold"/>
                <a:ea typeface="Raleway Bold"/>
                <a:cs typeface="Raleway Bold"/>
                <a:sym typeface="Raleway Bold"/>
              </a:rPr>
              <a:t> NÃO RECEBE)</a:t>
            </a:r>
          </a:p>
          <a:p>
            <a:pPr algn="l">
              <a:lnSpc>
                <a:spcPts val="4080"/>
              </a:lnSpc>
            </a:pPr>
            <a:r>
              <a:rPr lang="en-US" b="true" sz="3886">
                <a:solidFill>
                  <a:srgbClr val="7ED957"/>
                </a:solidFill>
                <a:latin typeface="Raleway Bold"/>
                <a:ea typeface="Raleway Bold"/>
                <a:cs typeface="Raleway Bold"/>
                <a:sym typeface="Raleway Bold"/>
              </a:rPr>
              <a:t>- LINGUAGEM DE PROGRAMAÇÃO PARA O </a:t>
            </a:r>
          </a:p>
          <a:p>
            <a:pPr algn="l">
              <a:lnSpc>
                <a:spcPts val="4080"/>
              </a:lnSpc>
            </a:pPr>
            <a:r>
              <a:rPr lang="en-US" b="true" sz="3886">
                <a:solidFill>
                  <a:srgbClr val="7ED957"/>
                </a:solidFill>
                <a:latin typeface="Raleway Bold"/>
                <a:ea typeface="Raleway Bold"/>
                <a:cs typeface="Raleway Bold"/>
                <a:sym typeface="Raleway Bold"/>
              </a:rPr>
              <a:t>ESP32-C3 (C++)</a:t>
            </a:r>
          </a:p>
          <a:p>
            <a:pPr algn="l">
              <a:lnSpc>
                <a:spcPts val="408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20298" y="1028700"/>
            <a:ext cx="845359" cy="845359"/>
          </a:xfrm>
          <a:custGeom>
            <a:avLst/>
            <a:gdLst/>
            <a:ahLst/>
            <a:cxnLst/>
            <a:rect r="r" b="b" t="t" l="l"/>
            <a:pathLst>
              <a:path h="845359" w="845359">
                <a:moveTo>
                  <a:pt x="0" y="0"/>
                </a:moveTo>
                <a:lnTo>
                  <a:pt x="845359" y="0"/>
                </a:lnTo>
                <a:lnTo>
                  <a:pt x="845359" y="845359"/>
                </a:lnTo>
                <a:lnTo>
                  <a:pt x="0" y="845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22508" y="2936219"/>
            <a:ext cx="11873584" cy="7858154"/>
          </a:xfrm>
          <a:custGeom>
            <a:avLst/>
            <a:gdLst/>
            <a:ahLst/>
            <a:cxnLst/>
            <a:rect r="r" b="b" t="t" l="l"/>
            <a:pathLst>
              <a:path h="7858154" w="11873584">
                <a:moveTo>
                  <a:pt x="0" y="0"/>
                </a:moveTo>
                <a:lnTo>
                  <a:pt x="11873584" y="0"/>
                </a:lnTo>
                <a:lnTo>
                  <a:pt x="11873584" y="7858154"/>
                </a:lnTo>
                <a:lnTo>
                  <a:pt x="0" y="78581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99555" y="1076325"/>
            <a:ext cx="13288890" cy="7339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66"/>
              </a:lnSpc>
            </a:pPr>
            <a:r>
              <a:rPr lang="en-US" b="true" sz="4253" u="sng">
                <a:solidFill>
                  <a:srgbClr val="7ED957"/>
                </a:solidFill>
                <a:latin typeface="Raleway Bold"/>
                <a:ea typeface="Raleway Bold"/>
                <a:cs typeface="Raleway Bold"/>
                <a:sym typeface="Raleway Bold"/>
              </a:rPr>
              <a:t>FUNCIONALIDAD</a:t>
            </a:r>
            <a:r>
              <a:rPr lang="en-US" b="true" sz="4253" u="sng">
                <a:solidFill>
                  <a:srgbClr val="7ED957"/>
                </a:solidFill>
                <a:latin typeface="Raleway Bold"/>
                <a:ea typeface="Raleway Bold"/>
                <a:cs typeface="Raleway Bold"/>
                <a:sym typeface="Raleway Bold"/>
              </a:rPr>
              <a:t>ES IMPLEMENTADAS:</a:t>
            </a:r>
          </a:p>
          <a:p>
            <a:pPr algn="l">
              <a:lnSpc>
                <a:spcPts val="4466"/>
              </a:lnSpc>
            </a:pPr>
          </a:p>
          <a:p>
            <a:pPr algn="l">
              <a:lnSpc>
                <a:spcPts val="4466"/>
              </a:lnSpc>
            </a:pPr>
            <a:r>
              <a:rPr lang="en-US" b="true" sz="4253">
                <a:solidFill>
                  <a:srgbClr val="7ED957"/>
                </a:solidFill>
                <a:latin typeface="Raleway Bold"/>
                <a:ea typeface="Raleway Bold"/>
                <a:cs typeface="Raleway Bold"/>
                <a:sym typeface="Raleway Bold"/>
              </a:rPr>
              <a:t>- LOGIN / CADASTRO DE USUÁRIOS</a:t>
            </a:r>
          </a:p>
          <a:p>
            <a:pPr algn="l">
              <a:lnSpc>
                <a:spcPts val="4466"/>
              </a:lnSpc>
            </a:pPr>
            <a:r>
              <a:rPr lang="en-US" b="true" sz="4253">
                <a:solidFill>
                  <a:srgbClr val="7ED957"/>
                </a:solidFill>
                <a:latin typeface="Raleway Bold"/>
                <a:ea typeface="Raleway Bold"/>
                <a:cs typeface="Raleway Bold"/>
                <a:sym typeface="Raleway Bold"/>
              </a:rPr>
              <a:t>- CADASTRO DE MOCHILAS PELOS ADMINISTRADORES DO SISTEMA</a:t>
            </a:r>
          </a:p>
          <a:p>
            <a:pPr algn="l">
              <a:lnSpc>
                <a:spcPts val="4466"/>
              </a:lnSpc>
            </a:pPr>
            <a:r>
              <a:rPr lang="en-US" b="true" sz="4253">
                <a:solidFill>
                  <a:srgbClr val="7ED957"/>
                </a:solidFill>
                <a:latin typeface="Raleway Bold"/>
                <a:ea typeface="Raleway Bold"/>
                <a:cs typeface="Raleway Bold"/>
                <a:sym typeface="Raleway Bold"/>
              </a:rPr>
              <a:t>- VINCULO DA MOCHILA COM O USUÁRIO</a:t>
            </a:r>
          </a:p>
          <a:p>
            <a:pPr algn="l">
              <a:lnSpc>
                <a:spcPts val="4466"/>
              </a:lnSpc>
            </a:pPr>
            <a:r>
              <a:rPr lang="en-US" b="true" sz="4253">
                <a:solidFill>
                  <a:srgbClr val="7ED957"/>
                </a:solidFill>
                <a:latin typeface="Raleway Bold"/>
                <a:ea typeface="Raleway Bold"/>
                <a:cs typeface="Raleway Bold"/>
                <a:sym typeface="Raleway Bold"/>
              </a:rPr>
              <a:t>- ENVIO DE MEDIÇÕES CAPTURADOS PELA IOT</a:t>
            </a:r>
          </a:p>
          <a:p>
            <a:pPr algn="l">
              <a:lnSpc>
                <a:spcPts val="4466"/>
              </a:lnSpc>
            </a:pPr>
            <a:r>
              <a:rPr lang="en-US" b="true" sz="4253">
                <a:solidFill>
                  <a:srgbClr val="7ED957"/>
                </a:solidFill>
                <a:latin typeface="Raleway Bold"/>
                <a:ea typeface="Raleway Bold"/>
                <a:cs typeface="Raleway Bold"/>
                <a:sym typeface="Raleway Bold"/>
              </a:rPr>
              <a:t>- OBTENÇÃO DE MEDIÇÕES CAPTURADAS, POR USUÁRIO E PERÍODO (PARA APRESENTA-LOS NA WEB E O MOBILE)</a:t>
            </a:r>
          </a:p>
          <a:p>
            <a:pPr algn="l">
              <a:lnSpc>
                <a:spcPts val="4466"/>
              </a:lnSpc>
            </a:pPr>
            <a:r>
              <a:rPr lang="en-US" b="true" sz="4253">
                <a:solidFill>
                  <a:srgbClr val="7ED957"/>
                </a:solidFill>
                <a:latin typeface="Raleway Bold"/>
                <a:ea typeface="Raleway Bold"/>
                <a:cs typeface="Raleway Bold"/>
                <a:sym typeface="Raleway Bold"/>
              </a:rPr>
              <a:t>- CRIAÇÃO DE ALERTAS, CASO O LIMITE DO PESO RECOMENDÁVEL PARA O USUÁRIO SE JA ULTRAPASSADO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669654" y="-734700"/>
            <a:ext cx="1660777" cy="1469400"/>
            <a:chOff x="0" y="0"/>
            <a:chExt cx="437406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414973" y="-734700"/>
            <a:ext cx="489701" cy="1469400"/>
            <a:chOff x="0" y="0"/>
            <a:chExt cx="128975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6127512" y="0"/>
            <a:ext cx="1956256" cy="2936219"/>
          </a:xfrm>
          <a:custGeom>
            <a:avLst/>
            <a:gdLst/>
            <a:ahLst/>
            <a:cxnLst/>
            <a:rect r="r" b="b" t="t" l="l"/>
            <a:pathLst>
              <a:path h="2936219" w="1956256">
                <a:moveTo>
                  <a:pt x="0" y="0"/>
                </a:moveTo>
                <a:lnTo>
                  <a:pt x="1956256" y="0"/>
                </a:lnTo>
                <a:lnTo>
                  <a:pt x="1956256" y="2936219"/>
                </a:lnTo>
                <a:lnTo>
                  <a:pt x="0" y="29362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20298" y="1028700"/>
            <a:ext cx="845359" cy="845359"/>
          </a:xfrm>
          <a:custGeom>
            <a:avLst/>
            <a:gdLst/>
            <a:ahLst/>
            <a:cxnLst/>
            <a:rect r="r" b="b" t="t" l="l"/>
            <a:pathLst>
              <a:path h="845359" w="845359">
                <a:moveTo>
                  <a:pt x="0" y="0"/>
                </a:moveTo>
                <a:lnTo>
                  <a:pt x="845359" y="0"/>
                </a:lnTo>
                <a:lnTo>
                  <a:pt x="845359" y="845359"/>
                </a:lnTo>
                <a:lnTo>
                  <a:pt x="0" y="845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22508" y="2936219"/>
            <a:ext cx="11873584" cy="7858154"/>
          </a:xfrm>
          <a:custGeom>
            <a:avLst/>
            <a:gdLst/>
            <a:ahLst/>
            <a:cxnLst/>
            <a:rect r="r" b="b" t="t" l="l"/>
            <a:pathLst>
              <a:path h="7858154" w="11873584">
                <a:moveTo>
                  <a:pt x="0" y="0"/>
                </a:moveTo>
                <a:lnTo>
                  <a:pt x="11873584" y="0"/>
                </a:lnTo>
                <a:lnTo>
                  <a:pt x="11873584" y="7858154"/>
                </a:lnTo>
                <a:lnTo>
                  <a:pt x="0" y="78581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69654" y="-734700"/>
            <a:ext cx="1660777" cy="1469400"/>
            <a:chOff x="0" y="0"/>
            <a:chExt cx="437406" cy="3870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414973" y="-734700"/>
            <a:ext cx="489701" cy="1469400"/>
            <a:chOff x="0" y="0"/>
            <a:chExt cx="128975" cy="3870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6002188" y="0"/>
            <a:ext cx="2081579" cy="3124322"/>
          </a:xfrm>
          <a:custGeom>
            <a:avLst/>
            <a:gdLst/>
            <a:ahLst/>
            <a:cxnLst/>
            <a:rect r="r" b="b" t="t" l="l"/>
            <a:pathLst>
              <a:path h="3124322" w="2081579">
                <a:moveTo>
                  <a:pt x="0" y="0"/>
                </a:moveTo>
                <a:lnTo>
                  <a:pt x="2081580" y="0"/>
                </a:lnTo>
                <a:lnTo>
                  <a:pt x="2081580" y="3124322"/>
                </a:lnTo>
                <a:lnTo>
                  <a:pt x="0" y="31243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337826"/>
            <a:ext cx="14911178" cy="3177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30473" indent="-515236" lvl="1">
              <a:lnSpc>
                <a:spcPts val="5011"/>
              </a:lnSpc>
              <a:buFont typeface="Arial"/>
              <a:buChar char="•"/>
            </a:pPr>
            <a:r>
              <a:rPr lang="en-US" b="true" sz="4772">
                <a:solidFill>
                  <a:srgbClr val="7ED957"/>
                </a:solidFill>
                <a:latin typeface="Raleway Bold"/>
                <a:ea typeface="Raleway Bold"/>
                <a:cs typeface="Raleway Bold"/>
                <a:sym typeface="Raleway Bold"/>
              </a:rPr>
              <a:t>ESTUDANTES E PROFISSIONAIS CARREGAM MOCHILAS MUITO PESADAS</a:t>
            </a:r>
          </a:p>
          <a:p>
            <a:pPr algn="l" marL="1030473" indent="-515236" lvl="1">
              <a:lnSpc>
                <a:spcPts val="5011"/>
              </a:lnSpc>
              <a:buFont typeface="Arial"/>
              <a:buChar char="•"/>
            </a:pPr>
            <a:r>
              <a:rPr lang="en-US" b="true" sz="4772">
                <a:solidFill>
                  <a:srgbClr val="7ED957"/>
                </a:solidFill>
                <a:latin typeface="Raleway Bold"/>
                <a:ea typeface="Raleway Bold"/>
                <a:cs typeface="Raleway Bold"/>
                <a:sym typeface="Raleway Bold"/>
              </a:rPr>
              <a:t>ISSO PODE GERAR DORES, MÁ POSTURA E PROBLEMAS DE SAÚDE.</a:t>
            </a:r>
          </a:p>
          <a:p>
            <a:pPr algn="l">
              <a:lnSpc>
                <a:spcPts val="5011"/>
              </a:lnSpc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3659823" y="4414865"/>
            <a:ext cx="7364683" cy="4900862"/>
          </a:xfrm>
          <a:custGeom>
            <a:avLst/>
            <a:gdLst/>
            <a:ahLst/>
            <a:cxnLst/>
            <a:rect r="r" b="b" t="t" l="l"/>
            <a:pathLst>
              <a:path h="4900862" w="7364683">
                <a:moveTo>
                  <a:pt x="0" y="0"/>
                </a:moveTo>
                <a:lnTo>
                  <a:pt x="7364683" y="0"/>
                </a:lnTo>
                <a:lnTo>
                  <a:pt x="7364683" y="4900862"/>
                </a:lnTo>
                <a:lnTo>
                  <a:pt x="0" y="490086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20298" y="1028700"/>
            <a:ext cx="845359" cy="845359"/>
          </a:xfrm>
          <a:custGeom>
            <a:avLst/>
            <a:gdLst/>
            <a:ahLst/>
            <a:cxnLst/>
            <a:rect r="r" b="b" t="t" l="l"/>
            <a:pathLst>
              <a:path h="845359" w="845359">
                <a:moveTo>
                  <a:pt x="0" y="0"/>
                </a:moveTo>
                <a:lnTo>
                  <a:pt x="845359" y="0"/>
                </a:lnTo>
                <a:lnTo>
                  <a:pt x="845359" y="845359"/>
                </a:lnTo>
                <a:lnTo>
                  <a:pt x="0" y="845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146976" y="2898143"/>
            <a:ext cx="11873584" cy="7858154"/>
          </a:xfrm>
          <a:custGeom>
            <a:avLst/>
            <a:gdLst/>
            <a:ahLst/>
            <a:cxnLst/>
            <a:rect r="r" b="b" t="t" l="l"/>
            <a:pathLst>
              <a:path h="7858154" w="11873584">
                <a:moveTo>
                  <a:pt x="0" y="0"/>
                </a:moveTo>
                <a:lnTo>
                  <a:pt x="11873583" y="0"/>
                </a:lnTo>
                <a:lnTo>
                  <a:pt x="11873583" y="7858154"/>
                </a:lnTo>
                <a:lnTo>
                  <a:pt x="0" y="78581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69654" y="-734700"/>
            <a:ext cx="1660777" cy="1469400"/>
            <a:chOff x="0" y="0"/>
            <a:chExt cx="437406" cy="3870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414973" y="-734700"/>
            <a:ext cx="489701" cy="1469400"/>
            <a:chOff x="0" y="0"/>
            <a:chExt cx="128975" cy="3870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6002188" y="0"/>
            <a:ext cx="2081579" cy="3124322"/>
          </a:xfrm>
          <a:custGeom>
            <a:avLst/>
            <a:gdLst/>
            <a:ahLst/>
            <a:cxnLst/>
            <a:rect r="r" b="b" t="t" l="l"/>
            <a:pathLst>
              <a:path h="3124322" w="2081579">
                <a:moveTo>
                  <a:pt x="0" y="0"/>
                </a:moveTo>
                <a:lnTo>
                  <a:pt x="2081580" y="0"/>
                </a:lnTo>
                <a:lnTo>
                  <a:pt x="2081580" y="3124322"/>
                </a:lnTo>
                <a:lnTo>
                  <a:pt x="0" y="31243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659823" y="5143500"/>
            <a:ext cx="7418222" cy="4945481"/>
          </a:xfrm>
          <a:custGeom>
            <a:avLst/>
            <a:gdLst/>
            <a:ahLst/>
            <a:cxnLst/>
            <a:rect r="r" b="b" t="t" l="l"/>
            <a:pathLst>
              <a:path h="4945481" w="7418222">
                <a:moveTo>
                  <a:pt x="0" y="0"/>
                </a:moveTo>
                <a:lnTo>
                  <a:pt x="7418222" y="0"/>
                </a:lnTo>
                <a:lnTo>
                  <a:pt x="7418222" y="4945481"/>
                </a:lnTo>
                <a:lnTo>
                  <a:pt x="0" y="49454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15405" y="1095375"/>
            <a:ext cx="15442274" cy="4584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67176" indent="-533588" lvl="1">
              <a:lnSpc>
                <a:spcPts val="5190"/>
              </a:lnSpc>
              <a:buFont typeface="Arial"/>
              <a:buChar char="•"/>
            </a:pPr>
            <a:r>
              <a:rPr lang="en-US" b="true" sz="4942">
                <a:solidFill>
                  <a:srgbClr val="7ED957"/>
                </a:solidFill>
                <a:latin typeface="Raleway Bold"/>
                <a:ea typeface="Raleway Bold"/>
                <a:cs typeface="Raleway Bold"/>
                <a:sym typeface="Raleway Bold"/>
              </a:rPr>
              <a:t>MOCHILA COM SENSORES DE PESO EMBUTIDOS.</a:t>
            </a:r>
          </a:p>
          <a:p>
            <a:pPr algn="l" marL="1067176" indent="-533588" lvl="1">
              <a:lnSpc>
                <a:spcPts val="5190"/>
              </a:lnSpc>
              <a:buFont typeface="Arial"/>
              <a:buChar char="•"/>
            </a:pPr>
            <a:r>
              <a:rPr lang="en-US" b="true" sz="4942">
                <a:solidFill>
                  <a:srgbClr val="7ED957"/>
                </a:solidFill>
                <a:latin typeface="Raleway Bold"/>
                <a:ea typeface="Raleway Bold"/>
                <a:cs typeface="Raleway Bold"/>
                <a:sym typeface="Raleway Bold"/>
              </a:rPr>
              <a:t>ENVIA DADOS VIA BLUETOOTH/WI-FI PARA O CELULAR.</a:t>
            </a:r>
          </a:p>
          <a:p>
            <a:pPr algn="l" marL="1067176" indent="-533588" lvl="1">
              <a:lnSpc>
                <a:spcPts val="5190"/>
              </a:lnSpc>
              <a:buFont typeface="Arial"/>
              <a:buChar char="•"/>
            </a:pPr>
            <a:r>
              <a:rPr lang="en-US" b="true" sz="4942">
                <a:solidFill>
                  <a:srgbClr val="7ED957"/>
                </a:solidFill>
                <a:latin typeface="Raleway Bold"/>
                <a:ea typeface="Raleway Bold"/>
                <a:cs typeface="Raleway Bold"/>
                <a:sym typeface="Raleway Bold"/>
              </a:rPr>
              <a:t>ALERTAS PERSONALIZADOS PARA EVITAR EXCESSO DE CARGA.</a:t>
            </a:r>
          </a:p>
          <a:p>
            <a:pPr algn="l">
              <a:lnSpc>
                <a:spcPts val="519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20298" y="1028700"/>
            <a:ext cx="845359" cy="845359"/>
          </a:xfrm>
          <a:custGeom>
            <a:avLst/>
            <a:gdLst/>
            <a:ahLst/>
            <a:cxnLst/>
            <a:rect r="r" b="b" t="t" l="l"/>
            <a:pathLst>
              <a:path h="845359" w="845359">
                <a:moveTo>
                  <a:pt x="0" y="0"/>
                </a:moveTo>
                <a:lnTo>
                  <a:pt x="845359" y="0"/>
                </a:lnTo>
                <a:lnTo>
                  <a:pt x="845359" y="845359"/>
                </a:lnTo>
                <a:lnTo>
                  <a:pt x="0" y="845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146976" y="2898143"/>
            <a:ext cx="11873584" cy="7858154"/>
          </a:xfrm>
          <a:custGeom>
            <a:avLst/>
            <a:gdLst/>
            <a:ahLst/>
            <a:cxnLst/>
            <a:rect r="r" b="b" t="t" l="l"/>
            <a:pathLst>
              <a:path h="7858154" w="11873584">
                <a:moveTo>
                  <a:pt x="0" y="0"/>
                </a:moveTo>
                <a:lnTo>
                  <a:pt x="11873583" y="0"/>
                </a:lnTo>
                <a:lnTo>
                  <a:pt x="11873583" y="7858154"/>
                </a:lnTo>
                <a:lnTo>
                  <a:pt x="0" y="78581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69654" y="-734700"/>
            <a:ext cx="1660777" cy="1469400"/>
            <a:chOff x="0" y="0"/>
            <a:chExt cx="437406" cy="3870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414973" y="-734700"/>
            <a:ext cx="489701" cy="1469400"/>
            <a:chOff x="0" y="0"/>
            <a:chExt cx="128975" cy="3870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6002188" y="0"/>
            <a:ext cx="2081579" cy="3124322"/>
          </a:xfrm>
          <a:custGeom>
            <a:avLst/>
            <a:gdLst/>
            <a:ahLst/>
            <a:cxnLst/>
            <a:rect r="r" b="b" t="t" l="l"/>
            <a:pathLst>
              <a:path h="3124322" w="2081579">
                <a:moveTo>
                  <a:pt x="0" y="0"/>
                </a:moveTo>
                <a:lnTo>
                  <a:pt x="2081580" y="0"/>
                </a:lnTo>
                <a:lnTo>
                  <a:pt x="2081580" y="3124322"/>
                </a:lnTo>
                <a:lnTo>
                  <a:pt x="0" y="31243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904674" y="4846052"/>
            <a:ext cx="7466764" cy="4977842"/>
          </a:xfrm>
          <a:custGeom>
            <a:avLst/>
            <a:gdLst/>
            <a:ahLst/>
            <a:cxnLst/>
            <a:rect r="r" b="b" t="t" l="l"/>
            <a:pathLst>
              <a:path h="4977842" w="7466764">
                <a:moveTo>
                  <a:pt x="0" y="0"/>
                </a:moveTo>
                <a:lnTo>
                  <a:pt x="7466763" y="0"/>
                </a:lnTo>
                <a:lnTo>
                  <a:pt x="7466763" y="4977842"/>
                </a:lnTo>
                <a:lnTo>
                  <a:pt x="0" y="49778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3476747"/>
            <a:ext cx="16207599" cy="136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2"/>
              </a:lnSpc>
            </a:pPr>
            <a:r>
              <a:rPr lang="en-US" sz="5049" b="true">
                <a:solidFill>
                  <a:srgbClr val="7ED957"/>
                </a:solidFill>
                <a:latin typeface="Raleway Bold"/>
                <a:ea typeface="Raleway Bold"/>
                <a:cs typeface="Raleway Bold"/>
                <a:sym typeface="Raleway Bold"/>
              </a:rPr>
              <a:t>SENSORES DE PESO →</a:t>
            </a:r>
            <a:r>
              <a:rPr lang="en-US" sz="5049" b="true">
                <a:solidFill>
                  <a:srgbClr val="7ED957"/>
                </a:solidFill>
                <a:latin typeface="Raleway Bold"/>
                <a:ea typeface="Raleway Bold"/>
                <a:cs typeface="Raleway Bold"/>
                <a:sym typeface="Raleway Bold"/>
              </a:rPr>
              <a:t> MICROCONTROLADOR IOT → APLICATIVO MOBILE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397474" y="-127003"/>
            <a:ext cx="8629955" cy="1923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665"/>
              </a:lnSpc>
            </a:pPr>
            <a:r>
              <a:rPr lang="en-US" sz="13967" b="true">
                <a:solidFill>
                  <a:srgbClr val="7ED957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COMO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166221" y="1651405"/>
            <a:ext cx="10876757" cy="1923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665"/>
              </a:lnSpc>
            </a:pPr>
            <a:r>
              <a:rPr lang="en-US" sz="13967" b="true">
                <a:solidFill>
                  <a:srgbClr val="7ED957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FUNCIONA?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20298" y="1028700"/>
            <a:ext cx="845359" cy="845359"/>
          </a:xfrm>
          <a:custGeom>
            <a:avLst/>
            <a:gdLst/>
            <a:ahLst/>
            <a:cxnLst/>
            <a:rect r="r" b="b" t="t" l="l"/>
            <a:pathLst>
              <a:path h="845359" w="845359">
                <a:moveTo>
                  <a:pt x="0" y="0"/>
                </a:moveTo>
                <a:lnTo>
                  <a:pt x="845359" y="0"/>
                </a:lnTo>
                <a:lnTo>
                  <a:pt x="845359" y="845359"/>
                </a:lnTo>
                <a:lnTo>
                  <a:pt x="0" y="845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22508" y="2936219"/>
            <a:ext cx="11873584" cy="7858154"/>
          </a:xfrm>
          <a:custGeom>
            <a:avLst/>
            <a:gdLst/>
            <a:ahLst/>
            <a:cxnLst/>
            <a:rect r="r" b="b" t="t" l="l"/>
            <a:pathLst>
              <a:path h="7858154" w="11873584">
                <a:moveTo>
                  <a:pt x="0" y="0"/>
                </a:moveTo>
                <a:lnTo>
                  <a:pt x="11873584" y="0"/>
                </a:lnTo>
                <a:lnTo>
                  <a:pt x="11873584" y="7858154"/>
                </a:lnTo>
                <a:lnTo>
                  <a:pt x="0" y="78581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69654" y="-734700"/>
            <a:ext cx="1660777" cy="1469400"/>
            <a:chOff x="0" y="0"/>
            <a:chExt cx="437406" cy="3870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414973" y="-734700"/>
            <a:ext cx="489701" cy="1469400"/>
            <a:chOff x="0" y="0"/>
            <a:chExt cx="128975" cy="3870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6002188" y="0"/>
            <a:ext cx="2081579" cy="3124322"/>
          </a:xfrm>
          <a:custGeom>
            <a:avLst/>
            <a:gdLst/>
            <a:ahLst/>
            <a:cxnLst/>
            <a:rect r="r" b="b" t="t" l="l"/>
            <a:pathLst>
              <a:path h="3124322" w="2081579">
                <a:moveTo>
                  <a:pt x="0" y="0"/>
                </a:moveTo>
                <a:lnTo>
                  <a:pt x="2081580" y="0"/>
                </a:lnTo>
                <a:lnTo>
                  <a:pt x="2081580" y="3124322"/>
                </a:lnTo>
                <a:lnTo>
                  <a:pt x="0" y="31243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118272" y="3136244"/>
            <a:ext cx="12880360" cy="1923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665"/>
              </a:lnSpc>
            </a:pPr>
            <a:r>
              <a:rPr lang="en-US" sz="13967" b="true">
                <a:solidFill>
                  <a:srgbClr val="7ED957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TECNOLOGIAS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500043" y="5259701"/>
            <a:ext cx="12880360" cy="1923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665"/>
              </a:lnSpc>
            </a:pPr>
            <a:r>
              <a:rPr lang="en-US" sz="13967" b="true">
                <a:solidFill>
                  <a:srgbClr val="7ED957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USADAS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20298" y="1028700"/>
            <a:ext cx="845359" cy="845359"/>
          </a:xfrm>
          <a:custGeom>
            <a:avLst/>
            <a:gdLst/>
            <a:ahLst/>
            <a:cxnLst/>
            <a:rect r="r" b="b" t="t" l="l"/>
            <a:pathLst>
              <a:path h="845359" w="845359">
                <a:moveTo>
                  <a:pt x="0" y="0"/>
                </a:moveTo>
                <a:lnTo>
                  <a:pt x="845359" y="0"/>
                </a:lnTo>
                <a:lnTo>
                  <a:pt x="845359" y="845359"/>
                </a:lnTo>
                <a:lnTo>
                  <a:pt x="0" y="845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22508" y="2936219"/>
            <a:ext cx="11873584" cy="7858154"/>
          </a:xfrm>
          <a:custGeom>
            <a:avLst/>
            <a:gdLst/>
            <a:ahLst/>
            <a:cxnLst/>
            <a:rect r="r" b="b" t="t" l="l"/>
            <a:pathLst>
              <a:path h="7858154" w="11873584">
                <a:moveTo>
                  <a:pt x="0" y="0"/>
                </a:moveTo>
                <a:lnTo>
                  <a:pt x="11873584" y="0"/>
                </a:lnTo>
                <a:lnTo>
                  <a:pt x="11873584" y="7858154"/>
                </a:lnTo>
                <a:lnTo>
                  <a:pt x="0" y="78581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69654" y="-734700"/>
            <a:ext cx="1660777" cy="1469400"/>
            <a:chOff x="0" y="0"/>
            <a:chExt cx="437406" cy="3870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414973" y="-734700"/>
            <a:ext cx="489701" cy="1469400"/>
            <a:chOff x="0" y="0"/>
            <a:chExt cx="128975" cy="3870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6002188" y="0"/>
            <a:ext cx="2081579" cy="3124322"/>
          </a:xfrm>
          <a:custGeom>
            <a:avLst/>
            <a:gdLst/>
            <a:ahLst/>
            <a:cxnLst/>
            <a:rect r="r" b="b" t="t" l="l"/>
            <a:pathLst>
              <a:path h="3124322" w="2081579">
                <a:moveTo>
                  <a:pt x="0" y="0"/>
                </a:moveTo>
                <a:lnTo>
                  <a:pt x="2081580" y="0"/>
                </a:lnTo>
                <a:lnTo>
                  <a:pt x="2081580" y="3124322"/>
                </a:lnTo>
                <a:lnTo>
                  <a:pt x="0" y="31243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431196" y="1499005"/>
            <a:ext cx="11971193" cy="2044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23"/>
              </a:lnSpc>
            </a:pPr>
            <a:r>
              <a:rPr lang="en-US" sz="3831" b="true">
                <a:solidFill>
                  <a:srgbClr val="7ED957"/>
                </a:solidFill>
                <a:latin typeface="Raleway Bold"/>
                <a:ea typeface="Raleway Bold"/>
                <a:cs typeface="Raleway Bold"/>
                <a:sym typeface="Raleway Bold"/>
              </a:rPr>
              <a:t>•NA API DO PROJETO FOI ES</a:t>
            </a:r>
            <a:r>
              <a:rPr lang="en-US" sz="3831" b="true">
                <a:solidFill>
                  <a:srgbClr val="7ED957"/>
                </a:solidFill>
                <a:latin typeface="Raleway Bold"/>
                <a:ea typeface="Raleway Bold"/>
                <a:cs typeface="Raleway Bold"/>
                <a:sym typeface="Raleway Bold"/>
              </a:rPr>
              <a:t>colhida </a:t>
            </a:r>
            <a:r>
              <a:rPr lang="en-US" b="true" sz="3831">
                <a:solidFill>
                  <a:srgbClr val="7ED957"/>
                </a:solidFill>
                <a:latin typeface="Raleway Bold"/>
                <a:ea typeface="Raleway Bold"/>
                <a:cs typeface="Raleway Bold"/>
                <a:sym typeface="Raleway Bold"/>
              </a:rPr>
              <a:t>PARA O SEU DESENVOLVIMENTO A LINGUAGEM DE PROGRAMAÇÃO NODE.JS (JAVASCRIPT). FOI PREFERÍVEL AO PYTHON DEVIDO A: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61103" y="3827693"/>
            <a:ext cx="12311379" cy="5208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37"/>
              </a:lnSpc>
            </a:pPr>
            <a:r>
              <a:rPr lang="en-US" sz="3940" b="true">
                <a:solidFill>
                  <a:srgbClr val="7ED957"/>
                </a:solidFill>
                <a:latin typeface="Raleway Bold"/>
                <a:ea typeface="Raleway Bold"/>
                <a:cs typeface="Raleway Bold"/>
                <a:sym typeface="Raleway Bold"/>
              </a:rPr>
              <a:t>- MENOR CURVA DE APRENDIZAGEM: FRONT-END DA WEB SERÁ FEITO EM NEXT </a:t>
            </a:r>
            <a:r>
              <a:rPr lang="en-US" b="true" sz="3940">
                <a:solidFill>
                  <a:srgbClr val="7ED957"/>
                </a:solidFill>
                <a:latin typeface="Raleway Bold"/>
                <a:ea typeface="Raleway Bold"/>
                <a:cs typeface="Raleway Bold"/>
                <a:sym typeface="Raleway Bold"/>
              </a:rPr>
              <a:t>, QUE SE BASEA EM JAVASCRIPT TAMBÉM. BEM COMO, O APLICATIVO MOBILE SERÁ DESENVOLVIDO EM REACT NATIVE (JAVASCRIPT). </a:t>
            </a:r>
          </a:p>
          <a:p>
            <a:pPr algn="l">
              <a:lnSpc>
                <a:spcPts val="4137"/>
              </a:lnSpc>
            </a:pPr>
          </a:p>
          <a:p>
            <a:pPr algn="l">
              <a:lnSpc>
                <a:spcPts val="4137"/>
              </a:lnSpc>
            </a:pPr>
            <a:r>
              <a:rPr lang="en-US" b="true" sz="3940">
                <a:solidFill>
                  <a:srgbClr val="7ED957"/>
                </a:solidFill>
                <a:latin typeface="Raleway Bold"/>
                <a:ea typeface="Raleway Bold"/>
                <a:cs typeface="Raleway Bold"/>
                <a:sym typeface="Raleway Bold"/>
              </a:rPr>
              <a:t>MANTENDO ASSIM A MAIOR PARTE DO PROJETO DESENVOLVIDA NA MESMA LINGUAGEM, DIMINUINDO A CURVA DE APRENDIZAGEM.</a:t>
            </a:r>
          </a:p>
          <a:p>
            <a:pPr algn="l">
              <a:lnSpc>
                <a:spcPts val="4137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20298" y="1028700"/>
            <a:ext cx="845359" cy="845359"/>
          </a:xfrm>
          <a:custGeom>
            <a:avLst/>
            <a:gdLst/>
            <a:ahLst/>
            <a:cxnLst/>
            <a:rect r="r" b="b" t="t" l="l"/>
            <a:pathLst>
              <a:path h="845359" w="845359">
                <a:moveTo>
                  <a:pt x="0" y="0"/>
                </a:moveTo>
                <a:lnTo>
                  <a:pt x="845359" y="0"/>
                </a:lnTo>
                <a:lnTo>
                  <a:pt x="845359" y="845359"/>
                </a:lnTo>
                <a:lnTo>
                  <a:pt x="0" y="845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22508" y="2936219"/>
            <a:ext cx="11873584" cy="7858154"/>
          </a:xfrm>
          <a:custGeom>
            <a:avLst/>
            <a:gdLst/>
            <a:ahLst/>
            <a:cxnLst/>
            <a:rect r="r" b="b" t="t" l="l"/>
            <a:pathLst>
              <a:path h="7858154" w="11873584">
                <a:moveTo>
                  <a:pt x="0" y="0"/>
                </a:moveTo>
                <a:lnTo>
                  <a:pt x="11873584" y="0"/>
                </a:lnTo>
                <a:lnTo>
                  <a:pt x="11873584" y="7858154"/>
                </a:lnTo>
                <a:lnTo>
                  <a:pt x="0" y="78581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69654" y="-734700"/>
            <a:ext cx="1660777" cy="1469400"/>
            <a:chOff x="0" y="0"/>
            <a:chExt cx="437406" cy="3870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414973" y="-734700"/>
            <a:ext cx="489701" cy="1469400"/>
            <a:chOff x="0" y="0"/>
            <a:chExt cx="128975" cy="3870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709121" y="1376282"/>
            <a:ext cx="14911178" cy="3177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11"/>
              </a:lnSpc>
            </a:pPr>
            <a:r>
              <a:rPr lang="en-US" sz="4772" b="true">
                <a:solidFill>
                  <a:srgbClr val="7ED957"/>
                </a:solidFill>
                <a:latin typeface="Raleway Bold"/>
                <a:ea typeface="Raleway Bold"/>
                <a:cs typeface="Raleway Bold"/>
                <a:sym typeface="Raleway Bold"/>
              </a:rPr>
              <a:t>- ITEGRAÇÃO COM O PRISMA: NODE.JS POSS</a:t>
            </a:r>
            <a:r>
              <a:rPr lang="en-US" b="true" sz="4772">
                <a:solidFill>
                  <a:srgbClr val="7ED957"/>
                </a:solidFill>
                <a:latin typeface="Raleway Bold"/>
                <a:ea typeface="Raleway Bold"/>
                <a:cs typeface="Raleway Bold"/>
                <a:sym typeface="Raleway Bold"/>
              </a:rPr>
              <a:t>UI SUPORTE AO A TECNOLOGIA PRISMA, QUE FACILITA O DESENVOLVIMENTO E INTEGRAÇÃO COM O BANCO DE DADOS.</a:t>
            </a:r>
          </a:p>
          <a:p>
            <a:pPr algn="l">
              <a:lnSpc>
                <a:spcPts val="5011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6127512" y="0"/>
            <a:ext cx="1956256" cy="2936219"/>
          </a:xfrm>
          <a:custGeom>
            <a:avLst/>
            <a:gdLst/>
            <a:ahLst/>
            <a:cxnLst/>
            <a:rect r="r" b="b" t="t" l="l"/>
            <a:pathLst>
              <a:path h="2936219" w="1956256">
                <a:moveTo>
                  <a:pt x="0" y="0"/>
                </a:moveTo>
                <a:lnTo>
                  <a:pt x="1956256" y="0"/>
                </a:lnTo>
                <a:lnTo>
                  <a:pt x="1956256" y="2936219"/>
                </a:lnTo>
                <a:lnTo>
                  <a:pt x="0" y="29362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669654" y="4410171"/>
            <a:ext cx="14911178" cy="3805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11"/>
              </a:lnSpc>
            </a:pPr>
            <a:r>
              <a:rPr lang="en-US" sz="4772" b="true">
                <a:solidFill>
                  <a:srgbClr val="7ED957"/>
                </a:solidFill>
                <a:latin typeface="Raleway Bold"/>
                <a:ea typeface="Raleway Bold"/>
                <a:cs typeface="Raleway Bold"/>
                <a:sym typeface="Raleway Bold"/>
              </a:rPr>
              <a:t>- PERFORMANCE EM I/O (ENTRADA/SAÍDA): NODE.JS É ASSÍNCR</a:t>
            </a:r>
            <a:r>
              <a:rPr lang="en-US" b="true" sz="4772">
                <a:solidFill>
                  <a:srgbClr val="7ED957"/>
                </a:solidFill>
                <a:latin typeface="Raleway Bold"/>
                <a:ea typeface="Raleway Bold"/>
                <a:cs typeface="Raleway Bold"/>
                <a:sym typeface="Raleway Bold"/>
              </a:rPr>
              <a:t>ONO E EVENT-DRIVEN, ELE LIDA MUITO BEM COM MÚLTIPLAS CONEXÕES SIMULTÂNEAS (VÁRIOS USUÁRIOS BATENDO NA API AO MESMO TEMPO).</a:t>
            </a:r>
          </a:p>
          <a:p>
            <a:pPr algn="l">
              <a:lnSpc>
                <a:spcPts val="5011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20298" y="1028700"/>
            <a:ext cx="845359" cy="845359"/>
          </a:xfrm>
          <a:custGeom>
            <a:avLst/>
            <a:gdLst/>
            <a:ahLst/>
            <a:cxnLst/>
            <a:rect r="r" b="b" t="t" l="l"/>
            <a:pathLst>
              <a:path h="845359" w="845359">
                <a:moveTo>
                  <a:pt x="0" y="0"/>
                </a:moveTo>
                <a:lnTo>
                  <a:pt x="845359" y="0"/>
                </a:lnTo>
                <a:lnTo>
                  <a:pt x="845359" y="845359"/>
                </a:lnTo>
                <a:lnTo>
                  <a:pt x="0" y="845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22508" y="2936219"/>
            <a:ext cx="11873584" cy="7858154"/>
          </a:xfrm>
          <a:custGeom>
            <a:avLst/>
            <a:gdLst/>
            <a:ahLst/>
            <a:cxnLst/>
            <a:rect r="r" b="b" t="t" l="l"/>
            <a:pathLst>
              <a:path h="7858154" w="11873584">
                <a:moveTo>
                  <a:pt x="0" y="0"/>
                </a:moveTo>
                <a:lnTo>
                  <a:pt x="11873584" y="0"/>
                </a:lnTo>
                <a:lnTo>
                  <a:pt x="11873584" y="7858154"/>
                </a:lnTo>
                <a:lnTo>
                  <a:pt x="0" y="78581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16334" y="2762810"/>
            <a:ext cx="14911178" cy="3805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11"/>
              </a:lnSpc>
            </a:pPr>
            <a:r>
              <a:rPr lang="en-US" sz="4772" b="true">
                <a:solidFill>
                  <a:srgbClr val="7ED957"/>
                </a:solidFill>
                <a:latin typeface="Raleway Bold"/>
                <a:ea typeface="Raleway Bold"/>
                <a:cs typeface="Raleway Bold"/>
                <a:sym typeface="Raleway Bold"/>
              </a:rPr>
              <a:t>PARA O BANCO DE DADOS FOI ESC</a:t>
            </a:r>
            <a:r>
              <a:rPr lang="en-US" b="true" sz="4772">
                <a:solidFill>
                  <a:srgbClr val="7ED957"/>
                </a:solidFill>
                <a:latin typeface="Raleway Bold"/>
                <a:ea typeface="Raleway Bold"/>
                <a:cs typeface="Raleway Bold"/>
                <a:sym typeface="Raleway Bold"/>
              </a:rPr>
              <a:t>OLHIDO O POSTGRES, QUE REALIZA A SUA INTEGRAÇÃO COM A API ATRAVÉS DO PRISMA, O QUE FACILITA O SEU DESENVOLVIMENTO E CONSULTAS. FOI PREFERÍVEL ELE DEVIDO A:</a:t>
            </a:r>
          </a:p>
          <a:p>
            <a:pPr algn="l">
              <a:lnSpc>
                <a:spcPts val="5011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1669654" y="-734700"/>
            <a:ext cx="1660777" cy="1469400"/>
            <a:chOff x="0" y="0"/>
            <a:chExt cx="437406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414973" y="-734700"/>
            <a:ext cx="489701" cy="1469400"/>
            <a:chOff x="0" y="0"/>
            <a:chExt cx="128975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6127512" y="0"/>
            <a:ext cx="1956256" cy="2936219"/>
          </a:xfrm>
          <a:custGeom>
            <a:avLst/>
            <a:gdLst/>
            <a:ahLst/>
            <a:cxnLst/>
            <a:rect r="r" b="b" t="t" l="l"/>
            <a:pathLst>
              <a:path h="2936219" w="1956256">
                <a:moveTo>
                  <a:pt x="0" y="0"/>
                </a:moveTo>
                <a:lnTo>
                  <a:pt x="1956256" y="0"/>
                </a:lnTo>
                <a:lnTo>
                  <a:pt x="1956256" y="2936219"/>
                </a:lnTo>
                <a:lnTo>
                  <a:pt x="0" y="29362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20298" y="1028700"/>
            <a:ext cx="845359" cy="845359"/>
          </a:xfrm>
          <a:custGeom>
            <a:avLst/>
            <a:gdLst/>
            <a:ahLst/>
            <a:cxnLst/>
            <a:rect r="r" b="b" t="t" l="l"/>
            <a:pathLst>
              <a:path h="845359" w="845359">
                <a:moveTo>
                  <a:pt x="0" y="0"/>
                </a:moveTo>
                <a:lnTo>
                  <a:pt x="845359" y="0"/>
                </a:lnTo>
                <a:lnTo>
                  <a:pt x="845359" y="845359"/>
                </a:lnTo>
                <a:lnTo>
                  <a:pt x="0" y="845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22508" y="2936219"/>
            <a:ext cx="11873584" cy="7858154"/>
          </a:xfrm>
          <a:custGeom>
            <a:avLst/>
            <a:gdLst/>
            <a:ahLst/>
            <a:cxnLst/>
            <a:rect r="r" b="b" t="t" l="l"/>
            <a:pathLst>
              <a:path h="7858154" w="11873584">
                <a:moveTo>
                  <a:pt x="0" y="0"/>
                </a:moveTo>
                <a:lnTo>
                  <a:pt x="11873584" y="0"/>
                </a:lnTo>
                <a:lnTo>
                  <a:pt x="11873584" y="7858154"/>
                </a:lnTo>
                <a:lnTo>
                  <a:pt x="0" y="78581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69654" y="1076325"/>
            <a:ext cx="13243523" cy="5058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1"/>
              </a:lnSpc>
            </a:pPr>
            <a:r>
              <a:rPr lang="en-US" sz="4239" b="true">
                <a:solidFill>
                  <a:srgbClr val="7ED957"/>
                </a:solidFill>
                <a:latin typeface="Raleway Bold"/>
                <a:ea typeface="Raleway Bold"/>
                <a:cs typeface="Raleway Bold"/>
                <a:sym typeface="Raleway Bold"/>
              </a:rPr>
              <a:t>- SER RELACIONAL E FLEXIVEL: NESSA APLICAÇÃO NÃO SE FAZ NECESSÁR</a:t>
            </a:r>
            <a:r>
              <a:rPr lang="en-US" b="true" sz="4239">
                <a:solidFill>
                  <a:srgbClr val="7ED957"/>
                </a:solidFill>
                <a:latin typeface="Raleway Bold"/>
                <a:ea typeface="Raleway Bold"/>
                <a:cs typeface="Raleway Bold"/>
                <a:sym typeface="Raleway Bold"/>
              </a:rPr>
              <a:t>IO O USO DE UM BD NÃO RELACIONAL, MAS SIM UM RELACIONAL, QUE MANTENHA A INTEGRIDADE E CONSISTÊNCIA DOS DADOS. MAS SE NECESSÁRIO, ELE POSSUI SUPORTE A COLUNAS JSONB, QUE PODEM SER UTILIZADAS POARA O ARMAZENAMENTO DOS DADOS DOS SENSORES).</a:t>
            </a:r>
          </a:p>
          <a:p>
            <a:pPr algn="l">
              <a:lnSpc>
                <a:spcPts val="4451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1669654" y="-734700"/>
            <a:ext cx="1660777" cy="1469400"/>
            <a:chOff x="0" y="0"/>
            <a:chExt cx="437406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414973" y="-734700"/>
            <a:ext cx="489701" cy="1469400"/>
            <a:chOff x="0" y="0"/>
            <a:chExt cx="128975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6127512" y="0"/>
            <a:ext cx="1956256" cy="2936219"/>
          </a:xfrm>
          <a:custGeom>
            <a:avLst/>
            <a:gdLst/>
            <a:ahLst/>
            <a:cxnLst/>
            <a:rect r="r" b="b" t="t" l="l"/>
            <a:pathLst>
              <a:path h="2936219" w="1956256">
                <a:moveTo>
                  <a:pt x="0" y="0"/>
                </a:moveTo>
                <a:lnTo>
                  <a:pt x="1956256" y="0"/>
                </a:lnTo>
                <a:lnTo>
                  <a:pt x="1956256" y="2936219"/>
                </a:lnTo>
                <a:lnTo>
                  <a:pt x="0" y="29362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791055" y="5786597"/>
            <a:ext cx="13000722" cy="2214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9"/>
              </a:lnSpc>
            </a:pPr>
            <a:r>
              <a:rPr lang="en-US" sz="4161" b="true">
                <a:solidFill>
                  <a:srgbClr val="7ED957"/>
                </a:solidFill>
                <a:latin typeface="Raleway Bold"/>
                <a:ea typeface="Raleway Bold"/>
                <a:cs typeface="Raleway Bold"/>
                <a:sym typeface="Raleway Bold"/>
              </a:rPr>
              <a:t>- ÍNDICES AVANÇADOS: (GIN,</a:t>
            </a:r>
            <a:r>
              <a:rPr lang="en-US" b="true" sz="4161">
                <a:solidFill>
                  <a:srgbClr val="7ED957"/>
                </a:solidFill>
                <a:latin typeface="Raleway Bold"/>
                <a:ea typeface="Raleway Bold"/>
                <a:cs typeface="Raleway Bold"/>
                <a:sym typeface="Raleway Bold"/>
              </a:rPr>
              <a:t> BRIN) QUE SÃO ÚTEIS PARA CONSULTAS RÁPIDAS EM MILHÕES DE REGISTROS DE MEDIÇÕES, CASO A APLICAÇÃO VENHA A SUPORTAR TAMANHA DEMANDA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DAGx91Ewav8</dc:identifier>
  <dcterms:modified xsi:type="dcterms:W3CDTF">2011-08-01T06:04:30Z</dcterms:modified>
  <cp:revision>1</cp:revision>
  <dc:title>Apresentando a</dc:title>
</cp:coreProperties>
</file>