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7" r:id="rId4"/>
    <p:sldId id="285" r:id="rId5"/>
    <p:sldId id="271" r:id="rId6"/>
    <p:sldId id="284" r:id="rId7"/>
    <p:sldId id="277" r:id="rId8"/>
    <p:sldId id="275" r:id="rId9"/>
    <p:sldId id="259" r:id="rId10"/>
    <p:sldId id="286" r:id="rId11"/>
    <p:sldId id="287" r:id="rId12"/>
    <p:sldId id="288" r:id="rId13"/>
    <p:sldId id="289" r:id="rId14"/>
    <p:sldId id="279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33813F-F68C-4E93-89D7-47D99E7A8C21}">
  <a:tblStyle styleId="{F533813F-F68C-4E93-89D7-47D99E7A8C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68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480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07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62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28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37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EASY </a:t>
            </a:r>
            <a:r>
              <a:rPr lang="pt-BR" dirty="0">
                <a:solidFill>
                  <a:srgbClr val="92D050"/>
                </a:solidFill>
              </a:rPr>
              <a:t>STATISTICS</a:t>
            </a:r>
            <a:endParaRPr dirty="0">
              <a:solidFill>
                <a:srgbClr val="92D050"/>
              </a:solidFill>
            </a:endParaRPr>
          </a:p>
        </p:txBody>
      </p:sp>
      <p:grpSp>
        <p:nvGrpSpPr>
          <p:cNvPr id="71" name="Google Shape;71;p13"/>
          <p:cNvGrpSpPr/>
          <p:nvPr/>
        </p:nvGrpSpPr>
        <p:grpSpPr>
          <a:xfrm>
            <a:off x="6473228" y="2815628"/>
            <a:ext cx="1525470" cy="118647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DB3E40BC-B1B3-4DD4-A221-34D6E688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54" y="2815628"/>
            <a:ext cx="1740819" cy="1095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3950873" y="1172005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10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4294967295"/>
          </p:nvPr>
        </p:nvSpPr>
        <p:spPr>
          <a:xfrm>
            <a:off x="769423" y="1583538"/>
            <a:ext cx="2939465" cy="6508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Tela inicial como era</a:t>
            </a:r>
            <a:endParaRPr sz="1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6EEB932-1FB9-45BD-B4F0-4FC0B9F3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DC505-9CD1-402B-8E51-F2B9E5197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44326D-E8A4-48A3-8E50-46329BB2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872" y="1095469"/>
            <a:ext cx="3532500" cy="23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93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3950873" y="1172005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11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4294967295"/>
          </p:nvPr>
        </p:nvSpPr>
        <p:spPr>
          <a:xfrm>
            <a:off x="850084" y="1649016"/>
            <a:ext cx="2939465" cy="1111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Tela Inicial como ficou </a:t>
            </a:r>
            <a:endParaRPr sz="1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6EEB932-1FB9-45BD-B4F0-4FC0B9F3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DC505-9CD1-402B-8E51-F2B9E5197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3FE359-85E3-4DEC-A9DB-A2F1A15F1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872" y="1145110"/>
            <a:ext cx="3532500" cy="22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91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4456275" y="348951"/>
            <a:ext cx="2604888" cy="3683969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4631019" y="696968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12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85" name="Google Shape;285;p34"/>
          <p:cNvSpPr txBox="1">
            <a:spLocks noGrp="1"/>
          </p:cNvSpPr>
          <p:nvPr>
            <p:ph type="body" idx="4294967295"/>
          </p:nvPr>
        </p:nvSpPr>
        <p:spPr>
          <a:xfrm>
            <a:off x="989936" y="1503097"/>
            <a:ext cx="2930214" cy="787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Tela de importação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/>
              <a:t>Como era </a:t>
            </a:r>
            <a:endParaRPr sz="2000" b="1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155516-E5FD-4DAB-AA5B-0DB155B1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018" y="678862"/>
            <a:ext cx="2255401" cy="30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76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4456275" y="348951"/>
            <a:ext cx="2604888" cy="3683969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4631019" y="696968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13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85" name="Google Shape;285;p34"/>
          <p:cNvSpPr txBox="1">
            <a:spLocks noGrp="1"/>
          </p:cNvSpPr>
          <p:nvPr>
            <p:ph type="body" idx="4294967295"/>
          </p:nvPr>
        </p:nvSpPr>
        <p:spPr>
          <a:xfrm>
            <a:off x="989936" y="1603030"/>
            <a:ext cx="3291595" cy="968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Tela de importação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/>
              <a:t>Como ficou </a:t>
            </a:r>
            <a:endParaRPr sz="2000" b="1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E9CA1E-C2E6-4560-8728-DA41786E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019" y="671751"/>
            <a:ext cx="2255400" cy="22070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D98063-1174-4339-B8AC-46299D049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019" y="3422210"/>
            <a:ext cx="2255400" cy="2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83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656755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/>
              <a:t>Perguntas </a:t>
            </a:r>
            <a:r>
              <a:rPr lang="en" sz="3600" b="1" dirty="0"/>
              <a:t>?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        Link</a:t>
            </a:r>
            <a:r>
              <a:rPr lang="en" dirty="0"/>
              <a:t>:</a:t>
            </a:r>
            <a:endParaRPr dirty="0"/>
          </a:p>
          <a:p>
            <a:pPr lvl="0"/>
            <a:r>
              <a:rPr lang="pt-BR" dirty="0">
                <a:solidFill>
                  <a:srgbClr val="00B0F0"/>
                </a:solidFill>
              </a:rPr>
              <a:t>https://viniciusvjo.github.io/easy-statics/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99" name="Google Shape;299;p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Obrigado </a:t>
            </a:r>
            <a:r>
              <a:rPr lang="en" sz="2000" dirty="0"/>
              <a:t>!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/>
              <a:t>Deivid  D. Martins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/>
              <a:t>Diogo  R.  Alves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/>
              <a:t>Kelvin  A.  da Silva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/>
              <a:t>Vinícius J.  de Oliveira</a:t>
            </a:r>
            <a:endParaRPr sz="2000" b="1" dirty="0"/>
          </a:p>
        </p:txBody>
      </p:sp>
      <p:pic>
        <p:nvPicPr>
          <p:cNvPr id="91" name="Google Shape;91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Equipe de Desenvolvimento:</a:t>
            </a:r>
            <a:endParaRPr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Situação Problema</a:t>
            </a:r>
            <a:endParaRPr sz="2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967129" y="1707776"/>
            <a:ext cx="3529903" cy="1909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00BEF2"/>
                </a:solidFill>
              </a:rPr>
              <a:t>Dados Estatísticos</a:t>
            </a:r>
            <a:endParaRPr sz="1800" dirty="0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 dirty="0"/>
            </a:br>
            <a:r>
              <a:rPr lang="pt-BR" sz="1400" b="1" dirty="0"/>
              <a:t>Devido a grande  demanda de análise de dados estatísticos, nosso grupo desenvolveu o sistema </a:t>
            </a:r>
            <a:r>
              <a:rPr lang="pt-BR" sz="1400" b="1" dirty="0">
                <a:solidFill>
                  <a:srgbClr val="00B0F0"/>
                </a:solidFill>
              </a:rPr>
              <a:t>EASY STATISTICS  </a:t>
            </a:r>
            <a:r>
              <a:rPr lang="pt-BR" sz="1400" b="1" dirty="0"/>
              <a:t>facilitando a vida de inúmeros analistas.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6C8F32-9048-4868-8E03-68374C9FB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74" y="2247808"/>
            <a:ext cx="1436820" cy="904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3950873" y="1172005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4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4294967295"/>
          </p:nvPr>
        </p:nvSpPr>
        <p:spPr>
          <a:xfrm>
            <a:off x="850084" y="1649016"/>
            <a:ext cx="2939465" cy="1111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Tela Inicial do Sistema</a:t>
            </a:r>
            <a:endParaRPr sz="1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6EEB932-1FB9-45BD-B4F0-4FC0B9F3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EDC505-9CD1-402B-8E51-F2B9E5197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3FE359-85E3-4DEC-A9DB-A2F1A15F1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872" y="1145110"/>
            <a:ext cx="3532500" cy="22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4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D0A3D19-E2C7-4E59-89D5-454ED84F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93" y="637800"/>
            <a:ext cx="6327569" cy="38704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2BACDD9-78FB-4459-BAE9-7148A3F77493}"/>
              </a:ext>
            </a:extLst>
          </p:cNvPr>
          <p:cNvSpPr txBox="1"/>
          <p:nvPr/>
        </p:nvSpPr>
        <p:spPr>
          <a:xfrm>
            <a:off x="729476" y="1195057"/>
            <a:ext cx="133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</a:rPr>
              <a:t>Business Process Modeling Notation</a:t>
            </a:r>
            <a:r>
              <a:rPr lang="en-US" sz="1800" b="1" dirty="0">
                <a:solidFill>
                  <a:schemeClr val="bg1"/>
                </a:solidFill>
              </a:rPr>
              <a:t> (BPMN</a:t>
            </a:r>
            <a:r>
              <a:rPr lang="en-US" sz="1600" b="1" dirty="0">
                <a:solidFill>
                  <a:schemeClr val="bg1"/>
                </a:solidFill>
              </a:rPr>
              <a:t>) </a:t>
            </a:r>
            <a:endParaRPr lang="pt-BR" sz="1600" b="1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E6156D-B6A9-4EDC-9BC6-BEF06AD26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453" y="3838669"/>
            <a:ext cx="820123" cy="5160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BACDD9-78FB-4459-BAE9-7148A3F77493}"/>
              </a:ext>
            </a:extLst>
          </p:cNvPr>
          <p:cNvSpPr txBox="1"/>
          <p:nvPr/>
        </p:nvSpPr>
        <p:spPr>
          <a:xfrm>
            <a:off x="729476" y="1195057"/>
            <a:ext cx="2130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Montserrat" panose="020B0604020202020204" charset="0"/>
              </a:rPr>
              <a:t>Diagrama de Casos de Uso</a:t>
            </a:r>
            <a:endParaRPr lang="pt-BR" sz="2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1C9EDC-FD38-4442-A913-E43A58F374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63" y="641864"/>
            <a:ext cx="5244987" cy="3859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7F1BD97-A5FD-45EF-8CBD-391446002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563" y="3834688"/>
            <a:ext cx="752500" cy="5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12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4456275" y="348951"/>
            <a:ext cx="2604888" cy="3683969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4631019" y="696968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7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85" name="Google Shape;285;p34"/>
          <p:cNvSpPr txBox="1">
            <a:spLocks noGrp="1"/>
          </p:cNvSpPr>
          <p:nvPr>
            <p:ph type="body" idx="4294967295"/>
          </p:nvPr>
        </p:nvSpPr>
        <p:spPr>
          <a:xfrm>
            <a:off x="989936" y="1503097"/>
            <a:ext cx="2378100" cy="1375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RESPONSIVO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/>
              <a:t>Podendo ser usado em vários gadgets, por exe.</a:t>
            </a:r>
            <a:r>
              <a:rPr lang="en" sz="1800" b="1" dirty="0"/>
              <a:t>: </a:t>
            </a:r>
            <a:r>
              <a:rPr lang="pt-BR" sz="1800" b="1" dirty="0">
                <a:solidFill>
                  <a:schemeClr val="bg1"/>
                </a:solidFill>
              </a:rPr>
              <a:t>TABLETS</a:t>
            </a:r>
            <a:endParaRPr sz="18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1C0FA8-AC5A-436E-B839-4AB4C592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020" y="710414"/>
            <a:ext cx="2255400" cy="30156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body" idx="4294967295"/>
          </p:nvPr>
        </p:nvSpPr>
        <p:spPr>
          <a:xfrm>
            <a:off x="1233090" y="1517167"/>
            <a:ext cx="2904346" cy="1401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pt-BR" sz="1400" b="1" dirty="0">
                <a:solidFill>
                  <a:schemeClr val="bg1"/>
                </a:solidFill>
                <a:latin typeface="Montserrat" panose="020B0604020202020204" charset="0"/>
              </a:rPr>
              <a:t>RESPONSIVO</a:t>
            </a:r>
          </a:p>
          <a:p>
            <a:pPr marL="0" lvl="0" indent="0">
              <a:buNone/>
            </a:pPr>
            <a:r>
              <a:rPr lang="pt-BR" sz="1800" b="1" dirty="0"/>
              <a:t>Podendo ser usado em vários gadgets,                    por exe.</a:t>
            </a:r>
            <a:r>
              <a:rPr lang="en" sz="1800" b="1" dirty="0"/>
              <a:t>:  </a:t>
            </a:r>
            <a:r>
              <a:rPr lang="pt-BR" sz="1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SMATPHONE</a:t>
            </a:r>
            <a:r>
              <a:rPr lang="en" sz="1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 dirty="0"/>
          </a:p>
        </p:txBody>
      </p:sp>
      <p:sp>
        <p:nvSpPr>
          <p:cNvPr id="269" name="Google Shape;269;p3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8</a:t>
            </a:fld>
            <a:endParaRPr>
              <a:solidFill>
                <a:srgbClr val="00BEF2"/>
              </a:solidFill>
            </a:endParaRPr>
          </a:p>
        </p:txBody>
      </p:sp>
      <p:pic>
        <p:nvPicPr>
          <p:cNvPr id="270" name="Google Shape;270;p32" descr="andr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F703F0F-C217-4A27-AB1D-D23BFD6CF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66" y="766481"/>
            <a:ext cx="1636281" cy="2864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094781E-F219-4347-AED1-211464A2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851" y="1769764"/>
            <a:ext cx="997871" cy="74744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A03F154-100E-4E97-BF31-108B0B00F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80" y="1632158"/>
            <a:ext cx="997871" cy="99787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3B1A224-E970-4E9A-B563-80A469FA6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787" y="3500451"/>
            <a:ext cx="1051463" cy="1003357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EB455505-E0AF-486E-BEE1-E879A8F3C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73" y="3662377"/>
            <a:ext cx="1143672" cy="7092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59516FE-77DA-461D-8869-6EA483CB819F}"/>
              </a:ext>
            </a:extLst>
          </p:cNvPr>
          <p:cNvSpPr txBox="1"/>
          <p:nvPr/>
        </p:nvSpPr>
        <p:spPr>
          <a:xfrm>
            <a:off x="689750" y="3370279"/>
            <a:ext cx="1078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516C"/>
                </a:solidFill>
                <a:latin typeface="Source Sans Pro"/>
                <a:ea typeface="Source Sans Pro"/>
                <a:sym typeface="Source Sans Pro"/>
              </a:rPr>
              <a:t>Materialize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A8FEC2-5F94-48BF-AAA2-A326D4D60293}"/>
              </a:ext>
            </a:extLst>
          </p:cNvPr>
          <p:cNvSpPr txBox="1"/>
          <p:nvPr/>
        </p:nvSpPr>
        <p:spPr>
          <a:xfrm>
            <a:off x="6730446" y="2571750"/>
            <a:ext cx="1584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516C"/>
                </a:solidFill>
                <a:latin typeface="Source Sans Pro"/>
                <a:ea typeface="Source Sans Pro"/>
                <a:sym typeface="Source Sans Pro"/>
              </a:rPr>
              <a:t>Material Design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879086-97DB-4B58-AFFF-A4F56ED4AFA0}"/>
              </a:ext>
            </a:extLst>
          </p:cNvPr>
          <p:cNvSpPr txBox="1"/>
          <p:nvPr/>
        </p:nvSpPr>
        <p:spPr>
          <a:xfrm>
            <a:off x="948255" y="2512784"/>
            <a:ext cx="1108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516C"/>
                </a:solidFill>
                <a:latin typeface="Source Sans Pro"/>
                <a:ea typeface="Source Sans Pro"/>
                <a:sym typeface="Source Sans Pro"/>
              </a:rPr>
              <a:t>Color Hexa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BC4BC17-FEF3-44E4-A6B9-414F65E3344F}"/>
              </a:ext>
            </a:extLst>
          </p:cNvPr>
          <p:cNvSpPr txBox="1"/>
          <p:nvPr/>
        </p:nvSpPr>
        <p:spPr>
          <a:xfrm>
            <a:off x="7212163" y="3247367"/>
            <a:ext cx="110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516C"/>
                </a:solidFill>
                <a:latin typeface="Source Sans Pro"/>
                <a:ea typeface="Source Sans Pro"/>
                <a:sym typeface="Source Sans Pro"/>
              </a:rPr>
              <a:t>High Chart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32F6BE-8E22-4301-B5B8-6F45B8F65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2530" y="664397"/>
            <a:ext cx="1273577" cy="101735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C35158-99C3-4776-ABE8-58EFB6A3B6B6}"/>
              </a:ext>
            </a:extLst>
          </p:cNvPr>
          <p:cNvSpPr txBox="1"/>
          <p:nvPr/>
        </p:nvSpPr>
        <p:spPr>
          <a:xfrm>
            <a:off x="2399006" y="1476079"/>
            <a:ext cx="1074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25516C"/>
                </a:solidFill>
                <a:latin typeface="Source Sans Pro"/>
                <a:ea typeface="Source Sans Pro"/>
                <a:sym typeface="Source Sans Pro"/>
              </a:rPr>
              <a:t>Git Hub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203F0D3-D5C4-4D27-BAD8-99EF03EEB32A}"/>
              </a:ext>
            </a:extLst>
          </p:cNvPr>
          <p:cNvSpPr txBox="1"/>
          <p:nvPr/>
        </p:nvSpPr>
        <p:spPr>
          <a:xfrm>
            <a:off x="3546107" y="3996120"/>
            <a:ext cx="1941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25516C"/>
                </a:solidFill>
                <a:latin typeface="Source Sans Pro"/>
                <a:ea typeface="Source Sans Pro"/>
                <a:sym typeface="Source Sans Pro"/>
              </a:rPr>
              <a:t>Easy</a:t>
            </a:r>
            <a:r>
              <a:rPr lang="pt-BR" sz="2000" b="1" dirty="0">
                <a:solidFill>
                  <a:srgbClr val="25516C"/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pt-BR" sz="2000" b="1" dirty="0" err="1">
                <a:solidFill>
                  <a:srgbClr val="25516C"/>
                </a:solidFill>
                <a:latin typeface="Source Sans Pro"/>
                <a:ea typeface="Source Sans Pro"/>
                <a:sym typeface="Source Sans Pro"/>
              </a:rPr>
              <a:t>Statistics</a:t>
            </a:r>
            <a:endParaRPr lang="pt-BR" sz="2000" b="1" dirty="0">
              <a:solidFill>
                <a:srgbClr val="25516C"/>
              </a:solidFill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9C03AC2-CD2E-4D8B-93E4-582E833F12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2261" y="868930"/>
            <a:ext cx="2283817" cy="86508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EBA0524-48D2-4D8E-BB6F-EC2CA48EE6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7734" y="2725638"/>
            <a:ext cx="1941554" cy="12217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130</Words>
  <Application>Microsoft Office PowerPoint</Application>
  <PresentationFormat>Apresentação na tela (16:9)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Montserrat</vt:lpstr>
      <vt:lpstr>Source Sans Pro</vt:lpstr>
      <vt:lpstr>Gremio template</vt:lpstr>
      <vt:lpstr>EASY STATISTICS</vt:lpstr>
      <vt:lpstr>Equipe de Desenvolvimento:</vt:lpstr>
      <vt:lpstr>Situação Problema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STATICS</dc:title>
  <cp:lastModifiedBy> </cp:lastModifiedBy>
  <cp:revision>60</cp:revision>
  <dcterms:modified xsi:type="dcterms:W3CDTF">2018-11-10T06:03:18Z</dcterms:modified>
</cp:coreProperties>
</file>