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35" r:id="rId4"/>
    <p:sldId id="298" r:id="rId5"/>
    <p:sldId id="330" r:id="rId6"/>
    <p:sldId id="334" r:id="rId7"/>
    <p:sldId id="332" r:id="rId8"/>
    <p:sldId id="333" r:id="rId9"/>
    <p:sldId id="331" r:id="rId10"/>
    <p:sldId id="296" r:id="rId11"/>
    <p:sldId id="315" r:id="rId12"/>
    <p:sldId id="336" r:id="rId13"/>
    <p:sldId id="318" r:id="rId14"/>
    <p:sldId id="317" r:id="rId15"/>
    <p:sldId id="319" r:id="rId16"/>
    <p:sldId id="322" r:id="rId17"/>
    <p:sldId id="304" r:id="rId18"/>
    <p:sldId id="290" r:id="rId19"/>
    <p:sldId id="291" r:id="rId20"/>
    <p:sldId id="306" r:id="rId21"/>
    <p:sldId id="328" r:id="rId22"/>
    <p:sldId id="329" r:id="rId23"/>
    <p:sldId id="325" r:id="rId24"/>
    <p:sldId id="324" r:id="rId25"/>
    <p:sldId id="313" r:id="rId26"/>
    <p:sldId id="294" r:id="rId27"/>
    <p:sldId id="314" r:id="rId28"/>
    <p:sldId id="316" r:id="rId29"/>
    <p:sldId id="323" r:id="rId30"/>
    <p:sldId id="320" r:id="rId3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>
      <p:cViewPr varScale="1">
        <p:scale>
          <a:sx n="74" d="100"/>
          <a:sy n="74" d="100"/>
        </p:scale>
        <p:origin x="129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28/03/2021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28/03/2021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28/03/2021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28/03/2021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327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28/03/2021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442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28/03/2021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741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28/03/2021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331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28/03/2021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509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28/03/2021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9808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28/03/2021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02904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28/03/2021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69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28/03/2021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28/03/2021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2098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28/03/2021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4498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28/03/2021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54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28/03/2021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28/03/2021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28/03/2021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28/03/2021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28/03/2021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28/03/2021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28/03/2021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59DE9-F2AA-4AD2-BF5D-D8C2D1F0E4E2}" type="datetimeFigureOut">
              <a:rPr lang="pt-BR" smtClean="0"/>
              <a:pPr/>
              <a:t>28/03/2021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59DE9-F2AA-4AD2-BF5D-D8C2D1F0E4E2}" type="datetimeFigureOut">
              <a:rPr lang="pt-BR" smtClean="0"/>
              <a:pPr/>
              <a:t>28/03/2021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09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8"/>
          <p:cNvSpPr txBox="1">
            <a:spLocks/>
          </p:cNvSpPr>
          <p:nvPr/>
        </p:nvSpPr>
        <p:spPr>
          <a:xfrm>
            <a:off x="468313" y="1052513"/>
            <a:ext cx="8229600" cy="792162"/>
          </a:xfrm>
          <a:prstGeom prst="rect">
            <a:avLst/>
          </a:prstGeom>
        </p:spPr>
        <p:txBody>
          <a:bodyPr/>
          <a:lstStyle>
            <a:lvl1pPr algn="ctr">
              <a:defRPr lang="pt-BR" sz="3200" smtClean="0"/>
            </a:lvl1pPr>
          </a:lstStyle>
          <a:p>
            <a:pPr eaLnBrk="0" hangingPunct="0">
              <a:defRPr/>
            </a:pPr>
            <a:r>
              <a:rPr sz="2400" b="1" dirty="0">
                <a:solidFill>
                  <a:schemeClr val="bg1"/>
                </a:solidFill>
                <a:latin typeface="Verdana" pitchFamily="34" charset="0"/>
                <a:ea typeface="+mj-ea"/>
                <a:cs typeface="+mj-cs"/>
              </a:rPr>
              <a:t>FATEC</a:t>
            </a:r>
            <a:r>
              <a:rPr sz="2000" dirty="0">
                <a:solidFill>
                  <a:schemeClr val="bg1"/>
                </a:solidFill>
                <a:latin typeface="Verdana" pitchFamily="34" charset="0"/>
                <a:ea typeface="+mj-ea"/>
                <a:cs typeface="+mj-cs"/>
              </a:rPr>
              <a:t> – FACULDADE DE TECNOLOGIA DE </a:t>
            </a:r>
          </a:p>
          <a:p>
            <a:pPr eaLnBrk="0" hangingPunct="0">
              <a:defRPr/>
            </a:pPr>
            <a:r>
              <a:rPr sz="2000" dirty="0">
                <a:solidFill>
                  <a:schemeClr val="bg1"/>
                </a:solidFill>
                <a:latin typeface="Verdana" pitchFamily="34" charset="0"/>
                <a:ea typeface="+mj-ea"/>
                <a:cs typeface="+mj-cs"/>
              </a:rPr>
              <a:t> SÃO JOSÉ DOS CAMPOS</a:t>
            </a:r>
            <a:br>
              <a:rPr sz="2800" dirty="0">
                <a:solidFill>
                  <a:schemeClr val="bg1"/>
                </a:solidFill>
                <a:latin typeface="Verdana" pitchFamily="34" charset="0"/>
                <a:ea typeface="+mj-ea"/>
                <a:cs typeface="+mj-cs"/>
              </a:rPr>
            </a:br>
            <a:endParaRPr sz="2800" kern="0" dirty="0">
              <a:solidFill>
                <a:schemeClr val="bg1"/>
              </a:solidFill>
              <a:latin typeface="Verdana" pitchFamily="34" charset="0"/>
              <a:ea typeface="+mj-ea"/>
              <a:cs typeface="+mj-cs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69421" y="3098433"/>
            <a:ext cx="600517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450850" algn="ctr" eaLnBrk="0" hangingPunct="0">
              <a:defRPr/>
            </a:pPr>
            <a:r>
              <a:rPr lang="pt-BR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Tecnologia em Banco de Dados</a:t>
            </a:r>
            <a:endParaRPr lang="pt-BR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indent="450850" algn="ctr" eaLnBrk="0" hangingPunct="0">
              <a:defRPr/>
            </a:pPr>
            <a:r>
              <a:rPr lang="pt-BR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API - SPRINT 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36613" t="57035" r="37400" b="20785"/>
          <a:stretch>
            <a:fillRect/>
          </a:stretch>
        </p:blipFill>
        <p:spPr bwMode="auto">
          <a:xfrm>
            <a:off x="6767736" y="0"/>
            <a:ext cx="2376264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204031"/>
              </p:ext>
            </p:extLst>
          </p:nvPr>
        </p:nvGraphicFramePr>
        <p:xfrm>
          <a:off x="467544" y="1473391"/>
          <a:ext cx="7416824" cy="3648065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6075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1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1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/>
                        <a:t>Descrição</a:t>
                      </a:r>
                      <a:endParaRPr lang="pt-B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/>
                        <a:t>Prioridade</a:t>
                      </a:r>
                      <a:endParaRPr lang="pt-B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8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/>
                        <a:t>Descompactar arquivos baixados.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/>
                        <a:t>Identificar os tipos de arquivos/atributo (pelo diretório)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08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/>
                        <a:t>Reorganizar/filtrar apenas diretórios que possuam os 3 tipos as extensões mínimas (.</a:t>
                      </a:r>
                      <a:r>
                        <a:rPr lang="pt-BR" sz="2000" dirty="0" err="1"/>
                        <a:t>shp</a:t>
                      </a:r>
                      <a:r>
                        <a:rPr lang="pt-BR" sz="2000" dirty="0"/>
                        <a:t>,.</a:t>
                      </a:r>
                      <a:r>
                        <a:rPr lang="pt-BR" sz="2000" dirty="0" err="1"/>
                        <a:t>shx</a:t>
                      </a:r>
                      <a:r>
                        <a:rPr lang="pt-BR" sz="2000" dirty="0"/>
                        <a:t>,*.</a:t>
                      </a:r>
                      <a:r>
                        <a:rPr lang="pt-BR" sz="2000" dirty="0" err="1"/>
                        <a:t>dbf</a:t>
                      </a:r>
                      <a:r>
                        <a:rPr lang="pt-BR" sz="2000" dirty="0"/>
                        <a:t>), que são os casos indispensáveis.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5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/>
                        <a:t>Criar base de dados para dados georeferenciados.</a:t>
                      </a:r>
                      <a:endParaRPr lang="pt-BR" sz="20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5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/>
                        <a:t>Importar arquivos </a:t>
                      </a:r>
                      <a:r>
                        <a:rPr lang="pt-BR" sz="2000" dirty="0" err="1"/>
                        <a:t>Shapefile</a:t>
                      </a:r>
                      <a:r>
                        <a:rPr lang="pt-BR" sz="2000" dirty="0"/>
                        <a:t> para a base de dados.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971600" y="764704"/>
            <a:ext cx="369684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pt-BR" sz="30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Product</a:t>
            </a:r>
            <a:r>
              <a:rPr lang="pt-BR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30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Backlog</a:t>
            </a:r>
            <a:endParaRPr lang="pt-BR" sz="3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45276" t="25349" r="46850" b="42966"/>
          <a:stretch>
            <a:fillRect/>
          </a:stretch>
        </p:blipFill>
        <p:spPr bwMode="auto">
          <a:xfrm>
            <a:off x="395536" y="764704"/>
            <a:ext cx="576064" cy="5760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87673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131840" y="2348880"/>
            <a:ext cx="286969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pt-BR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WIREFRAME</a:t>
            </a:r>
          </a:p>
        </p:txBody>
      </p:sp>
      <p:pic>
        <p:nvPicPr>
          <p:cNvPr id="4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36613" t="57035" r="37400" b="20785"/>
          <a:stretch>
            <a:fillRect/>
          </a:stretch>
        </p:blipFill>
        <p:spPr bwMode="auto">
          <a:xfrm>
            <a:off x="6767736" y="0"/>
            <a:ext cx="2376264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87673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https://gitlab.com/junio.sendreto/projeto_pi3/-/raw/master/Imagens%20PI/wire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836712"/>
            <a:ext cx="6696744" cy="5118813"/>
          </a:xfrm>
          <a:prstGeom prst="rect">
            <a:avLst/>
          </a:prstGeom>
          <a:noFill/>
        </p:spPr>
      </p:pic>
      <p:pic>
        <p:nvPicPr>
          <p:cNvPr id="3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4" cstate="print"/>
          <a:srcRect l="36613" t="57035" r="37400" b="20785"/>
          <a:stretch>
            <a:fillRect/>
          </a:stretch>
        </p:blipFill>
        <p:spPr bwMode="auto">
          <a:xfrm>
            <a:off x="6767736" y="0"/>
            <a:ext cx="2376264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87673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https://gitlab.com/junio.sendreto/projeto_pi3/-/raw/master/Imagens%20PI/wire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908720"/>
            <a:ext cx="6264696" cy="4788566"/>
          </a:xfrm>
          <a:prstGeom prst="rect">
            <a:avLst/>
          </a:prstGeom>
          <a:noFill/>
        </p:spPr>
      </p:pic>
      <p:pic>
        <p:nvPicPr>
          <p:cNvPr id="4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4" cstate="print"/>
          <a:srcRect l="36613" t="57035" r="37400" b="20785"/>
          <a:stretch>
            <a:fillRect/>
          </a:stretch>
        </p:blipFill>
        <p:spPr bwMode="auto">
          <a:xfrm>
            <a:off x="6767736" y="0"/>
            <a:ext cx="2376264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87673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 descr="https://gitlab.com/junio.sendreto/projeto_pi3/-/raw/master/Imagens%20PI/wire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908720"/>
            <a:ext cx="6217548" cy="4752528"/>
          </a:xfrm>
          <a:prstGeom prst="rect">
            <a:avLst/>
          </a:prstGeom>
          <a:noFill/>
        </p:spPr>
      </p:pic>
      <p:pic>
        <p:nvPicPr>
          <p:cNvPr id="6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4" cstate="print"/>
          <a:srcRect l="36613" t="57035" r="37400" b="20785"/>
          <a:stretch>
            <a:fillRect/>
          </a:stretch>
        </p:blipFill>
        <p:spPr bwMode="auto">
          <a:xfrm>
            <a:off x="6767736" y="0"/>
            <a:ext cx="2376264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87673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 descr="https://gitlab.com/junio.sendreto/projeto_pi3/-/raw/master/Imagens%20PI/User_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412776"/>
            <a:ext cx="6696744" cy="4701741"/>
          </a:xfrm>
          <a:prstGeom prst="rect">
            <a:avLst/>
          </a:prstGeom>
          <a:noFill/>
        </p:spPr>
      </p:pic>
      <p:pic>
        <p:nvPicPr>
          <p:cNvPr id="4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4" cstate="print"/>
          <a:srcRect l="36613" t="57035" r="37400" b="20785"/>
          <a:stretch>
            <a:fillRect/>
          </a:stretch>
        </p:blipFill>
        <p:spPr bwMode="auto">
          <a:xfrm>
            <a:off x="6767736" y="0"/>
            <a:ext cx="2376264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tângulo 4"/>
          <p:cNvSpPr/>
          <p:nvPr/>
        </p:nvSpPr>
        <p:spPr>
          <a:xfrm>
            <a:off x="827584" y="908720"/>
            <a:ext cx="337945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pt-BR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USER STORIES</a:t>
            </a:r>
          </a:p>
        </p:txBody>
      </p:sp>
      <p:pic>
        <p:nvPicPr>
          <p:cNvPr id="6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4" cstate="print"/>
          <a:srcRect l="45276" t="25349" r="46850" b="42966"/>
          <a:stretch>
            <a:fillRect/>
          </a:stretch>
        </p:blipFill>
        <p:spPr bwMode="auto">
          <a:xfrm>
            <a:off x="323528" y="908720"/>
            <a:ext cx="576064" cy="5760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87673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683568" y="1340768"/>
            <a:ext cx="698477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pt-BR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Descompactar arquivos;</a:t>
            </a:r>
          </a:p>
          <a:p>
            <a:pPr marL="514350" indent="-514350">
              <a:buFont typeface="Arial" pitchFamily="34" charset="0"/>
              <a:buChar char="•"/>
            </a:pPr>
            <a:endParaRPr lang="pt-BR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Identificar tipos de arquivos;</a:t>
            </a:r>
          </a:p>
          <a:p>
            <a:pPr marL="514350" indent="-514350">
              <a:buFont typeface="Arial" pitchFamily="34" charset="0"/>
              <a:buChar char="•"/>
            </a:pPr>
            <a:endParaRPr lang="pt-BR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Validar Arquivos;</a:t>
            </a:r>
          </a:p>
          <a:p>
            <a:pPr marL="514350" indent="-514350">
              <a:buFont typeface="Arial" pitchFamily="34" charset="0"/>
              <a:buChar char="•"/>
            </a:pPr>
            <a:endParaRPr lang="pt-BR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Criar banco de dados; e</a:t>
            </a:r>
          </a:p>
          <a:p>
            <a:pPr marL="514350" indent="-514350">
              <a:buFont typeface="Arial" pitchFamily="34" charset="0"/>
              <a:buChar char="•"/>
            </a:pPr>
            <a:endParaRPr lang="pt-BR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Importar arquivos.</a:t>
            </a:r>
          </a:p>
          <a:p>
            <a:pPr marL="342900" indent="-342900">
              <a:buFont typeface="Arial" pitchFamily="34" charset="0"/>
              <a:buChar char="•"/>
            </a:pPr>
            <a:endParaRPr lang="pt-BR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27584" y="908720"/>
            <a:ext cx="518457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pt-BR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Requisitos </a:t>
            </a:r>
          </a:p>
        </p:txBody>
      </p:sp>
      <p:pic>
        <p:nvPicPr>
          <p:cNvPr id="7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36613" t="57035" r="37400" b="20785"/>
          <a:stretch>
            <a:fillRect/>
          </a:stretch>
        </p:blipFill>
        <p:spPr bwMode="auto">
          <a:xfrm>
            <a:off x="6767736" y="0"/>
            <a:ext cx="2376264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45276" t="25349" r="46850" b="42966"/>
          <a:stretch>
            <a:fillRect/>
          </a:stretch>
        </p:blipFill>
        <p:spPr bwMode="auto">
          <a:xfrm>
            <a:off x="323528" y="908720"/>
            <a:ext cx="576064" cy="5760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87673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683568" y="836712"/>
            <a:ext cx="224612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pt-BR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SPRINT 1</a:t>
            </a:r>
          </a:p>
        </p:txBody>
      </p:sp>
      <p:sp>
        <p:nvSpPr>
          <p:cNvPr id="6" name="Retângulo 5"/>
          <p:cNvSpPr/>
          <p:nvPr/>
        </p:nvSpPr>
        <p:spPr>
          <a:xfrm>
            <a:off x="251520" y="1124744"/>
            <a:ext cx="874846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pt-BR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/>
              <a:t>Entendimento do Problema do Cliente;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/>
              <a:t>Estudo sobre o CAR e sobre a estrutura dos </a:t>
            </a:r>
            <a:r>
              <a:rPr lang="pt-BR" sz="2800" dirty="0" err="1"/>
              <a:t>Shapefile</a:t>
            </a:r>
            <a:r>
              <a:rPr lang="pt-BR" sz="2800" dirty="0"/>
              <a:t>;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/>
              <a:t>Criação do Nome do Grupo e Logo;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/>
              <a:t>Elaboração do </a:t>
            </a:r>
            <a:r>
              <a:rPr lang="pt-BR" sz="2800" dirty="0" err="1"/>
              <a:t>Product</a:t>
            </a:r>
            <a:r>
              <a:rPr lang="pt-BR" sz="2800" dirty="0"/>
              <a:t> Backlog;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/>
              <a:t>Elaboração das </a:t>
            </a:r>
            <a:r>
              <a:rPr lang="pt-BR" sz="2800" dirty="0" err="1"/>
              <a:t>Users</a:t>
            </a:r>
            <a:r>
              <a:rPr lang="pt-BR" sz="2800" dirty="0"/>
              <a:t> Stories;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/>
              <a:t>Construção do </a:t>
            </a:r>
            <a:r>
              <a:rPr lang="pt-BR" sz="2800" dirty="0" err="1"/>
              <a:t>Wireframe</a:t>
            </a:r>
            <a:r>
              <a:rPr lang="pt-BR" sz="2800" dirty="0"/>
              <a:t>;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/>
              <a:t>Elaboração dos Cards;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/>
              <a:t>Construção/Formatação do README; e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/>
              <a:t>Elaboração da Apresentação.</a:t>
            </a:r>
            <a:endParaRPr lang="pt-BR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pt-BR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45276" t="25349" r="46850" b="42966"/>
          <a:stretch>
            <a:fillRect/>
          </a:stretch>
        </p:blipFill>
        <p:spPr bwMode="auto">
          <a:xfrm>
            <a:off x="179512" y="836712"/>
            <a:ext cx="576064" cy="5760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36613" t="57035" r="37400" b="20785"/>
          <a:stretch>
            <a:fillRect/>
          </a:stretch>
        </p:blipFill>
        <p:spPr bwMode="auto">
          <a:xfrm>
            <a:off x="6767736" y="0"/>
            <a:ext cx="2376264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87673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251520" y="1556792"/>
            <a:ext cx="820891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pt-BR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/>
              <a:t>Função de criação de estrutura de diretórios;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/>
              <a:t>Move arquivos de C:...Processar para C:...Processando;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/>
              <a:t>Trabalhar os arquivos .ZIP;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/>
              <a:t>Mover arquivos para C:...Processados\DDMMAAAA\</a:t>
            </a:r>
          </a:p>
        </p:txBody>
      </p:sp>
      <p:pic>
        <p:nvPicPr>
          <p:cNvPr id="11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36613" t="57035" r="37400" b="20785"/>
          <a:stretch>
            <a:fillRect/>
          </a:stretch>
        </p:blipFill>
        <p:spPr bwMode="auto">
          <a:xfrm>
            <a:off x="6767736" y="0"/>
            <a:ext cx="2376264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Retângulo 11"/>
          <p:cNvSpPr/>
          <p:nvPr/>
        </p:nvSpPr>
        <p:spPr>
          <a:xfrm>
            <a:off x="683568" y="836712"/>
            <a:ext cx="224612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pt-BR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SPRINT 2</a:t>
            </a:r>
          </a:p>
        </p:txBody>
      </p:sp>
      <p:pic>
        <p:nvPicPr>
          <p:cNvPr id="13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45276" t="25349" r="46850" b="42966"/>
          <a:stretch>
            <a:fillRect/>
          </a:stretch>
        </p:blipFill>
        <p:spPr bwMode="auto">
          <a:xfrm>
            <a:off x="179512" y="836712"/>
            <a:ext cx="576064" cy="5760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87673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36613" t="57035" r="37400" b="20785"/>
          <a:stretch>
            <a:fillRect/>
          </a:stretch>
        </p:blipFill>
        <p:spPr bwMode="auto">
          <a:xfrm>
            <a:off x="6767736" y="0"/>
            <a:ext cx="2376264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Retângulo 7"/>
          <p:cNvSpPr/>
          <p:nvPr/>
        </p:nvSpPr>
        <p:spPr>
          <a:xfrm>
            <a:off x="323528" y="2204864"/>
            <a:ext cx="82089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pt-BR" sz="2800" dirty="0"/>
              <a:t>Criar Log do Fluxo ;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/>
              <a:t>Criar Protótipo ;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 err="1"/>
              <a:t>Burndown</a:t>
            </a:r>
            <a:r>
              <a:rPr lang="pt-BR" sz="2800" dirty="0"/>
              <a:t> da Equipe;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/>
              <a:t>Elaborar modelo Conceitual de dados;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/>
              <a:t>Elaborar modelo Lógico de dados; e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/>
              <a:t>Normalização da base de dados.</a:t>
            </a:r>
          </a:p>
        </p:txBody>
      </p:sp>
      <p:sp>
        <p:nvSpPr>
          <p:cNvPr id="9" name="Retângulo 8"/>
          <p:cNvSpPr/>
          <p:nvPr/>
        </p:nvSpPr>
        <p:spPr>
          <a:xfrm>
            <a:off x="755576" y="1196752"/>
            <a:ext cx="224612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pt-BR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SPRINT 2</a:t>
            </a:r>
          </a:p>
        </p:txBody>
      </p:sp>
      <p:pic>
        <p:nvPicPr>
          <p:cNvPr id="10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45276" t="25349" r="46850" b="42966"/>
          <a:stretch>
            <a:fillRect/>
          </a:stretch>
        </p:blipFill>
        <p:spPr bwMode="auto">
          <a:xfrm>
            <a:off x="251520" y="1196752"/>
            <a:ext cx="576064" cy="5760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29675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33463" t="22180" r="35825" b="20785"/>
          <a:stretch>
            <a:fillRect/>
          </a:stretch>
        </p:blipFill>
        <p:spPr bwMode="auto">
          <a:xfrm>
            <a:off x="2987824" y="2420888"/>
            <a:ext cx="2808312" cy="129614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36613" t="57035" r="37400" b="20785"/>
          <a:stretch>
            <a:fillRect/>
          </a:stretch>
        </p:blipFill>
        <p:spPr bwMode="auto">
          <a:xfrm>
            <a:off x="6767736" y="0"/>
            <a:ext cx="2376264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tângulo 2"/>
          <p:cNvSpPr/>
          <p:nvPr/>
        </p:nvSpPr>
        <p:spPr>
          <a:xfrm>
            <a:off x="323528" y="1628800"/>
            <a:ext cx="82089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pt-BR" sz="2800" dirty="0" err="1"/>
              <a:t>Burndown</a:t>
            </a:r>
            <a:r>
              <a:rPr lang="pt-BR" sz="2800" dirty="0"/>
              <a:t> da Equipe;</a:t>
            </a:r>
          </a:p>
          <a:p>
            <a:pPr marL="514350" indent="-514350">
              <a:buFont typeface="Arial" pitchFamily="34" charset="0"/>
              <a:buChar char="•"/>
            </a:pPr>
            <a:endParaRPr lang="pt-BR" sz="2800" dirty="0"/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/>
              <a:t>Instalar PostgreSQL;</a:t>
            </a:r>
          </a:p>
          <a:p>
            <a:pPr marL="514350" indent="-514350">
              <a:buFont typeface="Arial" pitchFamily="34" charset="0"/>
              <a:buChar char="•"/>
            </a:pPr>
            <a:endParaRPr lang="pt-BR" sz="2800" dirty="0"/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/>
              <a:t>Instalar Plugin </a:t>
            </a:r>
            <a:r>
              <a:rPr lang="pt-BR" sz="2800" dirty="0" err="1"/>
              <a:t>PostGis</a:t>
            </a:r>
            <a:r>
              <a:rPr lang="pt-BR" sz="2800" dirty="0"/>
              <a:t>;</a:t>
            </a:r>
          </a:p>
          <a:p>
            <a:pPr marL="514350" indent="-514350">
              <a:buFont typeface="Arial" pitchFamily="34" charset="0"/>
              <a:buChar char="•"/>
            </a:pPr>
            <a:endParaRPr lang="pt-BR" sz="2800" dirty="0"/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/>
              <a:t>Cria modelo físico da base de dados;</a:t>
            </a:r>
          </a:p>
          <a:p>
            <a:pPr marL="514350" indent="-514350">
              <a:buFont typeface="Arial" pitchFamily="34" charset="0"/>
              <a:buChar char="•"/>
            </a:pPr>
            <a:endParaRPr lang="pt-BR" sz="2800" dirty="0"/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/>
              <a:t>Criar tabela de Parâmetro de extensões;</a:t>
            </a:r>
          </a:p>
        </p:txBody>
      </p:sp>
      <p:sp>
        <p:nvSpPr>
          <p:cNvPr id="4" name="Retângulo 3"/>
          <p:cNvSpPr/>
          <p:nvPr/>
        </p:nvSpPr>
        <p:spPr>
          <a:xfrm>
            <a:off x="755576" y="980728"/>
            <a:ext cx="224612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pt-BR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SPRINT 3</a:t>
            </a:r>
          </a:p>
        </p:txBody>
      </p:sp>
      <p:pic>
        <p:nvPicPr>
          <p:cNvPr id="5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45276" t="25349" r="46850" b="42966"/>
          <a:stretch>
            <a:fillRect/>
          </a:stretch>
        </p:blipFill>
        <p:spPr bwMode="auto">
          <a:xfrm>
            <a:off x="251520" y="980728"/>
            <a:ext cx="576064" cy="5760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29675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36613" t="57035" r="37400" b="20785"/>
          <a:stretch>
            <a:fillRect/>
          </a:stretch>
        </p:blipFill>
        <p:spPr bwMode="auto">
          <a:xfrm>
            <a:off x="6767736" y="0"/>
            <a:ext cx="2376264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tângulo 2"/>
          <p:cNvSpPr/>
          <p:nvPr/>
        </p:nvSpPr>
        <p:spPr>
          <a:xfrm>
            <a:off x="323528" y="1628800"/>
            <a:ext cx="820891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pt-BR" sz="2800" dirty="0"/>
              <a:t>Criar tabela de Controle de Integração; </a:t>
            </a:r>
          </a:p>
          <a:p>
            <a:pPr marL="514350" indent="-514350">
              <a:buFont typeface="Arial" pitchFamily="34" charset="0"/>
              <a:buChar char="•"/>
            </a:pPr>
            <a:endParaRPr lang="pt-BR" sz="2800" dirty="0"/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/>
              <a:t>Utilizar tabela de Parâmetro de extensões no fluxo de processamento dos arquivos; e</a:t>
            </a:r>
          </a:p>
          <a:p>
            <a:pPr marL="514350" indent="-514350">
              <a:buFont typeface="Arial" pitchFamily="34" charset="0"/>
              <a:buChar char="•"/>
            </a:pPr>
            <a:endParaRPr lang="pt-BR" sz="2800" dirty="0"/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/>
              <a:t>Atualizar tabela de Controle de Integração com o Status de “Integrado” ou “Falta </a:t>
            </a:r>
            <a:r>
              <a:rPr lang="pt-BR" sz="2800" dirty="0" err="1"/>
              <a:t>Shapefile</a:t>
            </a:r>
            <a:r>
              <a:rPr lang="pt-BR" sz="2800" dirty="0"/>
              <a:t>”.</a:t>
            </a:r>
          </a:p>
        </p:txBody>
      </p:sp>
      <p:sp>
        <p:nvSpPr>
          <p:cNvPr id="4" name="Retângulo 3"/>
          <p:cNvSpPr/>
          <p:nvPr/>
        </p:nvSpPr>
        <p:spPr>
          <a:xfrm>
            <a:off x="755576" y="980728"/>
            <a:ext cx="224612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pt-BR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SPRINT 3</a:t>
            </a:r>
          </a:p>
        </p:txBody>
      </p:sp>
      <p:pic>
        <p:nvPicPr>
          <p:cNvPr id="5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45276" t="25349" r="46850" b="42966"/>
          <a:stretch>
            <a:fillRect/>
          </a:stretch>
        </p:blipFill>
        <p:spPr bwMode="auto">
          <a:xfrm>
            <a:off x="251520" y="980728"/>
            <a:ext cx="576064" cy="5760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29675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36613" t="57035" r="37400" b="20785"/>
          <a:stretch>
            <a:fillRect/>
          </a:stretch>
        </p:blipFill>
        <p:spPr bwMode="auto">
          <a:xfrm>
            <a:off x="6767736" y="0"/>
            <a:ext cx="2376264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tângulo 3"/>
          <p:cNvSpPr/>
          <p:nvPr/>
        </p:nvSpPr>
        <p:spPr>
          <a:xfrm>
            <a:off x="323528" y="2204864"/>
            <a:ext cx="820891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pt-BR" sz="2800" dirty="0"/>
              <a:t>Criar interface gráfica;</a:t>
            </a:r>
          </a:p>
          <a:p>
            <a:pPr marL="514350" indent="-514350">
              <a:buFont typeface="Arial" pitchFamily="34" charset="0"/>
              <a:buChar char="•"/>
            </a:pPr>
            <a:endParaRPr lang="pt-BR" sz="2800" dirty="0"/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 err="1"/>
              <a:t>Burndown</a:t>
            </a:r>
            <a:r>
              <a:rPr lang="pt-BR" sz="2800" dirty="0"/>
              <a:t> da Equipe;</a:t>
            </a:r>
          </a:p>
          <a:p>
            <a:pPr marL="514350" indent="-514350">
              <a:buFont typeface="Arial" pitchFamily="34" charset="0"/>
              <a:buChar char="•"/>
            </a:pPr>
            <a:endParaRPr lang="pt-BR" sz="2800" dirty="0"/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/>
              <a:t>Integração dos </a:t>
            </a:r>
            <a:r>
              <a:rPr lang="pt-BR" sz="2800" dirty="0" err="1"/>
              <a:t>Shapefile</a:t>
            </a:r>
            <a:r>
              <a:rPr lang="pt-BR" sz="2800" dirty="0"/>
              <a:t> na base de dados; e</a:t>
            </a:r>
          </a:p>
          <a:p>
            <a:pPr marL="514350" indent="-514350"/>
            <a:r>
              <a:rPr lang="pt-BR" sz="2800" dirty="0"/>
              <a:t> 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/>
              <a:t>Exibir Status de integração.</a:t>
            </a:r>
          </a:p>
        </p:txBody>
      </p:sp>
      <p:sp>
        <p:nvSpPr>
          <p:cNvPr id="5" name="Retângulo 4"/>
          <p:cNvSpPr/>
          <p:nvPr/>
        </p:nvSpPr>
        <p:spPr>
          <a:xfrm>
            <a:off x="755576" y="1196752"/>
            <a:ext cx="224612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pt-BR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SPRINT 4</a:t>
            </a:r>
          </a:p>
        </p:txBody>
      </p:sp>
      <p:pic>
        <p:nvPicPr>
          <p:cNvPr id="6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45276" t="25349" r="46850" b="42966"/>
          <a:stretch>
            <a:fillRect/>
          </a:stretch>
        </p:blipFill>
        <p:spPr bwMode="auto">
          <a:xfrm>
            <a:off x="251520" y="1196752"/>
            <a:ext cx="576064" cy="5760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29675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339752" y="2348880"/>
            <a:ext cx="44662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pt-BR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CARD DAS SPRINTS</a:t>
            </a:r>
          </a:p>
        </p:txBody>
      </p:sp>
      <p:pic>
        <p:nvPicPr>
          <p:cNvPr id="3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36613" t="57035" r="37400" b="20785"/>
          <a:stretch>
            <a:fillRect/>
          </a:stretch>
        </p:blipFill>
        <p:spPr bwMode="auto">
          <a:xfrm>
            <a:off x="6767736" y="0"/>
            <a:ext cx="2376264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29675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gitlab.com/junio.sendreto/projeto_pi3/-/raw/master/Imagens%20PI/card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59" y="1124744"/>
            <a:ext cx="7994561" cy="4490426"/>
          </a:xfrm>
          <a:prstGeom prst="rect">
            <a:avLst/>
          </a:prstGeom>
          <a:noFill/>
        </p:spPr>
      </p:pic>
      <p:pic>
        <p:nvPicPr>
          <p:cNvPr id="4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4" cstate="print"/>
          <a:srcRect l="36613" t="57035" r="37400" b="20785"/>
          <a:stretch>
            <a:fillRect/>
          </a:stretch>
        </p:blipFill>
        <p:spPr bwMode="auto">
          <a:xfrm>
            <a:off x="6767736" y="0"/>
            <a:ext cx="2376264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29675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gitlab.com/junio.sendreto/projeto_pi3/-/raw/master/Imagens%20PI/card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124744"/>
            <a:ext cx="7849766" cy="4412545"/>
          </a:xfrm>
          <a:prstGeom prst="rect">
            <a:avLst/>
          </a:prstGeom>
          <a:noFill/>
        </p:spPr>
      </p:pic>
      <p:pic>
        <p:nvPicPr>
          <p:cNvPr id="8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4" cstate="print"/>
          <a:srcRect l="36613" t="57035" r="37400" b="20785"/>
          <a:stretch>
            <a:fillRect/>
          </a:stretch>
        </p:blipFill>
        <p:spPr bwMode="auto">
          <a:xfrm>
            <a:off x="6767736" y="0"/>
            <a:ext cx="2376264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87673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s://gitlab.com/junio.sendreto/projeto_pi3/-/raw/master/Imagens%20PI/card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124744"/>
            <a:ext cx="7859291" cy="4413476"/>
          </a:xfrm>
          <a:prstGeom prst="rect">
            <a:avLst/>
          </a:prstGeom>
          <a:noFill/>
        </p:spPr>
      </p:pic>
      <p:pic>
        <p:nvPicPr>
          <p:cNvPr id="4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4" cstate="print"/>
          <a:srcRect l="36613" t="57035" r="37400" b="20785"/>
          <a:stretch>
            <a:fillRect/>
          </a:stretch>
        </p:blipFill>
        <p:spPr bwMode="auto">
          <a:xfrm>
            <a:off x="6767736" y="0"/>
            <a:ext cx="2376264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87673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https://gitlab.com/junio.sendreto/projeto_pi3/-/raw/master/Imagens%20PI/card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052736"/>
            <a:ext cx="8062199" cy="4536504"/>
          </a:xfrm>
          <a:prstGeom prst="rect">
            <a:avLst/>
          </a:prstGeom>
          <a:noFill/>
        </p:spPr>
      </p:pic>
      <p:pic>
        <p:nvPicPr>
          <p:cNvPr id="3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4" cstate="print"/>
          <a:srcRect l="36613" t="57035" r="37400" b="20785"/>
          <a:stretch>
            <a:fillRect/>
          </a:stretch>
        </p:blipFill>
        <p:spPr bwMode="auto">
          <a:xfrm>
            <a:off x="6767736" y="0"/>
            <a:ext cx="2376264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87673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755576" y="980728"/>
            <a:ext cx="274786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pt-BR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Tecnologias</a:t>
            </a:r>
          </a:p>
        </p:txBody>
      </p:sp>
      <p:pic>
        <p:nvPicPr>
          <p:cNvPr id="11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45276" t="25349" r="46850" b="42966"/>
          <a:stretch>
            <a:fillRect/>
          </a:stretch>
        </p:blipFill>
        <p:spPr bwMode="auto">
          <a:xfrm>
            <a:off x="251520" y="980728"/>
            <a:ext cx="576064" cy="5760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tângulo 3"/>
          <p:cNvSpPr/>
          <p:nvPr/>
        </p:nvSpPr>
        <p:spPr>
          <a:xfrm>
            <a:off x="323528" y="2204864"/>
            <a:ext cx="820891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pt-BR" sz="2800" dirty="0"/>
              <a:t>Java;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 err="1"/>
              <a:t>Gitlab</a:t>
            </a:r>
            <a:r>
              <a:rPr lang="pt-BR" sz="2800" dirty="0"/>
              <a:t>;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 err="1"/>
              <a:t>Teams</a:t>
            </a:r>
            <a:r>
              <a:rPr lang="pt-BR" sz="2800" dirty="0"/>
              <a:t>;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/>
              <a:t>Meet;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/>
              <a:t>PostgreSQL; e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 err="1"/>
              <a:t>brModelo</a:t>
            </a:r>
            <a:r>
              <a:rPr lang="pt-BR" sz="2800" dirty="0"/>
              <a:t>.</a:t>
            </a:r>
          </a:p>
          <a:p>
            <a:pPr marL="514350" indent="-514350">
              <a:buFont typeface="Arial" pitchFamily="34" charset="0"/>
              <a:buChar char="•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8876733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707904" y="2132856"/>
            <a:ext cx="15055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pt-BR" sz="4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FIM</a:t>
            </a:r>
          </a:p>
        </p:txBody>
      </p:sp>
      <p:pic>
        <p:nvPicPr>
          <p:cNvPr id="8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33463" t="22180" r="35825" b="20785"/>
          <a:stretch>
            <a:fillRect/>
          </a:stretch>
        </p:blipFill>
        <p:spPr bwMode="auto">
          <a:xfrm>
            <a:off x="3059832" y="2924944"/>
            <a:ext cx="2808312" cy="129614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8767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39752" y="5445224"/>
            <a:ext cx="410445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742950" lvl="1" indent="-228600">
              <a:lnSpc>
                <a:spcPct val="150000"/>
              </a:lnSpc>
              <a:spcAft>
                <a:spcPts val="600"/>
              </a:spcAft>
              <a:defRPr/>
            </a:pPr>
            <a:r>
              <a:rPr lang="pt-BR" sz="2800" b="1" dirty="0" err="1">
                <a:solidFill>
                  <a:schemeClr val="bg1"/>
                </a:solidFill>
              </a:rPr>
              <a:t>Junio</a:t>
            </a:r>
            <a:r>
              <a:rPr lang="pt-BR" sz="2800" b="1" dirty="0">
                <a:solidFill>
                  <a:schemeClr val="bg1"/>
                </a:solidFill>
              </a:rPr>
              <a:t> </a:t>
            </a:r>
            <a:r>
              <a:rPr lang="pt-BR" sz="2800" b="1" dirty="0" err="1">
                <a:solidFill>
                  <a:schemeClr val="bg1"/>
                </a:solidFill>
              </a:rPr>
              <a:t>Sendreto</a:t>
            </a:r>
            <a:r>
              <a:rPr lang="pt-BR" sz="2800" b="1" dirty="0">
                <a:solidFill>
                  <a:schemeClr val="bg1"/>
                </a:solidFill>
              </a:rPr>
              <a:t> (SM)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FB96643-C507-4FD9-A669-145B947703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3808" y="1268760"/>
            <a:ext cx="3096315" cy="41284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23728" y="4725144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742950" lvl="1" indent="-228600">
              <a:lnSpc>
                <a:spcPct val="150000"/>
              </a:lnSpc>
              <a:spcAft>
                <a:spcPts val="600"/>
              </a:spcAft>
              <a:defRPr/>
            </a:pPr>
            <a:r>
              <a:rPr lang="pt-BR" sz="2800" b="1" dirty="0">
                <a:solidFill>
                  <a:schemeClr val="bg1"/>
                </a:solidFill>
              </a:rPr>
              <a:t>Fábio José da Silva (PO)</a:t>
            </a:r>
            <a:endParaRPr lang="en-US" sz="28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Imagem 3" descr="Homem tirando foto de si mesmo&#10;&#10;Descrição gerada automaticamente">
            <a:extLst>
              <a:ext uri="{FF2B5EF4-FFF2-40B4-BE49-F238E27FC236}">
                <a16:creationId xmlns:a16="http://schemas.microsoft.com/office/drawing/2014/main" id="{EFB96643-C507-4FD9-A669-145B947703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38" r="14741" b="3"/>
          <a:stretch/>
        </p:blipFill>
        <p:spPr>
          <a:xfrm>
            <a:off x="3203848" y="1052736"/>
            <a:ext cx="2413070" cy="3600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35696" y="5013176"/>
            <a:ext cx="5328592" cy="864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742950" lvl="1" indent="-228600">
              <a:lnSpc>
                <a:spcPct val="150000"/>
              </a:lnSpc>
              <a:spcAft>
                <a:spcPts val="600"/>
              </a:spcAft>
              <a:defRPr/>
            </a:pPr>
            <a:r>
              <a:rPr lang="pt-BR" sz="2800" b="1" dirty="0" err="1">
                <a:solidFill>
                  <a:schemeClr val="bg1"/>
                </a:solidFill>
              </a:rPr>
              <a:t>Eguimar</a:t>
            </a:r>
            <a:r>
              <a:rPr lang="pt-BR" sz="2800" b="1" dirty="0">
                <a:solidFill>
                  <a:schemeClr val="bg1"/>
                </a:solidFill>
              </a:rPr>
              <a:t> Batista da Costa (</a:t>
            </a:r>
            <a:r>
              <a:rPr lang="pt-BR" sz="2800" b="1" dirty="0" err="1">
                <a:solidFill>
                  <a:schemeClr val="bg1"/>
                </a:solidFill>
              </a:rPr>
              <a:t>Dev</a:t>
            </a:r>
            <a:r>
              <a:rPr lang="pt-BR" sz="2800" b="1" dirty="0">
                <a:solidFill>
                  <a:schemeClr val="bg1"/>
                </a:solidFill>
              </a:rPr>
              <a:t>)</a:t>
            </a:r>
            <a:endParaRPr lang="en-US" sz="28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Imagem 3" descr="Homem com camiseta branca&#10;&#10;Descrição gerada automaticamente">
            <a:extLst>
              <a:ext uri="{FF2B5EF4-FFF2-40B4-BE49-F238E27FC236}">
                <a16:creationId xmlns:a16="http://schemas.microsoft.com/office/drawing/2014/main" id="{3061F7AC-9051-4925-8E82-66A02EE65FF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4" r="27116" b="3"/>
          <a:stretch/>
        </p:blipFill>
        <p:spPr>
          <a:xfrm>
            <a:off x="3275856" y="908720"/>
            <a:ext cx="2897777" cy="43236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35696" y="5373216"/>
            <a:ext cx="4680520" cy="6480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742950" lvl="1" indent="-228600">
              <a:lnSpc>
                <a:spcPct val="150000"/>
              </a:lnSpc>
              <a:spcAft>
                <a:spcPts val="600"/>
              </a:spcAft>
              <a:defRPr/>
            </a:pPr>
            <a:r>
              <a:rPr lang="pt-BR" sz="2800" b="1" dirty="0">
                <a:solidFill>
                  <a:schemeClr val="bg1"/>
                </a:solidFill>
              </a:rPr>
              <a:t>Isabella Rosa Peixoto (</a:t>
            </a:r>
            <a:r>
              <a:rPr lang="pt-BR" sz="2800" b="1" dirty="0" err="1">
                <a:solidFill>
                  <a:schemeClr val="bg1"/>
                </a:solidFill>
              </a:rPr>
              <a:t>Dev</a:t>
            </a:r>
            <a:r>
              <a:rPr lang="pt-BR" sz="2800" b="1" dirty="0">
                <a:solidFill>
                  <a:schemeClr val="bg1"/>
                </a:solidFill>
              </a:rPr>
              <a:t>)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FB96643-C507-4FD9-A669-145B947703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9792" y="980728"/>
            <a:ext cx="3577047" cy="44365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35696" y="4653136"/>
            <a:ext cx="4680520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742950" lvl="1" indent="-228600">
              <a:lnSpc>
                <a:spcPct val="150000"/>
              </a:lnSpc>
              <a:spcAft>
                <a:spcPts val="600"/>
              </a:spcAft>
              <a:defRPr/>
            </a:pPr>
            <a:r>
              <a:rPr lang="pt-BR" sz="2800" b="1" dirty="0">
                <a:solidFill>
                  <a:schemeClr val="bg1"/>
                </a:solidFill>
              </a:rPr>
              <a:t>Jeferson Constantino (</a:t>
            </a:r>
            <a:r>
              <a:rPr lang="pt-BR" sz="2800" b="1" dirty="0" err="1">
                <a:solidFill>
                  <a:schemeClr val="bg1"/>
                </a:solidFill>
              </a:rPr>
              <a:t>Dev</a:t>
            </a:r>
            <a:r>
              <a:rPr lang="pt-BR" sz="2800" b="1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FB96643-C507-4FD9-A669-145B947703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3808" y="1196752"/>
            <a:ext cx="3123640" cy="3123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55776" y="4869160"/>
            <a:ext cx="3456384" cy="6480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742950" lvl="1" indent="-228600">
              <a:lnSpc>
                <a:spcPct val="150000"/>
              </a:lnSpc>
              <a:spcAft>
                <a:spcPts val="600"/>
              </a:spcAft>
              <a:defRPr/>
            </a:pPr>
            <a:r>
              <a:rPr lang="pt-BR" sz="2800" b="1" dirty="0">
                <a:solidFill>
                  <a:schemeClr val="bg1"/>
                </a:solidFill>
              </a:rPr>
              <a:t>Paulo Vitor (</a:t>
            </a:r>
            <a:r>
              <a:rPr lang="pt-BR" sz="2800" b="1" dirty="0" err="1">
                <a:solidFill>
                  <a:schemeClr val="bg1"/>
                </a:solidFill>
              </a:rPr>
              <a:t>Dev</a:t>
            </a:r>
            <a:r>
              <a:rPr lang="pt-BR" sz="2800" b="1" dirty="0">
                <a:solidFill>
                  <a:schemeClr val="bg1"/>
                </a:solidFill>
              </a:rPr>
              <a:t>)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FB96643-C507-4FD9-A669-145B947703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9792" y="1268760"/>
            <a:ext cx="3456384" cy="34563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39552" y="1916832"/>
            <a:ext cx="453650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pt-BR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Empresa Visiona</a:t>
            </a:r>
          </a:p>
          <a:p>
            <a:pPr marL="514350" indent="-514350">
              <a:buFont typeface="Arial" pitchFamily="34" charset="0"/>
              <a:buChar char="•"/>
            </a:pPr>
            <a:endParaRPr lang="pt-BR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O problema</a:t>
            </a:r>
          </a:p>
          <a:p>
            <a:pPr marL="514350" indent="-514350">
              <a:buFont typeface="Arial" pitchFamily="34" charset="0"/>
              <a:buChar char="•"/>
            </a:pPr>
            <a:endParaRPr lang="pt-BR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A Solução</a:t>
            </a:r>
          </a:p>
          <a:p>
            <a:pPr marL="342900" indent="-342900">
              <a:buFont typeface="Arial" pitchFamily="34" charset="0"/>
              <a:buChar char="•"/>
            </a:pPr>
            <a:endParaRPr lang="pt-BR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971600" y="1052736"/>
            <a:ext cx="223009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pt-BR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O Projeto</a:t>
            </a:r>
          </a:p>
        </p:txBody>
      </p:sp>
      <p:pic>
        <p:nvPicPr>
          <p:cNvPr id="7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36613" t="57035" r="37400" b="20785"/>
          <a:stretch>
            <a:fillRect/>
          </a:stretch>
        </p:blipFill>
        <p:spPr bwMode="auto">
          <a:xfrm>
            <a:off x="6767736" y="0"/>
            <a:ext cx="2376264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45276" t="25349" r="46850" b="42966"/>
          <a:stretch>
            <a:fillRect/>
          </a:stretch>
        </p:blipFill>
        <p:spPr bwMode="auto">
          <a:xfrm>
            <a:off x="395536" y="1052736"/>
            <a:ext cx="576064" cy="5760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876733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UALIZAÇÃO_PPT_ENGSOFT_II" id="{35C3883B-D33D-4901-AE03-EA3EF233CF6F}" vid="{D09B5A93-426C-4403-B8C0-6DF0F8E60F88}"/>
    </a:ext>
  </a:extLst>
</a:theme>
</file>

<file path=ppt/theme/theme2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UALIZAÇÃO_PPT_ENGSOFT_II" id="{35C3883B-D33D-4901-AE03-EA3EF233CF6F}" vid="{D09B5A93-426C-4403-B8C0-6DF0F8E60F8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392</Words>
  <Application>Microsoft Office PowerPoint</Application>
  <PresentationFormat>Apresentação na tela (4:3)</PresentationFormat>
  <Paragraphs>100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29</vt:i4>
      </vt:variant>
    </vt:vector>
  </HeadingPairs>
  <TitlesOfParts>
    <vt:vector size="34" baseType="lpstr">
      <vt:lpstr>Arial</vt:lpstr>
      <vt:lpstr>Calibri</vt:lpstr>
      <vt:lpstr>Verdana</vt:lpstr>
      <vt:lpstr>Tema do Office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Junio Luiz Sendreto dos Santos</dc:creator>
  <cp:lastModifiedBy>JUNIO LUIZ SENDRETO DOS SANTOS</cp:lastModifiedBy>
  <cp:revision>89</cp:revision>
  <dcterms:created xsi:type="dcterms:W3CDTF">2021-02-21T20:26:09Z</dcterms:created>
  <dcterms:modified xsi:type="dcterms:W3CDTF">2021-03-29T02:35:11Z</dcterms:modified>
</cp:coreProperties>
</file>