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5" r:id="rId17"/>
    <p:sldId id="276" r:id="rId18"/>
    <p:sldId id="272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icQa8gZDKlnF6AxnoXOfCWn7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b677f9d70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fb677f9d7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b677f9d7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fb677f9d7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b677f9d70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fb677f9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b677f9d70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fb677f9d7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e de titre">
  <p:cSld name="1_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3104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8094415" y="639120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0772705" y="6391910"/>
            <a:ext cx="142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838200" y="25939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44602"/>
            <a:ext cx="1502229" cy="4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7842955" y="650550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de section">
  <p:cSld name="1_Titre de sec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2579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hub.docker.com/layers/library/nginx/stable-alpine/images/sha256-ff2a5d557ca22fa93669f5e70cfbeefda32b98f8fd3d33b38028c582d700f93a?context=explor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?category=&amp;query=&amp;type=actions&amp;verification=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ctouat/cicd_ghactions_cloudrun_worksho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ftr" idx="11"/>
          </p:nvPr>
        </p:nvSpPr>
        <p:spPr>
          <a:xfrm>
            <a:off x="8094415" y="639120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ldNum" idx="12"/>
          </p:nvPr>
        </p:nvSpPr>
        <p:spPr>
          <a:xfrm>
            <a:off x="10772705" y="6391910"/>
            <a:ext cx="142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905069" y="2062162"/>
            <a:ext cx="1081418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fr-FR" sz="72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fr-FR" sz="7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code #1: CI/CD pipelines</a:t>
            </a:r>
            <a:br>
              <a:rPr lang="fr-FR" sz="16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60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REBOOT CONSEIL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1315191" y="2274487"/>
            <a:ext cx="1" cy="217527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b677f9d70_0_76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81" name="Google Shape;181;g1fb677f9d70_0_76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82" name="Google Shape;182;g1fb677f9d70_0_7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rgbClr val="3F3F3F"/>
                </a:solidFill>
              </a:rPr>
              <a:t>Containers et images: exemple de </a:t>
            </a:r>
            <a:r>
              <a:rPr lang="fr-FR" sz="3600" b="1" dirty="0" err="1">
                <a:solidFill>
                  <a:srgbClr val="3F3F3F"/>
                </a:solidFill>
              </a:rPr>
              <a:t>Dockerfile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183" name="Google Shape;183;g1fb677f9d70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901" y="1414050"/>
            <a:ext cx="5033225" cy="52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b677f9d70_0_85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89" name="Google Shape;189;g1fb677f9d70_0_85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190" name="Google Shape;190;g1fb677f9d70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421" y="1226908"/>
            <a:ext cx="3117419" cy="225631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fb677f9d70_0_85"/>
          <p:cNvSpPr txBox="1"/>
          <p:nvPr/>
        </p:nvSpPr>
        <p:spPr>
          <a:xfrm>
            <a:off x="-483079" y="975233"/>
            <a:ext cx="9670212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fr-FR" sz="1800" dirty="0">
                <a:latin typeface="Open Sans"/>
                <a:ea typeface="Open Sans"/>
                <a:cs typeface="Open Sans"/>
                <a:sym typeface="Open Sans"/>
                <a:hlinkClick r:id="rId4"/>
              </a:rPr>
              <a:t>un </a:t>
            </a:r>
            <a:r>
              <a:rPr lang="fr-FR" sz="1800" b="1" dirty="0">
                <a:latin typeface="Open Sans"/>
                <a:ea typeface="Open Sans"/>
                <a:cs typeface="Open Sans"/>
                <a:sym typeface="Open Sans"/>
                <a:hlinkClick r:id="rId4"/>
              </a:rPr>
              <a:t>digest </a:t>
            </a:r>
            <a:r>
              <a:rPr lang="fr-FR" sz="1800" dirty="0">
                <a:latin typeface="Open Sans"/>
                <a:ea typeface="Open Sans"/>
                <a:cs typeface="Open Sans"/>
                <a:sym typeface="Open Sans"/>
              </a:rPr>
              <a:t>est créé</a:t>
            </a:r>
            <a:r>
              <a:rPr lang="fr-FR" sz="1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800" dirty="0">
                <a:latin typeface="Open Sans"/>
                <a:ea typeface="Open Sans"/>
                <a:cs typeface="Open Sans"/>
                <a:sym typeface="Open Sans"/>
              </a:rPr>
              <a:t>pour identifier les étapes décrites dans le </a:t>
            </a:r>
            <a:r>
              <a:rPr lang="fr-FR" sz="1800" b="1" dirty="0" err="1">
                <a:latin typeface="Open Sans"/>
                <a:ea typeface="Open Sans"/>
                <a:cs typeface="Open Sans"/>
                <a:sym typeface="Open Sans"/>
              </a:rPr>
              <a:t>Dockerfile</a:t>
            </a:r>
            <a:endParaRPr lang="fr-FR" sz="1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fr-FR" sz="1800" dirty="0">
                <a:latin typeface="Open Sans"/>
                <a:ea typeface="Open Sans"/>
                <a:cs typeface="Open Sans"/>
                <a:sym typeface="Open Sans"/>
              </a:rPr>
              <a:t>les étapes identifiées dans le digest sont toujours exécutées </a:t>
            </a:r>
            <a:r>
              <a:rPr lang="fr-FR" sz="1800" b="1" dirty="0">
                <a:latin typeface="Open Sans"/>
                <a:ea typeface="Open Sans"/>
                <a:cs typeface="Open Sans"/>
                <a:sym typeface="Open Sans"/>
              </a:rPr>
              <a:t>dans l’ordre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fr-FR" sz="1800" dirty="0">
                <a:latin typeface="Open Sans"/>
                <a:ea typeface="Open Sans"/>
                <a:cs typeface="Open Sans"/>
                <a:sym typeface="Open Sans"/>
              </a:rPr>
              <a:t>ces étapes sont appelées </a:t>
            </a:r>
            <a:r>
              <a:rPr lang="fr-FR" sz="1800" b="1" dirty="0" err="1">
                <a:latin typeface="Open Sans"/>
                <a:ea typeface="Open Sans"/>
                <a:cs typeface="Open Sans"/>
                <a:sym typeface="Open Sans"/>
              </a:rPr>
              <a:t>layers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fr-FR" sz="1800" dirty="0">
                <a:latin typeface="Open Sans"/>
                <a:ea typeface="Open Sans"/>
                <a:cs typeface="Open Sans"/>
                <a:sym typeface="Open Sans"/>
              </a:rPr>
              <a:t>cela permet </a:t>
            </a:r>
            <a:r>
              <a:rPr lang="fr-FR" sz="1800" b="1" dirty="0">
                <a:latin typeface="Open Sans"/>
                <a:ea typeface="Open Sans"/>
                <a:cs typeface="Open Sans"/>
                <a:sym typeface="Open Sans"/>
              </a:rPr>
              <a:t>une mise en cache </a:t>
            </a:r>
            <a:r>
              <a:rPr lang="fr-FR" sz="1800" dirty="0">
                <a:latin typeface="Open Sans"/>
                <a:ea typeface="Open Sans"/>
                <a:cs typeface="Open Sans"/>
                <a:sym typeface="Open Sans"/>
              </a:rPr>
              <a:t>des opérations déjà été effectuées dans le passé sur votre machine (ou sur le CI </a:t>
            </a:r>
            <a:r>
              <a:rPr lang="fr-FR" sz="1800" dirty="0" err="1">
                <a:latin typeface="Open Sans"/>
                <a:ea typeface="Open Sans"/>
                <a:cs typeface="Open Sans"/>
                <a:sym typeface="Open Sans"/>
              </a:rPr>
              <a:t>runner</a:t>
            </a:r>
            <a:r>
              <a:rPr lang="fr-FR" sz="1800" dirty="0">
                <a:latin typeface="Open Sans"/>
                <a:ea typeface="Open Sans"/>
                <a:cs typeface="Open Sans"/>
                <a:sym typeface="Open Sans"/>
              </a:rPr>
              <a:t>), ainsi votre prochain </a:t>
            </a:r>
            <a:r>
              <a:rPr lang="fr-FR" sz="1800" dirty="0" err="1">
                <a:latin typeface="Open Sans"/>
                <a:ea typeface="Open Sans"/>
                <a:cs typeface="Open Sans"/>
                <a:sym typeface="Open Sans"/>
              </a:rPr>
              <a:t>build</a:t>
            </a:r>
            <a:r>
              <a:rPr lang="fr-FR" sz="1800" dirty="0">
                <a:latin typeface="Open Sans"/>
                <a:ea typeface="Open Sans"/>
                <a:cs typeface="Open Sans"/>
                <a:sym typeface="Open Sans"/>
              </a:rPr>
              <a:t> sera </a:t>
            </a:r>
            <a:r>
              <a:rPr lang="fr-FR" sz="1800" b="1" dirty="0">
                <a:latin typeface="Open Sans"/>
                <a:ea typeface="Open Sans"/>
                <a:cs typeface="Open Sans"/>
                <a:sym typeface="Open Sans"/>
              </a:rPr>
              <a:t>plus rapide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g1fb677f9d70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525" y="3429000"/>
            <a:ext cx="6829875" cy="306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fb677f9d70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1131" y="4168912"/>
            <a:ext cx="7562498" cy="2012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2;g1fb677f9d70_0_76">
            <a:extLst>
              <a:ext uri="{FF2B5EF4-FFF2-40B4-BE49-F238E27FC236}">
                <a16:creationId xmlns:a16="http://schemas.microsoft.com/office/drawing/2014/main" id="{7BB45686-6058-6BA5-570D-4291AB874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4777" y="0"/>
            <a:ext cx="9782445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rgbClr val="3F3F3F"/>
                </a:solidFill>
              </a:rPr>
              <a:t>Quand Docker construit une image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4" name="Google Shape;182;g1fb677f9d70_0_76">
            <a:extLst>
              <a:ext uri="{FF2B5EF4-FFF2-40B4-BE49-F238E27FC236}">
                <a16:creationId xmlns:a16="http://schemas.microsoft.com/office/drawing/2014/main" id="{E19837D7-46AB-7195-8D5A-4AF3A5CC9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9822" y="-9870"/>
            <a:ext cx="9782445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rgbClr val="3F3F3F"/>
                </a:solidFill>
              </a:rPr>
              <a:t>Orchestration de containers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5" name="Google Shape;106;p21">
            <a:extLst>
              <a:ext uri="{FF2B5EF4-FFF2-40B4-BE49-F238E27FC236}">
                <a16:creationId xmlns:a16="http://schemas.microsoft.com/office/drawing/2014/main" id="{2DA51518-5CC9-0972-5FD6-E994F7FCFA61}"/>
              </a:ext>
            </a:extLst>
          </p:cNvPr>
          <p:cNvSpPr txBox="1"/>
          <p:nvPr/>
        </p:nvSpPr>
        <p:spPr>
          <a:xfrm>
            <a:off x="422694" y="973541"/>
            <a:ext cx="11136702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L’intérêt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containers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décuplé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lorsqu’on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peut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décrire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comment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plusieurs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services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interagissent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ensemble (</a:t>
            </a:r>
            <a:r>
              <a:rPr lang="en-GB" sz="18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</a:t>
            </a:r>
            <a:r>
              <a:rPr lang="en-GB" sz="18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compose.yml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Pouvoir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décrire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piles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applicatives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complexes dans de simples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fichiers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yaml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contribué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à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l’essor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</a:t>
            </a:r>
            <a:r>
              <a:rPr lang="en-GB" sz="18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Infrastructure</a:t>
            </a:r>
            <a:r>
              <a:rPr lang="en-GB" sz="18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Code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des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8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 horizontal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l’un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exemples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les plus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populaires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oogle Shape;107;p21" descr="Docker-compose – Manon Biaudelle. Administration systèmes et réseaux">
            <a:extLst>
              <a:ext uri="{FF2B5EF4-FFF2-40B4-BE49-F238E27FC236}">
                <a16:creationId xmlns:a16="http://schemas.microsoft.com/office/drawing/2014/main" id="{AA6CD6BD-697F-8CD3-E8A5-E07CABD8D9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587" y="3204726"/>
            <a:ext cx="5557951" cy="21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8;p21" descr="Kubernetes – Logos Download">
            <a:extLst>
              <a:ext uri="{FF2B5EF4-FFF2-40B4-BE49-F238E27FC236}">
                <a16:creationId xmlns:a16="http://schemas.microsoft.com/office/drawing/2014/main" id="{29E39E24-967F-ABB0-16CA-2521582955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8567" y="3726704"/>
            <a:ext cx="2257276" cy="114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219" name="Google Shape;219;p8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5" name="Google Shape;114;p22">
            <a:extLst>
              <a:ext uri="{FF2B5EF4-FFF2-40B4-BE49-F238E27FC236}">
                <a16:creationId xmlns:a16="http://schemas.microsoft.com/office/drawing/2014/main" id="{2A2EA596-9A58-198B-63B7-5B426DC786C9}"/>
              </a:ext>
            </a:extLst>
          </p:cNvPr>
          <p:cNvSpPr txBox="1"/>
          <p:nvPr/>
        </p:nvSpPr>
        <p:spPr>
          <a:xfrm>
            <a:off x="820947" y="778750"/>
            <a:ext cx="10550105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Développement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provisionnement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cloud-native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d’applications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de charges de travail sans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à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gérer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serveur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directement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(optimisation de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coût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de travail)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provision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automatique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machines sur le cloud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garantit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n-GB" sz="18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scalabilité</a:t>
            </a:r>
            <a:r>
              <a:rPr lang="en-GB" sz="18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applications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offres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serverless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généralement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adaptées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aux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entreprises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qui ne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disposent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d’une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grosse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trésorerie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qui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veulent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externaliser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leur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infrastructure IT (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OpEx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oogle Shape;115;p22">
            <a:extLst>
              <a:ext uri="{FF2B5EF4-FFF2-40B4-BE49-F238E27FC236}">
                <a16:creationId xmlns:a16="http://schemas.microsoft.com/office/drawing/2014/main" id="{422C06FF-A351-AF86-40CB-539822FCFE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13" y="3222525"/>
            <a:ext cx="3308375" cy="32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6;p22">
            <a:extLst>
              <a:ext uri="{FF2B5EF4-FFF2-40B4-BE49-F238E27FC236}">
                <a16:creationId xmlns:a16="http://schemas.microsoft.com/office/drawing/2014/main" id="{E1149EA4-1C1C-B151-65CE-24E801AFFF5E}"/>
              </a:ext>
            </a:extLst>
          </p:cNvPr>
          <p:cNvSpPr txBox="1"/>
          <p:nvPr/>
        </p:nvSpPr>
        <p:spPr>
          <a:xfrm>
            <a:off x="737871" y="4121526"/>
            <a:ext cx="255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CapEx</a:t>
            </a:r>
            <a:r>
              <a:rPr lang="en-GB" dirty="0">
                <a:solidFill>
                  <a:schemeClr val="dk1"/>
                </a:solidFill>
              </a:rPr>
              <a:t> : capital </a:t>
            </a:r>
            <a:r>
              <a:rPr lang="en-GB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expenditure</a:t>
            </a:r>
            <a:endParaRPr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Google Shape;117;p22">
            <a:extLst>
              <a:ext uri="{FF2B5EF4-FFF2-40B4-BE49-F238E27FC236}">
                <a16:creationId xmlns:a16="http://schemas.microsoft.com/office/drawing/2014/main" id="{78016D74-5F38-AAE9-28D8-E7E5B16F3894}"/>
              </a:ext>
            </a:extLst>
          </p:cNvPr>
          <p:cNvSpPr txBox="1"/>
          <p:nvPr/>
        </p:nvSpPr>
        <p:spPr>
          <a:xfrm>
            <a:off x="7842955" y="4121508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OpEx</a:t>
            </a:r>
            <a:r>
              <a:rPr lang="en-GB" dirty="0">
                <a:solidFill>
                  <a:schemeClr val="dk1"/>
                </a:solidFill>
              </a:rPr>
              <a:t>: </a:t>
            </a:r>
            <a:r>
              <a:rPr lang="en-GB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operational</a:t>
            </a:r>
            <a:r>
              <a:rPr lang="en-GB" dirty="0">
                <a:solidFill>
                  <a:schemeClr val="dk1"/>
                </a:solidFill>
              </a:rPr>
              <a:t> expenses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" name="Google Shape;182;g1fb677f9d70_0_76">
            <a:extLst>
              <a:ext uri="{FF2B5EF4-FFF2-40B4-BE49-F238E27FC236}">
                <a16:creationId xmlns:a16="http://schemas.microsoft.com/office/drawing/2014/main" id="{02800525-6A1D-3EA6-FA1D-7F823C8CFC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936" y="0"/>
            <a:ext cx="9782445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 dirty="0" err="1">
                <a:solidFill>
                  <a:srgbClr val="3F3F3F"/>
                </a:solidFill>
              </a:rPr>
              <a:t>Serverless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title"/>
          </p:nvPr>
        </p:nvSpPr>
        <p:spPr>
          <a:xfrm>
            <a:off x="540892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>
                <a:solidFill>
                  <a:srgbClr val="3F3F3F"/>
                </a:solidFill>
              </a:rPr>
              <a:t>Quelques offres Serverless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230" name="Google Shape;230;p9" descr="Google Cloud Run Alternatives and Review - The Iron.io Bl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152" y="1448992"/>
            <a:ext cx="2912532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9" descr="Azure Functions - YouTub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213" y="3464827"/>
            <a:ext cx="1459147" cy="145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9" descr="Amazon SQS - Integration Connector - Flowge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2834" y="1305113"/>
            <a:ext cx="23812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9" descr="29 Top Tools for Building Microservices on All Levels - DZone Microservic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66657" y="3484651"/>
            <a:ext cx="1593571" cy="141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 descr="Amazon S3 | Braz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96694" y="3615908"/>
            <a:ext cx="2203779" cy="115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9" descr="Encontre todas as informações sobre Azure Cosmos DB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83719" y="1305122"/>
            <a:ext cx="1926078" cy="1926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242" name="Google Shape;242;p10"/>
          <p:cNvSpPr txBox="1">
            <a:spLocks noGrp="1"/>
          </p:cNvSpPr>
          <p:nvPr>
            <p:ph type="title"/>
          </p:nvPr>
        </p:nvSpPr>
        <p:spPr>
          <a:xfrm>
            <a:off x="597039" y="2579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A8BD"/>
              </a:buClr>
              <a:buSzPts val="4400"/>
              <a:buFont typeface="Calibri"/>
              <a:buNone/>
            </a:pPr>
            <a:r>
              <a:rPr lang="fr-FR" b="1" dirty="0">
                <a:solidFill>
                  <a:srgbClr val="98A8BD"/>
                </a:solidFill>
              </a:rPr>
              <a:t>Deuxième partie : </a:t>
            </a:r>
            <a:br>
              <a:rPr lang="fr-FR" b="1" dirty="0">
                <a:solidFill>
                  <a:schemeClr val="dk1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Déployons une web app’ en mode CI/CD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39;p25">
            <a:extLst>
              <a:ext uri="{FF2B5EF4-FFF2-40B4-BE49-F238E27FC236}">
                <a16:creationId xmlns:a16="http://schemas.microsoft.com/office/drawing/2014/main" id="{E4E956F6-0713-94A6-523E-2C527FC9B2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54531"/>
            <a:ext cx="3913349" cy="20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0;p25">
            <a:extLst>
              <a:ext uri="{FF2B5EF4-FFF2-40B4-BE49-F238E27FC236}">
                <a16:creationId xmlns:a16="http://schemas.microsoft.com/office/drawing/2014/main" id="{714FE629-7DD4-1F22-7099-C30144C4228F}"/>
              </a:ext>
            </a:extLst>
          </p:cNvPr>
          <p:cNvSpPr txBox="1"/>
          <p:nvPr/>
        </p:nvSpPr>
        <p:spPr>
          <a:xfrm>
            <a:off x="346493" y="2854666"/>
            <a:ext cx="11499011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Plateforme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CI/CD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Fonctionne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 </a:t>
            </a:r>
            <a:r>
              <a:rPr lang="en-GB" sz="18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workflows</a:t>
            </a:r>
            <a:endParaRPr sz="18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peut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run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n’importe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code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d'événements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produisant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un repo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workflow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constitué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8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jobs</a:t>
            </a:r>
            <a:endParaRPr sz="18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</a:t>
            </a:r>
            <a:r>
              <a:rPr lang="en-GB" sz="18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template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permettant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réutiliser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 code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existant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customiser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workflow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</a:t>
            </a:r>
            <a:r>
              <a:rPr lang="en-GB" sz="1800" u="sng" dirty="0" err="1">
                <a:solidFill>
                  <a:schemeClr val="hlin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actions</a:t>
            </a:r>
            <a:r>
              <a:rPr lang="en-GB" sz="1800" u="sng" dirty="0">
                <a:solidFill>
                  <a:schemeClr val="hlin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 custom </a:t>
            </a:r>
            <a:r>
              <a:rPr lang="en-GB" sz="1800" u="sng" dirty="0" err="1">
                <a:solidFill>
                  <a:schemeClr val="hlin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disponibles</a:t>
            </a:r>
            <a:r>
              <a:rPr lang="en-GB" sz="1800" u="sng" dirty="0">
                <a:solidFill>
                  <a:schemeClr val="hlin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 sur la </a:t>
            </a:r>
            <a:r>
              <a:rPr lang="en-GB" sz="1800" u="sng" dirty="0" err="1">
                <a:solidFill>
                  <a:schemeClr val="hlin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plateforme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impressionnant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!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5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26">
            <a:extLst>
              <a:ext uri="{FF2B5EF4-FFF2-40B4-BE49-F238E27FC236}">
                <a16:creationId xmlns:a16="http://schemas.microsoft.com/office/drawing/2014/main" id="{3C414A53-9F4D-2EE7-AB47-040C21680E8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0788" y="0"/>
            <a:ext cx="3230424" cy="18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26">
            <a:extLst>
              <a:ext uri="{FF2B5EF4-FFF2-40B4-BE49-F238E27FC236}">
                <a16:creationId xmlns:a16="http://schemas.microsoft.com/office/drawing/2014/main" id="{0D73169C-611E-C7F9-59B7-86B4373CDE18}"/>
              </a:ext>
            </a:extLst>
          </p:cNvPr>
          <p:cNvSpPr txBox="1"/>
          <p:nvPr/>
        </p:nvSpPr>
        <p:spPr>
          <a:xfrm>
            <a:off x="820947" y="3104554"/>
            <a:ext cx="10550105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de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déploiement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containers à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l’unité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Peut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run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n’importe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quelle codebase à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 moment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où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expose un port sur Internet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dans un VPC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container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détruit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lorsqu’il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terminé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process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requête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HTTP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Opex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développer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web apps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expérimentales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quasiment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Utilisé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des API Rest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GraphQL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des services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gRPC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même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GB" sz="18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cron</a:t>
            </a:r>
            <a:r>
              <a:rPr lang="en-GB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jobs !</a:t>
            </a:r>
            <a:endParaRPr sz="18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2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>
            <a:spLocks noGrp="1"/>
          </p:cNvSpPr>
          <p:nvPr>
            <p:ph type="title"/>
          </p:nvPr>
        </p:nvSpPr>
        <p:spPr>
          <a:xfrm>
            <a:off x="243840" y="2615716"/>
            <a:ext cx="117043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2222"/>
              <a:buFont typeface="Calibri"/>
              <a:buNone/>
            </a:pPr>
            <a:r>
              <a:rPr lang="fr-FR" sz="3600" dirty="0"/>
              <a:t>Ce que nous allons construire</a:t>
            </a:r>
            <a:br>
              <a:rPr lang="fr-FR" dirty="0"/>
            </a:br>
            <a:r>
              <a:rPr lang="fr-FR" sz="3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https://github.com/yactouat/cicd_ghactions_cloudrun_workshop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7842955" y="650550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448800" y="65055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178050" y="1932345"/>
            <a:ext cx="118359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fr-FR" sz="3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Première partie =&gt; les concepts clés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fr-FR" sz="3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Deuxième partie =&gt; Déployons une web app’ en mode CI/CD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sldNum" idx="12"/>
          </p:nvPr>
        </p:nvSpPr>
        <p:spPr>
          <a:xfrm>
            <a:off x="9388642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838200" y="2583349"/>
            <a:ext cx="10515600" cy="169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800"/>
              <a:buFont typeface="Arial"/>
              <a:buNone/>
              <a:tabLst/>
              <a:defRPr/>
            </a:pPr>
            <a:r>
              <a:rPr lang="fr-FR" sz="3600" b="1" dirty="0">
                <a:solidFill>
                  <a:srgbClr val="98A8BD"/>
                </a:solidFill>
              </a:rPr>
              <a:t>Première partie : </a:t>
            </a:r>
            <a:br>
              <a:rPr lang="fr-FR" sz="3600" b="1" dirty="0">
                <a:solidFill>
                  <a:schemeClr val="dk1"/>
                </a:solidFill>
              </a:rPr>
            </a:br>
            <a:r>
              <a:rPr lang="fr-FR" sz="3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concepts clés</a:t>
            </a:r>
            <a:br>
              <a:rPr lang="fr-FR" sz="3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ADADA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DevOps, CI/CD, containers, </a:t>
            </a:r>
            <a:r>
              <a:rPr kumimoji="0" lang="fr-F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ADADA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serverless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ADADA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etc.</a:t>
            </a:r>
            <a:b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ADADA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sz="36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4" name="Google Shape;72;p16">
            <a:extLst>
              <a:ext uri="{FF2B5EF4-FFF2-40B4-BE49-F238E27FC236}">
                <a16:creationId xmlns:a16="http://schemas.microsoft.com/office/drawing/2014/main" id="{CB98D6FA-99CD-6DD9-D99A-4FEA82F1458B}"/>
              </a:ext>
            </a:extLst>
          </p:cNvPr>
          <p:cNvSpPr txBox="1"/>
          <p:nvPr/>
        </p:nvSpPr>
        <p:spPr>
          <a:xfrm>
            <a:off x="1045953" y="1595102"/>
            <a:ext cx="10100094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Jeu de pratiques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visant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à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réduire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fossé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entre les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développeurs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(Dev) et les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administrateurs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système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(Ops)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Objectif =&gt;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itérer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livrer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du software de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qualité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rapidement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souvent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Recueillir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 feedback des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utilisateurs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 plus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tôt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oogle Shape;73;p16" descr="DevOps - What is it and what are the benefits of this approach?">
            <a:extLst>
              <a:ext uri="{FF2B5EF4-FFF2-40B4-BE49-F238E27FC236}">
                <a16:creationId xmlns:a16="http://schemas.microsoft.com/office/drawing/2014/main" id="{FF262A5D-A27D-EAD7-9598-67875E69D4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8980" y="3478798"/>
            <a:ext cx="4694040" cy="27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8;p5">
            <a:extLst>
              <a:ext uri="{FF2B5EF4-FFF2-40B4-BE49-F238E27FC236}">
                <a16:creationId xmlns:a16="http://schemas.microsoft.com/office/drawing/2014/main" id="{8E87BB35-A74A-F59E-AAA8-CAA69B202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86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rgbClr val="3F3F3F"/>
                </a:solidFill>
              </a:rPr>
              <a:t>DevOps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59386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rgbClr val="3F3F3F"/>
                </a:solidFill>
              </a:rPr>
              <a:t>CI/CD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495300" y="1566607"/>
            <a:ext cx="11201400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 =&gt;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Integration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automatisations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dont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 but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GB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souvent</a:t>
            </a:r>
            <a:r>
              <a:rPr lang="en-GB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modifier, tester, et 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mettre à jour la branche principale d’une codebase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CD=&gt;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Delivery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toute automatisation (étendant la CI) facilitant le déploiement de mises à jour des applications sur leur infrastructure, 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après intervention humaine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CD =&gt;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toute automatisation (étendant le précédent CD) visant à rendre les mises à jour d’une application disponibles aux utilisateurs finaux, 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sans intervention humaine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CD vs CD =&gt; la « mise en production » est automatique si on est en mode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  <a:endParaRPr sz="180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mise en place d’un process de CI/CD se fait via des </a:t>
            </a:r>
            <a:r>
              <a:rPr lang="fr-FR" sz="1800" b="1" i="1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pipelines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8">
            <a:extLst>
              <a:ext uri="{FF2B5EF4-FFF2-40B4-BE49-F238E27FC236}">
                <a16:creationId xmlns:a16="http://schemas.microsoft.com/office/drawing/2014/main" id="{67CE1E3E-C838-E168-937F-CADFD006F9EA}"/>
              </a:ext>
            </a:extLst>
          </p:cNvPr>
          <p:cNvSpPr txBox="1"/>
          <p:nvPr/>
        </p:nvSpPr>
        <p:spPr>
          <a:xfrm>
            <a:off x="2071489" y="1325700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CI/CD pipelines exigent que le software </a:t>
            </a:r>
            <a:r>
              <a:rPr lang="en-GB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soit</a:t>
            </a: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packagé</a:t>
            </a: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GB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déployé</a:t>
            </a: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avec </a:t>
            </a:r>
            <a:r>
              <a:rPr lang="en-GB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 </a:t>
            </a:r>
            <a:r>
              <a:rPr lang="en-GB" sz="16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moins</a:t>
            </a:r>
            <a:r>
              <a:rPr lang="en-GB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frictions possible </a:t>
            </a: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pour </a:t>
            </a:r>
            <a:r>
              <a:rPr lang="en-GB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être</a:t>
            </a: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efficace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container </a:t>
            </a:r>
            <a:r>
              <a:rPr lang="en-GB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une</a:t>
            </a: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unité</a:t>
            </a: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applicative </a:t>
            </a:r>
            <a:r>
              <a:rPr lang="en-GB" sz="16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packagée</a:t>
            </a:r>
            <a:r>
              <a:rPr lang="en-GB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GB" sz="16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prête</a:t>
            </a:r>
            <a:r>
              <a:rPr lang="en-GB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 </a:t>
            </a:r>
            <a:r>
              <a:rPr lang="en-GB" sz="16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déploiement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Google Shape;86;p18">
            <a:extLst>
              <a:ext uri="{FF2B5EF4-FFF2-40B4-BE49-F238E27FC236}">
                <a16:creationId xmlns:a16="http://schemas.microsoft.com/office/drawing/2014/main" id="{2EE4AC52-92E3-CE8B-DC89-2D0E6BDFE2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21717" y="2895600"/>
            <a:ext cx="6059899" cy="32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8;p5">
            <a:extLst>
              <a:ext uri="{FF2B5EF4-FFF2-40B4-BE49-F238E27FC236}">
                <a16:creationId xmlns:a16="http://schemas.microsoft.com/office/drawing/2014/main" id="{7531EC36-78BD-6961-8C85-691303EB8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86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rgbClr val="3F3F3F"/>
                </a:solidFill>
              </a:rPr>
              <a:t>Containers</a:t>
            </a:r>
            <a:endParaRPr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9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b677f9d70_0_51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45" name="Google Shape;145;g1fb677f9d70_0_51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7" name="Google Shape;92;p19">
            <a:extLst>
              <a:ext uri="{FF2B5EF4-FFF2-40B4-BE49-F238E27FC236}">
                <a16:creationId xmlns:a16="http://schemas.microsoft.com/office/drawing/2014/main" id="{1D60482A-6F5B-39B2-1684-E05AD33716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929" y="3723559"/>
            <a:ext cx="6031476" cy="2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3;p19">
            <a:extLst>
              <a:ext uri="{FF2B5EF4-FFF2-40B4-BE49-F238E27FC236}">
                <a16:creationId xmlns:a16="http://schemas.microsoft.com/office/drawing/2014/main" id="{84758679-4BC3-890D-7898-7C8F282BA55D}"/>
              </a:ext>
            </a:extLst>
          </p:cNvPr>
          <p:cNvSpPr txBox="1"/>
          <p:nvPr/>
        </p:nvSpPr>
        <p:spPr>
          <a:xfrm>
            <a:off x="1679400" y="1168342"/>
            <a:ext cx="88332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600" dirty="0">
                <a:solidFill>
                  <a:schemeClr val="dk1"/>
                </a:solidFill>
              </a:rPr>
              <a:t>Un container </a:t>
            </a:r>
            <a:r>
              <a:rPr lang="en-GB" sz="1600" dirty="0" err="1">
                <a:solidFill>
                  <a:schemeClr val="dk1"/>
                </a:solidFill>
              </a:rPr>
              <a:t>est</a:t>
            </a:r>
            <a:r>
              <a:rPr lang="en-GB" sz="1600" dirty="0">
                <a:solidFill>
                  <a:schemeClr val="dk1"/>
                </a:solidFill>
              </a:rPr>
              <a:t> un </a:t>
            </a:r>
            <a:r>
              <a:rPr lang="en-GB" sz="1600" dirty="0" err="1">
                <a:solidFill>
                  <a:schemeClr val="dk1"/>
                </a:solidFill>
              </a:rPr>
              <a:t>processus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isolé</a:t>
            </a:r>
            <a:r>
              <a:rPr lang="en-GB" sz="1600" dirty="0">
                <a:solidFill>
                  <a:schemeClr val="dk1"/>
                </a:solidFill>
              </a:rPr>
              <a:t> des </a:t>
            </a:r>
            <a:r>
              <a:rPr lang="en-GB" sz="1600" dirty="0" err="1">
                <a:solidFill>
                  <a:schemeClr val="dk1"/>
                </a:solidFill>
              </a:rPr>
              <a:t>autres</a:t>
            </a:r>
            <a:r>
              <a:rPr lang="en-GB" sz="1600" dirty="0">
                <a:solidFill>
                  <a:schemeClr val="dk1"/>
                </a:solidFill>
              </a:rPr>
              <a:t> programmes, et qui run sur le </a:t>
            </a:r>
            <a:r>
              <a:rPr lang="en-GB" sz="1600" dirty="0" err="1">
                <a:solidFill>
                  <a:schemeClr val="dk1"/>
                </a:solidFill>
              </a:rPr>
              <a:t>même</a:t>
            </a:r>
            <a:r>
              <a:rPr lang="en-GB" sz="1600" dirty="0">
                <a:solidFill>
                  <a:schemeClr val="dk1"/>
                </a:solidFill>
              </a:rPr>
              <a:t> kernel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600" dirty="0">
                <a:solidFill>
                  <a:schemeClr val="dk1"/>
                </a:solidFill>
              </a:rPr>
              <a:t>Un container run avec un guest OS (sans </a:t>
            </a:r>
            <a:r>
              <a:rPr lang="en-GB" sz="1600" dirty="0" err="1">
                <a:solidFill>
                  <a:schemeClr val="dk1"/>
                </a:solidFill>
              </a:rPr>
              <a:t>accès</a:t>
            </a:r>
            <a:r>
              <a:rPr lang="en-GB" sz="1600" dirty="0">
                <a:solidFill>
                  <a:schemeClr val="dk1"/>
                </a:solidFill>
              </a:rPr>
              <a:t> direct au hardware) </a:t>
            </a:r>
            <a:r>
              <a:rPr lang="en-GB" sz="1600" dirty="0" err="1">
                <a:solidFill>
                  <a:schemeClr val="dk1"/>
                </a:solidFill>
              </a:rPr>
              <a:t>utilisant</a:t>
            </a:r>
            <a:r>
              <a:rPr lang="en-GB" sz="1600" dirty="0">
                <a:solidFill>
                  <a:schemeClr val="dk1"/>
                </a:solidFill>
              </a:rPr>
              <a:t> des </a:t>
            </a:r>
            <a:r>
              <a:rPr lang="en-GB" sz="1600" dirty="0" err="1">
                <a:solidFill>
                  <a:schemeClr val="dk1"/>
                </a:solidFill>
              </a:rPr>
              <a:t>ressources</a:t>
            </a:r>
            <a:r>
              <a:rPr lang="en-GB" sz="1600" dirty="0">
                <a:solidFill>
                  <a:schemeClr val="dk1"/>
                </a:solidFill>
              </a:rPr>
              <a:t>, qui </a:t>
            </a:r>
            <a:r>
              <a:rPr lang="en-GB" sz="1600" dirty="0" err="1">
                <a:solidFill>
                  <a:schemeClr val="dk1"/>
                </a:solidFill>
              </a:rPr>
              <a:t>peuvent</a:t>
            </a:r>
            <a:r>
              <a:rPr lang="en-GB" sz="1600" dirty="0">
                <a:solidFill>
                  <a:schemeClr val="dk1"/>
                </a:solidFill>
              </a:rPr>
              <a:t> varier à </a:t>
            </a:r>
            <a:r>
              <a:rPr lang="en-GB" sz="1600" dirty="0" err="1">
                <a:solidFill>
                  <a:schemeClr val="dk1"/>
                </a:solidFill>
              </a:rPr>
              <a:t>l’instant</a:t>
            </a:r>
            <a:r>
              <a:rPr lang="en-GB" sz="1600" dirty="0">
                <a:solidFill>
                  <a:schemeClr val="dk1"/>
                </a:solidFill>
              </a:rPr>
              <a:t> T, via un container engine (ex. Docker)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600" dirty="0">
                <a:solidFill>
                  <a:schemeClr val="dk1"/>
                </a:solidFill>
              </a:rPr>
              <a:t>Un container ne </a:t>
            </a:r>
            <a:r>
              <a:rPr lang="en-GB" sz="1600" dirty="0" err="1">
                <a:solidFill>
                  <a:schemeClr val="dk1"/>
                </a:solidFill>
              </a:rPr>
              <a:t>contient</a:t>
            </a:r>
            <a:r>
              <a:rPr lang="en-GB" sz="1600" dirty="0">
                <a:solidFill>
                  <a:schemeClr val="dk1"/>
                </a:solidFill>
              </a:rPr>
              <a:t> que les </a:t>
            </a:r>
            <a:r>
              <a:rPr lang="en-GB" sz="1600" dirty="0" err="1">
                <a:solidFill>
                  <a:schemeClr val="dk1"/>
                </a:solidFill>
              </a:rPr>
              <a:t>binaires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nécessaires</a:t>
            </a:r>
            <a:r>
              <a:rPr lang="en-GB" sz="1600" dirty="0">
                <a:solidFill>
                  <a:schemeClr val="dk1"/>
                </a:solidFill>
              </a:rPr>
              <a:t> pour </a:t>
            </a:r>
            <a:r>
              <a:rPr lang="en-GB" sz="1600" dirty="0" err="1">
                <a:solidFill>
                  <a:schemeClr val="dk1"/>
                </a:solidFill>
              </a:rPr>
              <a:t>exécuter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une</a:t>
            </a:r>
            <a:r>
              <a:rPr lang="en-GB" sz="1600" dirty="0">
                <a:solidFill>
                  <a:schemeClr val="dk1"/>
                </a:solidFill>
              </a:rPr>
              <a:t> application </a:t>
            </a:r>
            <a:r>
              <a:rPr lang="en-GB" sz="1600" dirty="0" err="1">
                <a:solidFill>
                  <a:schemeClr val="dk1"/>
                </a:solidFill>
              </a:rPr>
              <a:t>donnée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600" dirty="0">
                <a:solidFill>
                  <a:schemeClr val="dk1"/>
                </a:solidFill>
              </a:rPr>
              <a:t>Une VM run un OS </a:t>
            </a:r>
            <a:r>
              <a:rPr lang="en-GB" sz="1600" dirty="0" err="1">
                <a:solidFill>
                  <a:schemeClr val="dk1"/>
                </a:solidFill>
              </a:rPr>
              <a:t>complet</a:t>
            </a:r>
            <a:r>
              <a:rPr lang="en-GB" sz="1600" dirty="0">
                <a:solidFill>
                  <a:schemeClr val="dk1"/>
                </a:solidFill>
              </a:rPr>
              <a:t> (avec </a:t>
            </a:r>
            <a:r>
              <a:rPr lang="en-GB" sz="1600" dirty="0" err="1">
                <a:solidFill>
                  <a:schemeClr val="dk1"/>
                </a:solidFill>
              </a:rPr>
              <a:t>accès</a:t>
            </a:r>
            <a:r>
              <a:rPr lang="en-GB" sz="1600" dirty="0">
                <a:solidFill>
                  <a:schemeClr val="dk1"/>
                </a:solidFill>
              </a:rPr>
              <a:t> au hardware), avec des </a:t>
            </a:r>
            <a:r>
              <a:rPr lang="en-GB" sz="1600" dirty="0" err="1">
                <a:solidFill>
                  <a:schemeClr val="dk1"/>
                </a:solidFill>
              </a:rPr>
              <a:t>ressources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provisionnées</a:t>
            </a:r>
            <a:r>
              <a:rPr lang="en-GB" sz="1600" dirty="0">
                <a:solidFill>
                  <a:schemeClr val="dk1"/>
                </a:solidFill>
              </a:rPr>
              <a:t> à </a:t>
            </a:r>
            <a:r>
              <a:rPr lang="en-GB" sz="1600" dirty="0" err="1">
                <a:solidFill>
                  <a:schemeClr val="dk1"/>
                </a:solidFill>
              </a:rPr>
              <a:t>l’avance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600" dirty="0">
                <a:solidFill>
                  <a:schemeClr val="dk1"/>
                </a:solidFill>
              </a:rPr>
              <a:t>Une VM </a:t>
            </a:r>
            <a:r>
              <a:rPr lang="en-GB" sz="1600" dirty="0" err="1">
                <a:solidFill>
                  <a:schemeClr val="dk1"/>
                </a:solidFill>
              </a:rPr>
              <a:t>est</a:t>
            </a:r>
            <a:r>
              <a:rPr lang="en-GB" sz="1600" dirty="0">
                <a:solidFill>
                  <a:schemeClr val="dk1"/>
                </a:solidFill>
              </a:rPr>
              <a:t> run via un hypervisor, qui </a:t>
            </a:r>
            <a:r>
              <a:rPr lang="en-GB" sz="1600" dirty="0" err="1">
                <a:solidFill>
                  <a:schemeClr val="dk1"/>
                </a:solidFill>
              </a:rPr>
              <a:t>construit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l’OS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requis</a:t>
            </a:r>
            <a:r>
              <a:rPr lang="en-GB" sz="1600" dirty="0">
                <a:solidFill>
                  <a:schemeClr val="dk1"/>
                </a:solidFill>
              </a:rPr>
              <a:t> et la pile applicative qui sera </a:t>
            </a:r>
            <a:r>
              <a:rPr lang="en-GB" sz="1600" dirty="0" err="1">
                <a:solidFill>
                  <a:schemeClr val="dk1"/>
                </a:solidFill>
              </a:rPr>
              <a:t>exécutée</a:t>
            </a:r>
            <a:r>
              <a:rPr lang="en-GB" sz="1600" dirty="0">
                <a:solidFill>
                  <a:schemeClr val="dk1"/>
                </a:solidFill>
              </a:rPr>
              <a:t> par dessus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F63486E9-3C92-BBBA-1A39-422D1D7ED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86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rgbClr val="3F3F3F"/>
                </a:solidFill>
              </a:rPr>
              <a:t>Containers VS </a:t>
            </a:r>
            <a:r>
              <a:rPr lang="fr-FR" sz="3600" b="1" dirty="0" err="1">
                <a:solidFill>
                  <a:srgbClr val="3F3F3F"/>
                </a:solidFill>
              </a:rPr>
              <a:t>VMs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540892" y="1"/>
            <a:ext cx="10515600" cy="95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>
                <a:solidFill>
                  <a:srgbClr val="3F3F3F"/>
                </a:solidFill>
              </a:rPr>
              <a:t>Containers et images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495300" y="1585075"/>
            <a:ext cx="1120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fr-FR" sz="1800" b="1" i="1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container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est un environnement d’exécution isolé du système dans lequel il est exécuté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</a:t>
            </a:r>
            <a:r>
              <a:rPr lang="fr-FR" sz="1800" b="1" i="1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images 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sont des packages exécutables contenant une application et toutes ses dépendances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</a:t>
            </a:r>
            <a:r>
              <a:rPr lang="fr-FR" sz="1800" b="1" i="1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containers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sont des instances de ces images</a:t>
            </a: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6" descr="What is Docker Container: An Introductory Guide for Beginn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2842" y="3054648"/>
            <a:ext cx="8371696" cy="289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b677f9d70_0_36"/>
          <p:cNvSpPr txBox="1">
            <a:spLocks noGrp="1"/>
          </p:cNvSpPr>
          <p:nvPr>
            <p:ph type="ftr" idx="11"/>
          </p:nvPr>
        </p:nvSpPr>
        <p:spPr>
          <a:xfrm>
            <a:off x="7842955" y="64940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© Reboot Conseil 2022</a:t>
            </a:r>
            <a:endParaRPr/>
          </a:p>
        </p:txBody>
      </p:sp>
      <p:sp>
        <p:nvSpPr>
          <p:cNvPr id="172" name="Google Shape;172;g1fb677f9d70_0_36"/>
          <p:cNvSpPr txBox="1">
            <a:spLocks noGrp="1"/>
          </p:cNvSpPr>
          <p:nvPr>
            <p:ph type="sldNum" idx="12"/>
          </p:nvPr>
        </p:nvSpPr>
        <p:spPr>
          <a:xfrm>
            <a:off x="938062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173" name="Google Shape;173;g1fb677f9d70_0_36"/>
          <p:cNvSpPr txBox="1">
            <a:spLocks noGrp="1"/>
          </p:cNvSpPr>
          <p:nvPr>
            <p:ph type="title"/>
          </p:nvPr>
        </p:nvSpPr>
        <p:spPr>
          <a:xfrm>
            <a:off x="838200" y="-15660"/>
            <a:ext cx="10515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rgbClr val="3F3F3F"/>
                </a:solidFill>
              </a:rPr>
              <a:t>Containers et images: avantages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174" name="Google Shape;174;g1fb677f9d70_0_36"/>
          <p:cNvSpPr txBox="1"/>
          <p:nvPr/>
        </p:nvSpPr>
        <p:spPr>
          <a:xfrm>
            <a:off x="330150" y="2032100"/>
            <a:ext cx="11531700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Reproductibilité de tout l’environnement nécessaire pour exécuter votre application =&gt; exécution de votre application de la même manière, quelle que soit la machine ou l’environnement (local, VPS, </a:t>
            </a:r>
            <a:r>
              <a:rPr lang="fr-FR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bare-metal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Cloud, </a:t>
            </a:r>
            <a:r>
              <a:rPr lang="fr-FR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=&gt; </a:t>
            </a:r>
            <a:r>
              <a:rPr lang="fr-FR" sz="18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fr-FR" sz="1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8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works</a:t>
            </a:r>
            <a:r>
              <a:rPr lang="fr-FR" sz="1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lang="fr-FR" sz="18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</a:t>
            </a:r>
            <a:r>
              <a:rPr lang="fr-FR" sz="1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machine 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fait partie du passé !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 faut juste </a:t>
            </a:r>
            <a:r>
              <a:rPr lang="fr-FR" sz="18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installer Docker Desktop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!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Portabilité et versionnage sur un ou plusieurs fichiers de votre pile applicative =&gt; </a:t>
            </a:r>
            <a:r>
              <a:rPr lang="fr-FR" sz="1800" b="1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Dockerfile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constituant le manifeste de ce qui sera une </a:t>
            </a:r>
            <a:r>
              <a:rPr lang="fr-FR" sz="1800" b="1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=&gt; </a:t>
            </a:r>
            <a:r>
              <a:rPr lang="fr-FR" sz="1800" b="1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docker-</a:t>
            </a:r>
            <a:r>
              <a:rPr lang="fr-FR" sz="1800" b="1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compose.yaml</a:t>
            </a:r>
            <a:r>
              <a:rPr lang="fr-FR" sz="1800" b="1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pour décrire l’ensemble des services de votre application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Pratique en cours de développement quand on veut entièrement reset le state d’un service (par exemple une BDD)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g1fb677f9d70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50" y="712175"/>
            <a:ext cx="1047725" cy="96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941</Words>
  <Application>Microsoft Office PowerPoint</Application>
  <PresentationFormat>Grand écran</PresentationFormat>
  <Paragraphs>89</Paragraphs>
  <Slides>18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Open Sans</vt:lpstr>
      <vt:lpstr>Calibri</vt:lpstr>
      <vt:lpstr>Arial</vt:lpstr>
      <vt:lpstr>Thème Office</vt:lpstr>
      <vt:lpstr>Présentation PowerPoint</vt:lpstr>
      <vt:lpstr>Présentation PowerPoint</vt:lpstr>
      <vt:lpstr>Première partie :  Les concepts clés DevOps, CI/CD, containers, serverless, etc. </vt:lpstr>
      <vt:lpstr>DevOps</vt:lpstr>
      <vt:lpstr>CI/CD</vt:lpstr>
      <vt:lpstr>Containers</vt:lpstr>
      <vt:lpstr>Containers VS VMs</vt:lpstr>
      <vt:lpstr>Containers et images</vt:lpstr>
      <vt:lpstr>Containers et images: avantages</vt:lpstr>
      <vt:lpstr>Containers et images: exemple de Dockerfile</vt:lpstr>
      <vt:lpstr>Quand Docker construit une image</vt:lpstr>
      <vt:lpstr>Orchestration de containers</vt:lpstr>
      <vt:lpstr>Serverless</vt:lpstr>
      <vt:lpstr>Quelques offres Serverless</vt:lpstr>
      <vt:lpstr>Deuxième partie :  Déployons une web app’ en mode CI/CD</vt:lpstr>
      <vt:lpstr>Présentation PowerPoint</vt:lpstr>
      <vt:lpstr>Présentation PowerPoint</vt:lpstr>
      <vt:lpstr>Ce que nous allons construire https://github.com/yactouat/cicd_ghactions_cloudrun_workshop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Yacine TOUATI</dc:creator>
  <cp:lastModifiedBy>Yacine Touati</cp:lastModifiedBy>
  <cp:revision>8</cp:revision>
  <dcterms:created xsi:type="dcterms:W3CDTF">2023-01-18T13:50:45Z</dcterms:created>
  <dcterms:modified xsi:type="dcterms:W3CDTF">2023-02-15T17:42:16Z</dcterms:modified>
</cp:coreProperties>
</file>