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8"/>
  </p:notesMasterIdLst>
  <p:sldIdLst>
    <p:sldId id="278" r:id="rId2"/>
    <p:sldId id="282" r:id="rId3"/>
    <p:sldId id="280" r:id="rId4"/>
    <p:sldId id="312" r:id="rId5"/>
    <p:sldId id="310" r:id="rId6"/>
    <p:sldId id="313" r:id="rId7"/>
    <p:sldId id="301" r:id="rId8"/>
    <p:sldId id="302" r:id="rId9"/>
    <p:sldId id="300" r:id="rId10"/>
    <p:sldId id="303" r:id="rId11"/>
    <p:sldId id="304" r:id="rId12"/>
    <p:sldId id="305" r:id="rId13"/>
    <p:sldId id="279" r:id="rId14"/>
    <p:sldId id="294" r:id="rId15"/>
    <p:sldId id="295" r:id="rId16"/>
    <p:sldId id="296" r:id="rId17"/>
    <p:sldId id="297" r:id="rId18"/>
    <p:sldId id="298" r:id="rId19"/>
    <p:sldId id="290" r:id="rId20"/>
    <p:sldId id="307" r:id="rId21"/>
    <p:sldId id="309" r:id="rId22"/>
    <p:sldId id="299" r:id="rId23"/>
    <p:sldId id="284" r:id="rId24"/>
    <p:sldId id="283" r:id="rId25"/>
    <p:sldId id="308" r:id="rId26"/>
    <p:sldId id="293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C8C"/>
    <a:srgbClr val="D2D592"/>
    <a:srgbClr val="202C8F"/>
    <a:srgbClr val="F5CDCE"/>
    <a:srgbClr val="CCBE89"/>
    <a:srgbClr val="D4D593"/>
    <a:srgbClr val="CDBE8A"/>
    <a:srgbClr val="FDFBF6"/>
    <a:srgbClr val="AAC4E9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754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68354-9364-4BE7-B500-865D206293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70D0AD-4561-4D5E-9F48-7151B13117C2}">
      <dgm:prSet/>
      <dgm:spPr/>
      <dgm:t>
        <a:bodyPr/>
        <a:lstStyle/>
        <a:p>
          <a:r>
            <a:rPr lang="en-US" b="0" baseline="0" dirty="0"/>
            <a:t>We want to detect those activities that can be a reason for threats like explosion or shooting in  public places or publicly accessible places.</a:t>
          </a:r>
          <a:endParaRPr lang="en-US" dirty="0"/>
        </a:p>
      </dgm:t>
    </dgm:pt>
    <dgm:pt modelId="{A2870C2B-FCD5-40BD-95BE-BF348DA43944}" type="sibTrans" cxnId="{B551A0DA-7F04-40F5-8741-2125687BD800}">
      <dgm:prSet/>
      <dgm:spPr/>
      <dgm:t>
        <a:bodyPr/>
        <a:lstStyle/>
        <a:p>
          <a:endParaRPr lang="en-US"/>
        </a:p>
      </dgm:t>
    </dgm:pt>
    <dgm:pt modelId="{A828D27A-D7F8-459F-8DCC-E6FAED2B3401}" type="parTrans" cxnId="{B551A0DA-7F04-40F5-8741-2125687BD800}">
      <dgm:prSet/>
      <dgm:spPr/>
      <dgm:t>
        <a:bodyPr/>
        <a:lstStyle/>
        <a:p>
          <a:endParaRPr lang="en-US"/>
        </a:p>
      </dgm:t>
    </dgm:pt>
    <dgm:pt modelId="{3C64C96F-6EBB-42C0-9B56-029C51E7EFF0}" type="pres">
      <dgm:prSet presAssocID="{C5E68354-9364-4BE7-B500-865D206293C0}" presName="linear" presStyleCnt="0">
        <dgm:presLayoutVars>
          <dgm:animLvl val="lvl"/>
          <dgm:resizeHandles val="exact"/>
        </dgm:presLayoutVars>
      </dgm:prSet>
      <dgm:spPr/>
    </dgm:pt>
    <dgm:pt modelId="{6B645F8E-044A-4494-BA63-4FC05EA31633}" type="pres">
      <dgm:prSet presAssocID="{5170D0AD-4561-4D5E-9F48-7151B13117C2}" presName="parentText" presStyleLbl="node1" presStyleIdx="0" presStyleCnt="1" custLinFactX="16191" custLinFactNeighborX="100000" custLinFactNeighborY="68829">
        <dgm:presLayoutVars>
          <dgm:chMax val="0"/>
          <dgm:bulletEnabled val="1"/>
        </dgm:presLayoutVars>
      </dgm:prSet>
      <dgm:spPr/>
    </dgm:pt>
  </dgm:ptLst>
  <dgm:cxnLst>
    <dgm:cxn modelId="{E4ACE816-D37F-45B9-B19C-B5589FC22AD3}" type="presOf" srcId="{5170D0AD-4561-4D5E-9F48-7151B13117C2}" destId="{6B645F8E-044A-4494-BA63-4FC05EA31633}" srcOrd="0" destOrd="0" presId="urn:microsoft.com/office/officeart/2005/8/layout/vList2"/>
    <dgm:cxn modelId="{B551A0DA-7F04-40F5-8741-2125687BD800}" srcId="{C5E68354-9364-4BE7-B500-865D206293C0}" destId="{5170D0AD-4561-4D5E-9F48-7151B13117C2}" srcOrd="0" destOrd="0" parTransId="{A828D27A-D7F8-459F-8DCC-E6FAED2B3401}" sibTransId="{A2870C2B-FCD5-40BD-95BE-BF348DA43944}"/>
    <dgm:cxn modelId="{263631FA-1E79-4AB5-A21C-48BD7C66E0A3}" type="presOf" srcId="{C5E68354-9364-4BE7-B500-865D206293C0}" destId="{3C64C96F-6EBB-42C0-9B56-029C51E7EFF0}" srcOrd="0" destOrd="0" presId="urn:microsoft.com/office/officeart/2005/8/layout/vList2"/>
    <dgm:cxn modelId="{F71AACF1-5F08-49AF-978D-1314C8BC6A57}" type="presParOf" srcId="{3C64C96F-6EBB-42C0-9B56-029C51E7EFF0}" destId="{6B645F8E-044A-4494-BA63-4FC05EA316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E3241-A77E-4678-852B-0588A26C3DB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9AF8C-7DED-4862-97A8-F131EFEC028A}">
      <dgm:prSet/>
      <dgm:spPr/>
      <dgm:t>
        <a:bodyPr/>
        <a:lstStyle/>
        <a:p>
          <a:r>
            <a:rPr lang="en-US" b="0" baseline="0"/>
            <a:t>Supervised </a:t>
          </a:r>
          <a:r>
            <a:rPr lang="en-US" b="0" baseline="0">
              <a:latin typeface="Meiryo"/>
            </a:rPr>
            <a:t>Approach</a:t>
          </a:r>
        </a:p>
      </dgm:t>
    </dgm:pt>
    <dgm:pt modelId="{A57874A6-6A51-4925-94AE-58956B6E0FB9}" type="parTrans" cxnId="{87CDC6E2-B04E-410F-90F4-D415B8DD2E6C}">
      <dgm:prSet/>
      <dgm:spPr/>
      <dgm:t>
        <a:bodyPr/>
        <a:lstStyle/>
        <a:p>
          <a:endParaRPr lang="en-US"/>
        </a:p>
      </dgm:t>
    </dgm:pt>
    <dgm:pt modelId="{A91C8FEF-BB64-439C-958B-1B209EFF2C72}" type="sibTrans" cxnId="{87CDC6E2-B04E-410F-90F4-D415B8DD2E6C}">
      <dgm:prSet/>
      <dgm:spPr/>
      <dgm:t>
        <a:bodyPr/>
        <a:lstStyle/>
        <a:p>
          <a:endParaRPr lang="en-US"/>
        </a:p>
      </dgm:t>
    </dgm:pt>
    <dgm:pt modelId="{B05F7A0C-F458-472B-833E-930ADB534CD6}">
      <dgm:prSet/>
      <dgm:spPr/>
      <dgm:t>
        <a:bodyPr/>
        <a:lstStyle/>
        <a:p>
          <a:r>
            <a:rPr lang="en-US" b="0" baseline="0"/>
            <a:t>Unsupervised </a:t>
          </a:r>
          <a:r>
            <a:rPr lang="en-US" b="0" baseline="0">
              <a:latin typeface="Meiryo"/>
            </a:rPr>
            <a:t>Approach</a:t>
          </a:r>
        </a:p>
      </dgm:t>
    </dgm:pt>
    <dgm:pt modelId="{9F421F26-985B-4CAF-BB46-C9E095F4CCA8}" type="parTrans" cxnId="{778D9584-83B2-4BF9-B3E8-199426BD1481}">
      <dgm:prSet/>
      <dgm:spPr/>
      <dgm:t>
        <a:bodyPr/>
        <a:lstStyle/>
        <a:p>
          <a:endParaRPr lang="en-US"/>
        </a:p>
      </dgm:t>
    </dgm:pt>
    <dgm:pt modelId="{F08D182F-4FB2-44BA-B4FA-4866D80FB4D5}" type="sibTrans" cxnId="{778D9584-83B2-4BF9-B3E8-199426BD1481}">
      <dgm:prSet/>
      <dgm:spPr/>
      <dgm:t>
        <a:bodyPr/>
        <a:lstStyle/>
        <a:p>
          <a:endParaRPr lang="en-US"/>
        </a:p>
      </dgm:t>
    </dgm:pt>
    <dgm:pt modelId="{8AB0515A-C201-4507-A69E-811A551DA450}">
      <dgm:prSet phldr="0"/>
      <dgm:spPr/>
      <dgm:t>
        <a:bodyPr/>
        <a:lstStyle/>
        <a:p>
          <a:r>
            <a:rPr lang="en-US" b="0" baseline="0" dirty="0">
              <a:latin typeface="Meiryo"/>
            </a:rPr>
            <a:t>Have</a:t>
          </a:r>
          <a:r>
            <a:rPr lang="en-US" baseline="0" dirty="0">
              <a:latin typeface="Meiryo"/>
            </a:rPr>
            <a:t> a long video</a:t>
          </a:r>
          <a:r>
            <a:rPr lang="en-US" dirty="0">
              <a:latin typeface="Meiryo"/>
            </a:rPr>
            <a:t> maybe of 100 hours and check if specific activity happened before o not.</a:t>
          </a:r>
          <a:endParaRPr lang="en-US" dirty="0"/>
        </a:p>
      </dgm:t>
    </dgm:pt>
    <dgm:pt modelId="{7FD5FA76-EC6F-41E3-B4F5-C979E483EB77}" type="parTrans" cxnId="{63542652-BF76-4506-B84C-03EA811E2D3C}">
      <dgm:prSet/>
      <dgm:spPr/>
      <dgm:t>
        <a:bodyPr/>
        <a:lstStyle/>
        <a:p>
          <a:endParaRPr lang="en-US"/>
        </a:p>
      </dgm:t>
    </dgm:pt>
    <dgm:pt modelId="{B61DB023-EBBE-4ECD-B316-C4D446D14B3A}" type="sibTrans" cxnId="{63542652-BF76-4506-B84C-03EA811E2D3C}">
      <dgm:prSet/>
      <dgm:spPr/>
      <dgm:t>
        <a:bodyPr/>
        <a:lstStyle/>
        <a:p>
          <a:endParaRPr lang="en-US"/>
        </a:p>
      </dgm:t>
    </dgm:pt>
    <dgm:pt modelId="{AE95550F-32C8-46E5-A249-BBF51AF6242A}">
      <dgm:prSet phldr="0"/>
      <dgm:spPr/>
      <dgm:t>
        <a:bodyPr/>
        <a:lstStyle/>
        <a:p>
          <a:r>
            <a:rPr lang="en-US" b="0" baseline="0" dirty="0">
              <a:latin typeface="Meiryo"/>
            </a:rPr>
            <a:t>Classification</a:t>
          </a:r>
          <a:r>
            <a:rPr lang="en-US" dirty="0">
              <a:latin typeface="Meiryo"/>
            </a:rPr>
            <a:t> using Deep Learning Models</a:t>
          </a:r>
          <a:endParaRPr lang="en-US" dirty="0"/>
        </a:p>
      </dgm:t>
    </dgm:pt>
    <dgm:pt modelId="{8B715926-3F46-4508-BE64-C8883540AA6E}" type="parTrans" cxnId="{7DA5FBBA-A0F6-45D0-9F11-D8E0C0AA0270}">
      <dgm:prSet/>
      <dgm:spPr/>
      <dgm:t>
        <a:bodyPr/>
        <a:lstStyle/>
        <a:p>
          <a:endParaRPr lang="en-US"/>
        </a:p>
      </dgm:t>
    </dgm:pt>
    <dgm:pt modelId="{E5784278-7B27-4AE4-A85A-19CE62C23BEE}" type="sibTrans" cxnId="{7DA5FBBA-A0F6-45D0-9F11-D8E0C0AA0270}">
      <dgm:prSet/>
      <dgm:spPr/>
      <dgm:t>
        <a:bodyPr/>
        <a:lstStyle/>
        <a:p>
          <a:endParaRPr lang="en-US"/>
        </a:p>
      </dgm:t>
    </dgm:pt>
    <dgm:pt modelId="{39350A2D-A498-40EF-971E-2D3D5CCFC938}" type="pres">
      <dgm:prSet presAssocID="{2C8E3241-A77E-4678-852B-0588A26C3DB0}" presName="linear" presStyleCnt="0">
        <dgm:presLayoutVars>
          <dgm:dir/>
          <dgm:animLvl val="lvl"/>
          <dgm:resizeHandles val="exact"/>
        </dgm:presLayoutVars>
      </dgm:prSet>
      <dgm:spPr/>
    </dgm:pt>
    <dgm:pt modelId="{85D6A0D4-48E2-41A2-B0B0-058EAE66CA58}" type="pres">
      <dgm:prSet presAssocID="{E829AF8C-7DED-4862-97A8-F131EFEC028A}" presName="parentLin" presStyleCnt="0"/>
      <dgm:spPr/>
    </dgm:pt>
    <dgm:pt modelId="{02F2721F-9E6A-48A4-93E9-00468D063F88}" type="pres">
      <dgm:prSet presAssocID="{E829AF8C-7DED-4862-97A8-F131EFEC028A}" presName="parentLeftMargin" presStyleLbl="node1" presStyleIdx="0" presStyleCnt="2"/>
      <dgm:spPr/>
    </dgm:pt>
    <dgm:pt modelId="{37FA4858-639F-4E71-83E2-76DF07239EB1}" type="pres">
      <dgm:prSet presAssocID="{E829AF8C-7DED-4862-97A8-F131EFEC02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E3AF9A-EC18-45E3-B392-D8961B6BDAB5}" type="pres">
      <dgm:prSet presAssocID="{E829AF8C-7DED-4862-97A8-F131EFEC028A}" presName="negativeSpace" presStyleCnt="0"/>
      <dgm:spPr/>
    </dgm:pt>
    <dgm:pt modelId="{F24A977B-123A-48FE-950C-3B14159A2EB9}" type="pres">
      <dgm:prSet presAssocID="{E829AF8C-7DED-4862-97A8-F131EFEC028A}" presName="childText" presStyleLbl="conFgAcc1" presStyleIdx="0" presStyleCnt="2">
        <dgm:presLayoutVars>
          <dgm:bulletEnabled val="1"/>
        </dgm:presLayoutVars>
      </dgm:prSet>
      <dgm:spPr/>
    </dgm:pt>
    <dgm:pt modelId="{6839FC83-81BE-4A06-BB73-3577C78E63E9}" type="pres">
      <dgm:prSet presAssocID="{A91C8FEF-BB64-439C-958B-1B209EFF2C72}" presName="spaceBetweenRectangles" presStyleCnt="0"/>
      <dgm:spPr/>
    </dgm:pt>
    <dgm:pt modelId="{CD3E5BD1-8CF0-478C-9652-7E4A70E29241}" type="pres">
      <dgm:prSet presAssocID="{B05F7A0C-F458-472B-833E-930ADB534CD6}" presName="parentLin" presStyleCnt="0"/>
      <dgm:spPr/>
    </dgm:pt>
    <dgm:pt modelId="{99BBD8F1-0B04-48D5-80D2-2B3506639120}" type="pres">
      <dgm:prSet presAssocID="{B05F7A0C-F458-472B-833E-930ADB534CD6}" presName="parentLeftMargin" presStyleLbl="node1" presStyleIdx="0" presStyleCnt="2"/>
      <dgm:spPr/>
    </dgm:pt>
    <dgm:pt modelId="{2DA78BEF-F3BB-408D-8EC1-BC6385F637A1}" type="pres">
      <dgm:prSet presAssocID="{B05F7A0C-F458-472B-833E-930ADB534C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6DA2BEB-660D-44A6-BF3A-B1FC1023AF04}" type="pres">
      <dgm:prSet presAssocID="{B05F7A0C-F458-472B-833E-930ADB534CD6}" presName="negativeSpace" presStyleCnt="0"/>
      <dgm:spPr/>
    </dgm:pt>
    <dgm:pt modelId="{3AA55F36-F133-46E1-83CA-D28B62CE166F}" type="pres">
      <dgm:prSet presAssocID="{B05F7A0C-F458-472B-833E-930ADB534C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3CE7931-07B0-4F91-95D2-49193FAC7B2D}" type="presOf" srcId="{E829AF8C-7DED-4862-97A8-F131EFEC028A}" destId="{02F2721F-9E6A-48A4-93E9-00468D063F88}" srcOrd="0" destOrd="0" presId="urn:microsoft.com/office/officeart/2005/8/layout/list1"/>
    <dgm:cxn modelId="{D9482F36-7132-4032-9EC6-3CE24A069BEA}" type="presOf" srcId="{B05F7A0C-F458-472B-833E-930ADB534CD6}" destId="{99BBD8F1-0B04-48D5-80D2-2B3506639120}" srcOrd="0" destOrd="0" presId="urn:microsoft.com/office/officeart/2005/8/layout/list1"/>
    <dgm:cxn modelId="{B2B94765-4D11-41A7-A4CE-54F0BEB751C5}" type="presOf" srcId="{AE95550F-32C8-46E5-A249-BBF51AF6242A}" destId="{F24A977B-123A-48FE-950C-3B14159A2EB9}" srcOrd="0" destOrd="0" presId="urn:microsoft.com/office/officeart/2005/8/layout/list1"/>
    <dgm:cxn modelId="{63542652-BF76-4506-B84C-03EA811E2D3C}" srcId="{B05F7A0C-F458-472B-833E-930ADB534CD6}" destId="{8AB0515A-C201-4507-A69E-811A551DA450}" srcOrd="0" destOrd="0" parTransId="{7FD5FA76-EC6F-41E3-B4F5-C979E483EB77}" sibTransId="{B61DB023-EBBE-4ECD-B316-C4D446D14B3A}"/>
    <dgm:cxn modelId="{A37E5B76-8E34-42FB-BEB4-6C7D44309D42}" type="presOf" srcId="{8AB0515A-C201-4507-A69E-811A551DA450}" destId="{3AA55F36-F133-46E1-83CA-D28B62CE166F}" srcOrd="0" destOrd="0" presId="urn:microsoft.com/office/officeart/2005/8/layout/list1"/>
    <dgm:cxn modelId="{778D9584-83B2-4BF9-B3E8-199426BD1481}" srcId="{2C8E3241-A77E-4678-852B-0588A26C3DB0}" destId="{B05F7A0C-F458-472B-833E-930ADB534CD6}" srcOrd="1" destOrd="0" parTransId="{9F421F26-985B-4CAF-BB46-C9E095F4CCA8}" sibTransId="{F08D182F-4FB2-44BA-B4FA-4866D80FB4D5}"/>
    <dgm:cxn modelId="{D27FAD90-B1E3-4851-9C00-07CF848AAA80}" type="presOf" srcId="{B05F7A0C-F458-472B-833E-930ADB534CD6}" destId="{2DA78BEF-F3BB-408D-8EC1-BC6385F637A1}" srcOrd="1" destOrd="0" presId="urn:microsoft.com/office/officeart/2005/8/layout/list1"/>
    <dgm:cxn modelId="{7DA5FBBA-A0F6-45D0-9F11-D8E0C0AA0270}" srcId="{E829AF8C-7DED-4862-97A8-F131EFEC028A}" destId="{AE95550F-32C8-46E5-A249-BBF51AF6242A}" srcOrd="0" destOrd="0" parTransId="{8B715926-3F46-4508-BE64-C8883540AA6E}" sibTransId="{E5784278-7B27-4AE4-A85A-19CE62C23BEE}"/>
    <dgm:cxn modelId="{E7821BC6-2BBD-4300-B182-1BAEA4525AF0}" type="presOf" srcId="{E829AF8C-7DED-4862-97A8-F131EFEC028A}" destId="{37FA4858-639F-4E71-83E2-76DF07239EB1}" srcOrd="1" destOrd="0" presId="urn:microsoft.com/office/officeart/2005/8/layout/list1"/>
    <dgm:cxn modelId="{87CDC6E2-B04E-410F-90F4-D415B8DD2E6C}" srcId="{2C8E3241-A77E-4678-852B-0588A26C3DB0}" destId="{E829AF8C-7DED-4862-97A8-F131EFEC028A}" srcOrd="0" destOrd="0" parTransId="{A57874A6-6A51-4925-94AE-58956B6E0FB9}" sibTransId="{A91C8FEF-BB64-439C-958B-1B209EFF2C72}"/>
    <dgm:cxn modelId="{F5EADCF7-F3FE-4FD0-8D53-3C4E64899E50}" type="presOf" srcId="{2C8E3241-A77E-4678-852B-0588A26C3DB0}" destId="{39350A2D-A498-40EF-971E-2D3D5CCFC938}" srcOrd="0" destOrd="0" presId="urn:microsoft.com/office/officeart/2005/8/layout/list1"/>
    <dgm:cxn modelId="{17A0203C-923C-46B0-B630-94C1E9D2383C}" type="presParOf" srcId="{39350A2D-A498-40EF-971E-2D3D5CCFC938}" destId="{85D6A0D4-48E2-41A2-B0B0-058EAE66CA58}" srcOrd="0" destOrd="0" presId="urn:microsoft.com/office/officeart/2005/8/layout/list1"/>
    <dgm:cxn modelId="{5A76702C-1488-493D-83AE-0E1730AEAF66}" type="presParOf" srcId="{85D6A0D4-48E2-41A2-B0B0-058EAE66CA58}" destId="{02F2721F-9E6A-48A4-93E9-00468D063F88}" srcOrd="0" destOrd="0" presId="urn:microsoft.com/office/officeart/2005/8/layout/list1"/>
    <dgm:cxn modelId="{1F96A47F-664C-4AA3-8FBB-DF6F036E6CCD}" type="presParOf" srcId="{85D6A0D4-48E2-41A2-B0B0-058EAE66CA58}" destId="{37FA4858-639F-4E71-83E2-76DF07239EB1}" srcOrd="1" destOrd="0" presId="urn:microsoft.com/office/officeart/2005/8/layout/list1"/>
    <dgm:cxn modelId="{1B761BC7-C11B-4EAF-AEB6-9D40AD66452E}" type="presParOf" srcId="{39350A2D-A498-40EF-971E-2D3D5CCFC938}" destId="{F9E3AF9A-EC18-45E3-B392-D8961B6BDAB5}" srcOrd="1" destOrd="0" presId="urn:microsoft.com/office/officeart/2005/8/layout/list1"/>
    <dgm:cxn modelId="{D673E333-89E1-47D5-931A-8AFD4B7BAD6B}" type="presParOf" srcId="{39350A2D-A498-40EF-971E-2D3D5CCFC938}" destId="{F24A977B-123A-48FE-950C-3B14159A2EB9}" srcOrd="2" destOrd="0" presId="urn:microsoft.com/office/officeart/2005/8/layout/list1"/>
    <dgm:cxn modelId="{960BB8F8-4977-4A4C-8996-A5F50CF23F95}" type="presParOf" srcId="{39350A2D-A498-40EF-971E-2D3D5CCFC938}" destId="{6839FC83-81BE-4A06-BB73-3577C78E63E9}" srcOrd="3" destOrd="0" presId="urn:microsoft.com/office/officeart/2005/8/layout/list1"/>
    <dgm:cxn modelId="{18D66CBD-83C4-41DC-B2F1-41F7D9E51A43}" type="presParOf" srcId="{39350A2D-A498-40EF-971E-2D3D5CCFC938}" destId="{CD3E5BD1-8CF0-478C-9652-7E4A70E29241}" srcOrd="4" destOrd="0" presId="urn:microsoft.com/office/officeart/2005/8/layout/list1"/>
    <dgm:cxn modelId="{45659F20-06EC-42D5-B0AE-1F9AE6111D9B}" type="presParOf" srcId="{CD3E5BD1-8CF0-478C-9652-7E4A70E29241}" destId="{99BBD8F1-0B04-48D5-80D2-2B3506639120}" srcOrd="0" destOrd="0" presId="urn:microsoft.com/office/officeart/2005/8/layout/list1"/>
    <dgm:cxn modelId="{B5F50FA3-A1B5-48BA-8E41-77A0A73E883E}" type="presParOf" srcId="{CD3E5BD1-8CF0-478C-9652-7E4A70E29241}" destId="{2DA78BEF-F3BB-408D-8EC1-BC6385F637A1}" srcOrd="1" destOrd="0" presId="urn:microsoft.com/office/officeart/2005/8/layout/list1"/>
    <dgm:cxn modelId="{CAC07734-A622-490A-B0B9-722D06166497}" type="presParOf" srcId="{39350A2D-A498-40EF-971E-2D3D5CCFC938}" destId="{66DA2BEB-660D-44A6-BF3A-B1FC1023AF04}" srcOrd="5" destOrd="0" presId="urn:microsoft.com/office/officeart/2005/8/layout/list1"/>
    <dgm:cxn modelId="{37392631-2791-4186-BC91-1269A06042E9}" type="presParOf" srcId="{39350A2D-A498-40EF-971E-2D3D5CCFC938}" destId="{3AA55F36-F133-46E1-83CA-D28B62CE16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D7C0E-287B-4D7A-942A-4036FFB487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AB00C76B-FCE0-40C5-8E2A-4983B6D400B3}">
      <dgm:prSet/>
      <dgm:spPr/>
      <dgm:t>
        <a:bodyPr/>
        <a:lstStyle/>
        <a:p>
          <a:pPr rtl="0">
            <a:defRPr cap="all"/>
          </a:pPr>
          <a:r>
            <a:rPr lang="en-US" b="1" i="0" u="none"/>
            <a:t>Unattended Luggage</a:t>
          </a:r>
          <a:r>
            <a:rPr lang="en-US">
              <a:latin typeface="Meiryo"/>
            </a:rPr>
            <a:t> (That can cause explosion or can be part of any other criminal activity) </a:t>
          </a:r>
        </a:p>
      </dgm:t>
    </dgm:pt>
    <dgm:pt modelId="{7CACF9DA-5361-457E-BC73-C4718ECF55A9}" type="parTrans" cxnId="{83F3CA6F-7797-4769-AB89-3A60D741DCFA}">
      <dgm:prSet/>
      <dgm:spPr/>
      <dgm:t>
        <a:bodyPr/>
        <a:lstStyle/>
        <a:p>
          <a:endParaRPr lang="en-US"/>
        </a:p>
      </dgm:t>
    </dgm:pt>
    <dgm:pt modelId="{E3228883-C30C-41A8-B402-F07EE63F0BD9}" type="sibTrans" cxnId="{83F3CA6F-7797-4769-AB89-3A60D741DCFA}">
      <dgm:prSet/>
      <dgm:spPr/>
      <dgm:t>
        <a:bodyPr/>
        <a:lstStyle/>
        <a:p>
          <a:endParaRPr lang="en-US"/>
        </a:p>
      </dgm:t>
    </dgm:pt>
    <dgm:pt modelId="{9A002BB9-7890-4C56-8813-076E021B8B0F}">
      <dgm:prSet/>
      <dgm:spPr/>
      <dgm:t>
        <a:bodyPr/>
        <a:lstStyle/>
        <a:p>
          <a:pPr rtl="0">
            <a:defRPr cap="all"/>
          </a:pPr>
          <a:r>
            <a:rPr lang="en-US"/>
            <a:t>Loitering</a:t>
          </a:r>
          <a:r>
            <a:rPr lang="en-US">
              <a:latin typeface="Meiryo"/>
            </a:rPr>
            <a:t> ( That can be a plot for shooting or any other criminal activity )</a:t>
          </a:r>
          <a:endParaRPr lang="en-US"/>
        </a:p>
      </dgm:t>
    </dgm:pt>
    <dgm:pt modelId="{465334BA-07AB-4770-BCA6-CF049543D87C}" type="parTrans" cxnId="{A4906D24-3BFE-4A97-84BB-8C20DA9579DF}">
      <dgm:prSet/>
      <dgm:spPr/>
      <dgm:t>
        <a:bodyPr/>
        <a:lstStyle/>
        <a:p>
          <a:endParaRPr lang="en-US"/>
        </a:p>
      </dgm:t>
    </dgm:pt>
    <dgm:pt modelId="{A8EC0F3D-20B6-4351-9D60-2D75F2D6C400}" type="sibTrans" cxnId="{A4906D24-3BFE-4A97-84BB-8C20DA9579DF}">
      <dgm:prSet/>
      <dgm:spPr/>
      <dgm:t>
        <a:bodyPr/>
        <a:lstStyle/>
        <a:p>
          <a:endParaRPr lang="en-US"/>
        </a:p>
      </dgm:t>
    </dgm:pt>
    <dgm:pt modelId="{E920C9EF-6763-409D-8821-DF76EEB00B83}" type="pres">
      <dgm:prSet presAssocID="{6A2D7C0E-287B-4D7A-942A-4036FFB4873F}" presName="root" presStyleCnt="0">
        <dgm:presLayoutVars>
          <dgm:dir/>
          <dgm:resizeHandles val="exact"/>
        </dgm:presLayoutVars>
      </dgm:prSet>
      <dgm:spPr/>
    </dgm:pt>
    <dgm:pt modelId="{F5DB53F3-89B3-4456-8382-E9262475B6E7}" type="pres">
      <dgm:prSet presAssocID="{AB00C76B-FCE0-40C5-8E2A-4983B6D400B3}" presName="compNode" presStyleCnt="0"/>
      <dgm:spPr/>
    </dgm:pt>
    <dgm:pt modelId="{5F939AB8-D7A2-4C7B-BA6A-6EA08855D3E7}" type="pres">
      <dgm:prSet presAssocID="{AB00C76B-FCE0-40C5-8E2A-4983B6D400B3}" presName="iconBgRect" presStyleLbl="bgShp" presStyleIdx="0" presStyleCnt="2"/>
      <dgm:spPr/>
    </dgm:pt>
    <dgm:pt modelId="{67C25942-D203-43C1-A705-5457DAF616E8}" type="pres">
      <dgm:prSet presAssocID="{AB00C76B-FCE0-40C5-8E2A-4983B6D400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AE1D5737-453C-4775-B71C-5933245A6444}" type="pres">
      <dgm:prSet presAssocID="{AB00C76B-FCE0-40C5-8E2A-4983B6D400B3}" presName="spaceRect" presStyleCnt="0"/>
      <dgm:spPr/>
    </dgm:pt>
    <dgm:pt modelId="{CBCA83AA-D02D-4BD1-94C9-10C772AD34FD}" type="pres">
      <dgm:prSet presAssocID="{AB00C76B-FCE0-40C5-8E2A-4983B6D400B3}" presName="textRect" presStyleLbl="revTx" presStyleIdx="0" presStyleCnt="2">
        <dgm:presLayoutVars>
          <dgm:chMax val="1"/>
          <dgm:chPref val="1"/>
        </dgm:presLayoutVars>
      </dgm:prSet>
      <dgm:spPr/>
    </dgm:pt>
    <dgm:pt modelId="{3ECAF1CD-5CC3-406D-968D-F12F65C14BB1}" type="pres">
      <dgm:prSet presAssocID="{E3228883-C30C-41A8-B402-F07EE63F0BD9}" presName="sibTrans" presStyleCnt="0"/>
      <dgm:spPr/>
    </dgm:pt>
    <dgm:pt modelId="{BC5448EC-C077-4E56-AE16-74B6CCE8C820}" type="pres">
      <dgm:prSet presAssocID="{9A002BB9-7890-4C56-8813-076E021B8B0F}" presName="compNode" presStyleCnt="0"/>
      <dgm:spPr/>
    </dgm:pt>
    <dgm:pt modelId="{5957EFD9-526C-4A72-9200-245E477A07F4}" type="pres">
      <dgm:prSet presAssocID="{9A002BB9-7890-4C56-8813-076E021B8B0F}" presName="iconBgRect" presStyleLbl="bgShp" presStyleIdx="1" presStyleCnt="2"/>
      <dgm:spPr/>
    </dgm:pt>
    <dgm:pt modelId="{0B38E2B7-6759-452C-94B0-F3582A09F597}" type="pres">
      <dgm:prSet presAssocID="{9A002BB9-7890-4C56-8813-076E021B8B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1B84A09-1524-430A-A16C-036B4334A698}" type="pres">
      <dgm:prSet presAssocID="{9A002BB9-7890-4C56-8813-076E021B8B0F}" presName="spaceRect" presStyleCnt="0"/>
      <dgm:spPr/>
    </dgm:pt>
    <dgm:pt modelId="{730CE32B-99F1-4576-94F0-9FBF9DFF382A}" type="pres">
      <dgm:prSet presAssocID="{9A002BB9-7890-4C56-8813-076E021B8B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4906D24-3BFE-4A97-84BB-8C20DA9579DF}" srcId="{6A2D7C0E-287B-4D7A-942A-4036FFB4873F}" destId="{9A002BB9-7890-4C56-8813-076E021B8B0F}" srcOrd="1" destOrd="0" parTransId="{465334BA-07AB-4770-BCA6-CF049543D87C}" sibTransId="{A8EC0F3D-20B6-4351-9D60-2D75F2D6C400}"/>
    <dgm:cxn modelId="{83F3CA6F-7797-4769-AB89-3A60D741DCFA}" srcId="{6A2D7C0E-287B-4D7A-942A-4036FFB4873F}" destId="{AB00C76B-FCE0-40C5-8E2A-4983B6D400B3}" srcOrd="0" destOrd="0" parTransId="{7CACF9DA-5361-457E-BC73-C4718ECF55A9}" sibTransId="{E3228883-C30C-41A8-B402-F07EE63F0BD9}"/>
    <dgm:cxn modelId="{E5D14085-7695-4CB4-96B2-DF0D6CA759E4}" type="presOf" srcId="{9A002BB9-7890-4C56-8813-076E021B8B0F}" destId="{730CE32B-99F1-4576-94F0-9FBF9DFF382A}" srcOrd="0" destOrd="0" presId="urn:microsoft.com/office/officeart/2018/5/layout/IconCircleLabelList"/>
    <dgm:cxn modelId="{E71E4189-11A0-49D7-978B-D2937E2D201C}" type="presOf" srcId="{6A2D7C0E-287B-4D7A-942A-4036FFB4873F}" destId="{E920C9EF-6763-409D-8821-DF76EEB00B83}" srcOrd="0" destOrd="0" presId="urn:microsoft.com/office/officeart/2018/5/layout/IconCircleLabelList"/>
    <dgm:cxn modelId="{8778F4A6-2A9B-4523-ACEA-C585CE17132D}" type="presOf" srcId="{AB00C76B-FCE0-40C5-8E2A-4983B6D400B3}" destId="{CBCA83AA-D02D-4BD1-94C9-10C772AD34FD}" srcOrd="0" destOrd="0" presId="urn:microsoft.com/office/officeart/2018/5/layout/IconCircleLabelList"/>
    <dgm:cxn modelId="{143E414D-24F7-45D2-983C-0C6D333A15A9}" type="presParOf" srcId="{E920C9EF-6763-409D-8821-DF76EEB00B83}" destId="{F5DB53F3-89B3-4456-8382-E9262475B6E7}" srcOrd="0" destOrd="0" presId="urn:microsoft.com/office/officeart/2018/5/layout/IconCircleLabelList"/>
    <dgm:cxn modelId="{E137B4D5-260C-4A83-A6A0-D95E70E4643C}" type="presParOf" srcId="{F5DB53F3-89B3-4456-8382-E9262475B6E7}" destId="{5F939AB8-D7A2-4C7B-BA6A-6EA08855D3E7}" srcOrd="0" destOrd="0" presId="urn:microsoft.com/office/officeart/2018/5/layout/IconCircleLabelList"/>
    <dgm:cxn modelId="{D987F115-B167-448B-87F2-630AE7C1D9D2}" type="presParOf" srcId="{F5DB53F3-89B3-4456-8382-E9262475B6E7}" destId="{67C25942-D203-43C1-A705-5457DAF616E8}" srcOrd="1" destOrd="0" presId="urn:microsoft.com/office/officeart/2018/5/layout/IconCircleLabelList"/>
    <dgm:cxn modelId="{7ECD8235-9A74-4D0C-91E4-4CA89B66739A}" type="presParOf" srcId="{F5DB53F3-89B3-4456-8382-E9262475B6E7}" destId="{AE1D5737-453C-4775-B71C-5933245A6444}" srcOrd="2" destOrd="0" presId="urn:microsoft.com/office/officeart/2018/5/layout/IconCircleLabelList"/>
    <dgm:cxn modelId="{A479B0A5-8767-4267-9DA9-C96641D6B74D}" type="presParOf" srcId="{F5DB53F3-89B3-4456-8382-E9262475B6E7}" destId="{CBCA83AA-D02D-4BD1-94C9-10C772AD34FD}" srcOrd="3" destOrd="0" presId="urn:microsoft.com/office/officeart/2018/5/layout/IconCircleLabelList"/>
    <dgm:cxn modelId="{1C2448E5-87F4-4F23-8115-3B9764E3D5A0}" type="presParOf" srcId="{E920C9EF-6763-409D-8821-DF76EEB00B83}" destId="{3ECAF1CD-5CC3-406D-968D-F12F65C14BB1}" srcOrd="1" destOrd="0" presId="urn:microsoft.com/office/officeart/2018/5/layout/IconCircleLabelList"/>
    <dgm:cxn modelId="{5BFBE594-E29D-4691-89FB-B2FC289064E5}" type="presParOf" srcId="{E920C9EF-6763-409D-8821-DF76EEB00B83}" destId="{BC5448EC-C077-4E56-AE16-74B6CCE8C820}" srcOrd="2" destOrd="0" presId="urn:microsoft.com/office/officeart/2018/5/layout/IconCircleLabelList"/>
    <dgm:cxn modelId="{EC87E760-62BE-4F7C-9250-5DF43B008415}" type="presParOf" srcId="{BC5448EC-C077-4E56-AE16-74B6CCE8C820}" destId="{5957EFD9-526C-4A72-9200-245E477A07F4}" srcOrd="0" destOrd="0" presId="urn:microsoft.com/office/officeart/2018/5/layout/IconCircleLabelList"/>
    <dgm:cxn modelId="{ED1BB30F-BEF7-4DD1-91F5-49855F418420}" type="presParOf" srcId="{BC5448EC-C077-4E56-AE16-74B6CCE8C820}" destId="{0B38E2B7-6759-452C-94B0-F3582A09F597}" srcOrd="1" destOrd="0" presId="urn:microsoft.com/office/officeart/2018/5/layout/IconCircleLabelList"/>
    <dgm:cxn modelId="{E3993484-75C2-4D64-87C5-5DB0CD426EB7}" type="presParOf" srcId="{BC5448EC-C077-4E56-AE16-74B6CCE8C820}" destId="{A1B84A09-1524-430A-A16C-036B4334A698}" srcOrd="2" destOrd="0" presId="urn:microsoft.com/office/officeart/2018/5/layout/IconCircleLabelList"/>
    <dgm:cxn modelId="{5154C5A9-7FE6-453A-8EFB-C0F3705E8339}" type="presParOf" srcId="{BC5448EC-C077-4E56-AE16-74B6CCE8C820}" destId="{730CE32B-99F1-4576-94F0-9FBF9DFF38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EBD81-D735-4212-9735-377BFF964A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B88F3-4D0E-469C-A2C2-3D37A7F58ADE}">
      <dgm:prSet/>
      <dgm:spPr>
        <a:solidFill>
          <a:srgbClr val="CDBE8A"/>
        </a:solidFill>
      </dgm:spPr>
      <dgm:t>
        <a:bodyPr/>
        <a:lstStyle/>
        <a:p>
          <a:r>
            <a:rPr lang="en-US" dirty="0"/>
            <a:t>PETS 2007 Dataset</a:t>
          </a:r>
        </a:p>
      </dgm:t>
    </dgm:pt>
    <dgm:pt modelId="{E1F824C1-56F3-4D18-AEF9-C64FD586A04F}" type="parTrans" cxnId="{6B2D0EF6-D572-46CD-97E6-27103B230C6B}">
      <dgm:prSet/>
      <dgm:spPr/>
      <dgm:t>
        <a:bodyPr/>
        <a:lstStyle/>
        <a:p>
          <a:endParaRPr lang="en-US"/>
        </a:p>
      </dgm:t>
    </dgm:pt>
    <dgm:pt modelId="{5F4A76B5-3E0A-4A9C-BD9D-06AABEEBA6ED}" type="sibTrans" cxnId="{6B2D0EF6-D572-46CD-97E6-27103B230C6B}">
      <dgm:prSet/>
      <dgm:spPr/>
      <dgm:t>
        <a:bodyPr/>
        <a:lstStyle/>
        <a:p>
          <a:endParaRPr lang="en-US"/>
        </a:p>
      </dgm:t>
    </dgm:pt>
    <dgm:pt modelId="{2154BCB2-64CE-43E4-9E3F-A583223BC07D}">
      <dgm:prSet/>
      <dgm:spPr>
        <a:solidFill>
          <a:srgbClr val="CCBE89"/>
        </a:solidFill>
      </dgm:spPr>
      <dgm:t>
        <a:bodyPr/>
        <a:lstStyle/>
        <a:p>
          <a:r>
            <a:rPr lang="en-US" dirty="0"/>
            <a:t>CAVIAR Dataset</a:t>
          </a:r>
        </a:p>
      </dgm:t>
    </dgm:pt>
    <dgm:pt modelId="{2EF17140-BCBD-4FC5-8A5A-4351FE632028}" type="parTrans" cxnId="{B837AFA3-6609-4F1F-B5DF-CED2B30EBE15}">
      <dgm:prSet/>
      <dgm:spPr/>
      <dgm:t>
        <a:bodyPr/>
        <a:lstStyle/>
        <a:p>
          <a:endParaRPr lang="en-US"/>
        </a:p>
      </dgm:t>
    </dgm:pt>
    <dgm:pt modelId="{5B983D10-CCF4-42F8-82D5-607FA3995845}" type="sibTrans" cxnId="{B837AFA3-6609-4F1F-B5DF-CED2B30EBE15}">
      <dgm:prSet/>
      <dgm:spPr/>
      <dgm:t>
        <a:bodyPr/>
        <a:lstStyle/>
        <a:p>
          <a:endParaRPr lang="en-US"/>
        </a:p>
      </dgm:t>
    </dgm:pt>
    <dgm:pt modelId="{5BCF0805-C875-4E79-BB3C-8928AD65DE90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UCF</a:t>
          </a:r>
          <a:r>
            <a:rPr lang="en-US" baseline="0" dirty="0"/>
            <a:t> Crime Dataset</a:t>
          </a:r>
          <a:endParaRPr lang="en-US" dirty="0"/>
        </a:p>
      </dgm:t>
    </dgm:pt>
    <dgm:pt modelId="{E3FB6328-12AF-4301-AA46-5EBE9E2DF579}" type="sibTrans" cxnId="{95768C4E-07CB-48B5-BC92-18AB505385DE}">
      <dgm:prSet/>
      <dgm:spPr/>
      <dgm:t>
        <a:bodyPr/>
        <a:lstStyle/>
        <a:p>
          <a:endParaRPr lang="en-US"/>
        </a:p>
      </dgm:t>
    </dgm:pt>
    <dgm:pt modelId="{E1826989-A64E-4E03-B496-9AE6CEEC2D1C}" type="parTrans" cxnId="{95768C4E-07CB-48B5-BC92-18AB505385DE}">
      <dgm:prSet/>
      <dgm:spPr/>
      <dgm:t>
        <a:bodyPr/>
        <a:lstStyle/>
        <a:p>
          <a:endParaRPr lang="en-US"/>
        </a:p>
      </dgm:t>
    </dgm:pt>
    <dgm:pt modelId="{3617F680-10D1-4ADE-A79F-660DAE6F63CD}" type="pres">
      <dgm:prSet presAssocID="{DC1EBD81-D735-4212-9735-377BFF964A67}" presName="linear" presStyleCnt="0">
        <dgm:presLayoutVars>
          <dgm:animLvl val="lvl"/>
          <dgm:resizeHandles val="exact"/>
        </dgm:presLayoutVars>
      </dgm:prSet>
      <dgm:spPr/>
    </dgm:pt>
    <dgm:pt modelId="{84742300-6FCB-4E1F-BAD3-D687143E688D}" type="pres">
      <dgm:prSet presAssocID="{5BCF0805-C875-4E79-BB3C-8928AD65DE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4B4C7B-769E-4335-9648-E113638B2AC5}" type="pres">
      <dgm:prSet presAssocID="{E3FB6328-12AF-4301-AA46-5EBE9E2DF579}" presName="spacer" presStyleCnt="0"/>
      <dgm:spPr/>
    </dgm:pt>
    <dgm:pt modelId="{4307C89D-59F9-4031-ACF9-D228B8B98FCF}" type="pres">
      <dgm:prSet presAssocID="{894B88F3-4D0E-469C-A2C2-3D37A7F58A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F72D8-00E4-43C2-B11C-8C478ED096F0}" type="pres">
      <dgm:prSet presAssocID="{5F4A76B5-3E0A-4A9C-BD9D-06AABEEBA6ED}" presName="spacer" presStyleCnt="0"/>
      <dgm:spPr/>
    </dgm:pt>
    <dgm:pt modelId="{57C06727-2E8F-4622-9A56-CC02B3CD9031}" type="pres">
      <dgm:prSet presAssocID="{2154BCB2-64CE-43E4-9E3F-A583223BC0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DAFC09-4D57-4392-9470-C49F4B4F2662}" type="presOf" srcId="{2154BCB2-64CE-43E4-9E3F-A583223BC07D}" destId="{57C06727-2E8F-4622-9A56-CC02B3CD9031}" srcOrd="0" destOrd="0" presId="urn:microsoft.com/office/officeart/2005/8/layout/vList2"/>
    <dgm:cxn modelId="{95768C4E-07CB-48B5-BC92-18AB505385DE}" srcId="{DC1EBD81-D735-4212-9735-377BFF964A67}" destId="{5BCF0805-C875-4E79-BB3C-8928AD65DE90}" srcOrd="0" destOrd="0" parTransId="{E1826989-A64E-4E03-B496-9AE6CEEC2D1C}" sibTransId="{E3FB6328-12AF-4301-AA46-5EBE9E2DF579}"/>
    <dgm:cxn modelId="{43453B6F-A329-4BC4-8741-7D4D5233A2EB}" type="presOf" srcId="{DC1EBD81-D735-4212-9735-377BFF964A67}" destId="{3617F680-10D1-4ADE-A79F-660DAE6F63CD}" srcOrd="0" destOrd="0" presId="urn:microsoft.com/office/officeart/2005/8/layout/vList2"/>
    <dgm:cxn modelId="{3EBC7D70-58AC-41E2-882A-C6DCFF2A3F56}" type="presOf" srcId="{5BCF0805-C875-4E79-BB3C-8928AD65DE90}" destId="{84742300-6FCB-4E1F-BAD3-D687143E688D}" srcOrd="0" destOrd="0" presId="urn:microsoft.com/office/officeart/2005/8/layout/vList2"/>
    <dgm:cxn modelId="{2311BA95-B798-4B88-BDBE-DA474B896238}" type="presOf" srcId="{894B88F3-4D0E-469C-A2C2-3D37A7F58ADE}" destId="{4307C89D-59F9-4031-ACF9-D228B8B98FCF}" srcOrd="0" destOrd="0" presId="urn:microsoft.com/office/officeart/2005/8/layout/vList2"/>
    <dgm:cxn modelId="{B837AFA3-6609-4F1F-B5DF-CED2B30EBE15}" srcId="{DC1EBD81-D735-4212-9735-377BFF964A67}" destId="{2154BCB2-64CE-43E4-9E3F-A583223BC07D}" srcOrd="2" destOrd="0" parTransId="{2EF17140-BCBD-4FC5-8A5A-4351FE632028}" sibTransId="{5B983D10-CCF4-42F8-82D5-607FA3995845}"/>
    <dgm:cxn modelId="{6B2D0EF6-D572-46CD-97E6-27103B230C6B}" srcId="{DC1EBD81-D735-4212-9735-377BFF964A67}" destId="{894B88F3-4D0E-469C-A2C2-3D37A7F58ADE}" srcOrd="1" destOrd="0" parTransId="{E1F824C1-56F3-4D18-AEF9-C64FD586A04F}" sibTransId="{5F4A76B5-3E0A-4A9C-BD9D-06AABEEBA6ED}"/>
    <dgm:cxn modelId="{8A9F7812-9698-41D4-91D5-57EFD0B6B97F}" type="presParOf" srcId="{3617F680-10D1-4ADE-A79F-660DAE6F63CD}" destId="{84742300-6FCB-4E1F-BAD3-D687143E688D}" srcOrd="0" destOrd="0" presId="urn:microsoft.com/office/officeart/2005/8/layout/vList2"/>
    <dgm:cxn modelId="{FC590FB0-C78A-4CA0-9E26-B0109FBF4C54}" type="presParOf" srcId="{3617F680-10D1-4ADE-A79F-660DAE6F63CD}" destId="{5D4B4C7B-769E-4335-9648-E113638B2AC5}" srcOrd="1" destOrd="0" presId="urn:microsoft.com/office/officeart/2005/8/layout/vList2"/>
    <dgm:cxn modelId="{54F89539-19FC-4211-A2ED-7F4E37AFE5CE}" type="presParOf" srcId="{3617F680-10D1-4ADE-A79F-660DAE6F63CD}" destId="{4307C89D-59F9-4031-ACF9-D228B8B98FCF}" srcOrd="2" destOrd="0" presId="urn:microsoft.com/office/officeart/2005/8/layout/vList2"/>
    <dgm:cxn modelId="{47958620-4F90-4217-B574-D440A0588CAC}" type="presParOf" srcId="{3617F680-10D1-4ADE-A79F-660DAE6F63CD}" destId="{BC2F72D8-00E4-43C2-B11C-8C478ED096F0}" srcOrd="3" destOrd="0" presId="urn:microsoft.com/office/officeart/2005/8/layout/vList2"/>
    <dgm:cxn modelId="{D1A24D01-EF64-4D08-B800-AB37E1BF919F}" type="presParOf" srcId="{3617F680-10D1-4ADE-A79F-660DAE6F63CD}" destId="{57C06727-2E8F-4622-9A56-CC02B3CD90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EBD81-D735-4212-9735-377BFF964A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B88F3-4D0E-469C-A2C2-3D37A7F58ADE}">
      <dgm:prSet/>
      <dgm:spPr>
        <a:solidFill>
          <a:srgbClr val="DE8C8C"/>
        </a:solidFill>
      </dgm:spPr>
      <dgm:t>
        <a:bodyPr/>
        <a:lstStyle/>
        <a:p>
          <a:r>
            <a:rPr lang="en-US" dirty="0" err="1"/>
            <a:t>Pelicula</a:t>
          </a:r>
          <a:r>
            <a:rPr lang="en-US" dirty="0"/>
            <a:t> Dataset</a:t>
          </a:r>
        </a:p>
      </dgm:t>
    </dgm:pt>
    <dgm:pt modelId="{E1F824C1-56F3-4D18-AEF9-C64FD586A04F}" type="parTrans" cxnId="{6B2D0EF6-D572-46CD-97E6-27103B230C6B}">
      <dgm:prSet/>
      <dgm:spPr/>
      <dgm:t>
        <a:bodyPr/>
        <a:lstStyle/>
        <a:p>
          <a:endParaRPr lang="en-US"/>
        </a:p>
      </dgm:t>
    </dgm:pt>
    <dgm:pt modelId="{5F4A76B5-3E0A-4A9C-BD9D-06AABEEBA6ED}" type="sibTrans" cxnId="{6B2D0EF6-D572-46CD-97E6-27103B230C6B}">
      <dgm:prSet/>
      <dgm:spPr/>
      <dgm:t>
        <a:bodyPr/>
        <a:lstStyle/>
        <a:p>
          <a:endParaRPr lang="en-US"/>
        </a:p>
      </dgm:t>
    </dgm:pt>
    <dgm:pt modelId="{2154BCB2-64CE-43E4-9E3F-A583223BC07D}">
      <dgm:prSet/>
      <dgm:spPr>
        <a:solidFill>
          <a:srgbClr val="DE8C8C"/>
        </a:solidFill>
      </dgm:spPr>
      <dgm:t>
        <a:bodyPr/>
        <a:lstStyle/>
        <a:p>
          <a:r>
            <a:rPr lang="en-US" dirty="0"/>
            <a:t>YouTube Videos </a:t>
          </a:r>
        </a:p>
      </dgm:t>
    </dgm:pt>
    <dgm:pt modelId="{2EF17140-BCBD-4FC5-8A5A-4351FE632028}" type="parTrans" cxnId="{B837AFA3-6609-4F1F-B5DF-CED2B30EBE15}">
      <dgm:prSet/>
      <dgm:spPr/>
      <dgm:t>
        <a:bodyPr/>
        <a:lstStyle/>
        <a:p>
          <a:endParaRPr lang="en-US"/>
        </a:p>
      </dgm:t>
    </dgm:pt>
    <dgm:pt modelId="{5B983D10-CCF4-42F8-82D5-607FA3995845}" type="sibTrans" cxnId="{B837AFA3-6609-4F1F-B5DF-CED2B30EBE15}">
      <dgm:prSet/>
      <dgm:spPr/>
      <dgm:t>
        <a:bodyPr/>
        <a:lstStyle/>
        <a:p>
          <a:endParaRPr lang="en-US"/>
        </a:p>
      </dgm:t>
    </dgm:pt>
    <dgm:pt modelId="{5BCF0805-C875-4E79-BB3C-8928AD65DE90}">
      <dgm:prSet/>
      <dgm:spPr>
        <a:solidFill>
          <a:srgbClr val="DE8C8C"/>
        </a:solidFill>
      </dgm:spPr>
      <dgm:t>
        <a:bodyPr/>
        <a:lstStyle/>
        <a:p>
          <a:r>
            <a:rPr lang="en-US" dirty="0"/>
            <a:t>UCF</a:t>
          </a:r>
          <a:r>
            <a:rPr lang="en-US" baseline="0" dirty="0"/>
            <a:t> Crime Dataset</a:t>
          </a:r>
          <a:endParaRPr lang="en-US" dirty="0"/>
        </a:p>
      </dgm:t>
    </dgm:pt>
    <dgm:pt modelId="{E3FB6328-12AF-4301-AA46-5EBE9E2DF579}" type="sibTrans" cxnId="{95768C4E-07CB-48B5-BC92-18AB505385DE}">
      <dgm:prSet/>
      <dgm:spPr/>
      <dgm:t>
        <a:bodyPr/>
        <a:lstStyle/>
        <a:p>
          <a:endParaRPr lang="en-US"/>
        </a:p>
      </dgm:t>
    </dgm:pt>
    <dgm:pt modelId="{E1826989-A64E-4E03-B496-9AE6CEEC2D1C}" type="parTrans" cxnId="{95768C4E-07CB-48B5-BC92-18AB505385DE}">
      <dgm:prSet/>
      <dgm:spPr/>
      <dgm:t>
        <a:bodyPr/>
        <a:lstStyle/>
        <a:p>
          <a:endParaRPr lang="en-US"/>
        </a:p>
      </dgm:t>
    </dgm:pt>
    <dgm:pt modelId="{3617F680-10D1-4ADE-A79F-660DAE6F63CD}" type="pres">
      <dgm:prSet presAssocID="{DC1EBD81-D735-4212-9735-377BFF964A67}" presName="linear" presStyleCnt="0">
        <dgm:presLayoutVars>
          <dgm:animLvl val="lvl"/>
          <dgm:resizeHandles val="exact"/>
        </dgm:presLayoutVars>
      </dgm:prSet>
      <dgm:spPr/>
    </dgm:pt>
    <dgm:pt modelId="{84742300-6FCB-4E1F-BAD3-D687143E688D}" type="pres">
      <dgm:prSet presAssocID="{5BCF0805-C875-4E79-BB3C-8928AD65DE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4B4C7B-769E-4335-9648-E113638B2AC5}" type="pres">
      <dgm:prSet presAssocID="{E3FB6328-12AF-4301-AA46-5EBE9E2DF579}" presName="spacer" presStyleCnt="0"/>
      <dgm:spPr/>
    </dgm:pt>
    <dgm:pt modelId="{4307C89D-59F9-4031-ACF9-D228B8B98FCF}" type="pres">
      <dgm:prSet presAssocID="{894B88F3-4D0E-469C-A2C2-3D37A7F58A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F72D8-00E4-43C2-B11C-8C478ED096F0}" type="pres">
      <dgm:prSet presAssocID="{5F4A76B5-3E0A-4A9C-BD9D-06AABEEBA6ED}" presName="spacer" presStyleCnt="0"/>
      <dgm:spPr/>
    </dgm:pt>
    <dgm:pt modelId="{57C06727-2E8F-4622-9A56-CC02B3CD9031}" type="pres">
      <dgm:prSet presAssocID="{2154BCB2-64CE-43E4-9E3F-A583223BC0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DAFC09-4D57-4392-9470-C49F4B4F2662}" type="presOf" srcId="{2154BCB2-64CE-43E4-9E3F-A583223BC07D}" destId="{57C06727-2E8F-4622-9A56-CC02B3CD9031}" srcOrd="0" destOrd="0" presId="urn:microsoft.com/office/officeart/2005/8/layout/vList2"/>
    <dgm:cxn modelId="{95768C4E-07CB-48B5-BC92-18AB505385DE}" srcId="{DC1EBD81-D735-4212-9735-377BFF964A67}" destId="{5BCF0805-C875-4E79-BB3C-8928AD65DE90}" srcOrd="0" destOrd="0" parTransId="{E1826989-A64E-4E03-B496-9AE6CEEC2D1C}" sibTransId="{E3FB6328-12AF-4301-AA46-5EBE9E2DF579}"/>
    <dgm:cxn modelId="{43453B6F-A329-4BC4-8741-7D4D5233A2EB}" type="presOf" srcId="{DC1EBD81-D735-4212-9735-377BFF964A67}" destId="{3617F680-10D1-4ADE-A79F-660DAE6F63CD}" srcOrd="0" destOrd="0" presId="urn:microsoft.com/office/officeart/2005/8/layout/vList2"/>
    <dgm:cxn modelId="{3EBC7D70-58AC-41E2-882A-C6DCFF2A3F56}" type="presOf" srcId="{5BCF0805-C875-4E79-BB3C-8928AD65DE90}" destId="{84742300-6FCB-4E1F-BAD3-D687143E688D}" srcOrd="0" destOrd="0" presId="urn:microsoft.com/office/officeart/2005/8/layout/vList2"/>
    <dgm:cxn modelId="{2311BA95-B798-4B88-BDBE-DA474B896238}" type="presOf" srcId="{894B88F3-4D0E-469C-A2C2-3D37A7F58ADE}" destId="{4307C89D-59F9-4031-ACF9-D228B8B98FCF}" srcOrd="0" destOrd="0" presId="urn:microsoft.com/office/officeart/2005/8/layout/vList2"/>
    <dgm:cxn modelId="{B837AFA3-6609-4F1F-B5DF-CED2B30EBE15}" srcId="{DC1EBD81-D735-4212-9735-377BFF964A67}" destId="{2154BCB2-64CE-43E4-9E3F-A583223BC07D}" srcOrd="2" destOrd="0" parTransId="{2EF17140-BCBD-4FC5-8A5A-4351FE632028}" sibTransId="{5B983D10-CCF4-42F8-82D5-607FA3995845}"/>
    <dgm:cxn modelId="{6B2D0EF6-D572-46CD-97E6-27103B230C6B}" srcId="{DC1EBD81-D735-4212-9735-377BFF964A67}" destId="{894B88F3-4D0E-469C-A2C2-3D37A7F58ADE}" srcOrd="1" destOrd="0" parTransId="{E1F824C1-56F3-4D18-AEF9-C64FD586A04F}" sibTransId="{5F4A76B5-3E0A-4A9C-BD9D-06AABEEBA6ED}"/>
    <dgm:cxn modelId="{8A9F7812-9698-41D4-91D5-57EFD0B6B97F}" type="presParOf" srcId="{3617F680-10D1-4ADE-A79F-660DAE6F63CD}" destId="{84742300-6FCB-4E1F-BAD3-D687143E688D}" srcOrd="0" destOrd="0" presId="urn:microsoft.com/office/officeart/2005/8/layout/vList2"/>
    <dgm:cxn modelId="{FC590FB0-C78A-4CA0-9E26-B0109FBF4C54}" type="presParOf" srcId="{3617F680-10D1-4ADE-A79F-660DAE6F63CD}" destId="{5D4B4C7B-769E-4335-9648-E113638B2AC5}" srcOrd="1" destOrd="0" presId="urn:microsoft.com/office/officeart/2005/8/layout/vList2"/>
    <dgm:cxn modelId="{54F89539-19FC-4211-A2ED-7F4E37AFE5CE}" type="presParOf" srcId="{3617F680-10D1-4ADE-A79F-660DAE6F63CD}" destId="{4307C89D-59F9-4031-ACF9-D228B8B98FCF}" srcOrd="2" destOrd="0" presId="urn:microsoft.com/office/officeart/2005/8/layout/vList2"/>
    <dgm:cxn modelId="{47958620-4F90-4217-B574-D440A0588CAC}" type="presParOf" srcId="{3617F680-10D1-4ADE-A79F-660DAE6F63CD}" destId="{BC2F72D8-00E4-43C2-B11C-8C478ED096F0}" srcOrd="3" destOrd="0" presId="urn:microsoft.com/office/officeart/2005/8/layout/vList2"/>
    <dgm:cxn modelId="{D1A24D01-EF64-4D08-B800-AB37E1BF919F}" type="presParOf" srcId="{3617F680-10D1-4ADE-A79F-660DAE6F63CD}" destId="{57C06727-2E8F-4622-9A56-CC02B3CD90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E3241-A77E-4678-852B-0588A26C3DB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9AF8C-7DED-4862-97A8-F131EFEC028A}">
      <dgm:prSet/>
      <dgm:spPr/>
      <dgm:t>
        <a:bodyPr/>
        <a:lstStyle/>
        <a:p>
          <a:r>
            <a:rPr lang="en-US" b="0" baseline="0" dirty="0">
              <a:latin typeface="Meiryo"/>
            </a:rPr>
            <a:t>Practices we will follow</a:t>
          </a:r>
        </a:p>
      </dgm:t>
    </dgm:pt>
    <dgm:pt modelId="{A57874A6-6A51-4925-94AE-58956B6E0FB9}" type="parTrans" cxnId="{87CDC6E2-B04E-410F-90F4-D415B8DD2E6C}">
      <dgm:prSet/>
      <dgm:spPr/>
      <dgm:t>
        <a:bodyPr/>
        <a:lstStyle/>
        <a:p>
          <a:endParaRPr lang="en-US"/>
        </a:p>
      </dgm:t>
    </dgm:pt>
    <dgm:pt modelId="{A91C8FEF-BB64-439C-958B-1B209EFF2C72}" type="sibTrans" cxnId="{87CDC6E2-B04E-410F-90F4-D415B8DD2E6C}">
      <dgm:prSet/>
      <dgm:spPr/>
      <dgm:t>
        <a:bodyPr/>
        <a:lstStyle/>
        <a:p>
          <a:endParaRPr lang="en-US"/>
        </a:p>
      </dgm:t>
    </dgm:pt>
    <dgm:pt modelId="{AE95550F-32C8-46E5-A249-BBF51AF6242A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Easy to Navigate</a:t>
          </a:r>
        </a:p>
      </dgm:t>
    </dgm:pt>
    <dgm:pt modelId="{8B715926-3F46-4508-BE64-C8883540AA6E}" type="parTrans" cxnId="{7DA5FBBA-A0F6-45D0-9F11-D8E0C0AA0270}">
      <dgm:prSet/>
      <dgm:spPr/>
      <dgm:t>
        <a:bodyPr/>
        <a:lstStyle/>
        <a:p>
          <a:endParaRPr lang="en-US"/>
        </a:p>
      </dgm:t>
    </dgm:pt>
    <dgm:pt modelId="{E5784278-7B27-4AE4-A85A-19CE62C23BEE}" type="sibTrans" cxnId="{7DA5FBBA-A0F6-45D0-9F11-D8E0C0AA0270}">
      <dgm:prSet/>
      <dgm:spPr/>
      <dgm:t>
        <a:bodyPr/>
        <a:lstStyle/>
        <a:p>
          <a:endParaRPr lang="en-US"/>
        </a:p>
      </dgm:t>
    </dgm:pt>
    <dgm:pt modelId="{5F5901FF-9C34-4AA5-ADED-883EB15AA568}">
      <dgm:prSet/>
      <dgm:spPr/>
      <dgm:t>
        <a:bodyPr/>
        <a:lstStyle/>
        <a:p>
          <a:r>
            <a:rPr lang="en-US"/>
            <a:t>Hick’s Law </a:t>
          </a:r>
          <a:endParaRPr lang="en-US" dirty="0"/>
        </a:p>
      </dgm:t>
    </dgm:pt>
    <dgm:pt modelId="{D7957038-52FA-48D8-8CD3-6CCC2B62E4CB}" type="parTrans" cxnId="{56CD8425-3A31-4612-8390-2C444A7B4C98}">
      <dgm:prSet/>
      <dgm:spPr/>
      <dgm:t>
        <a:bodyPr/>
        <a:lstStyle/>
        <a:p>
          <a:endParaRPr lang="en-US"/>
        </a:p>
      </dgm:t>
    </dgm:pt>
    <dgm:pt modelId="{1CC8963B-9A0F-41F8-95ED-00CBD4546C2B}" type="sibTrans" cxnId="{56CD8425-3A31-4612-8390-2C444A7B4C98}">
      <dgm:prSet/>
      <dgm:spPr/>
      <dgm:t>
        <a:bodyPr/>
        <a:lstStyle/>
        <a:p>
          <a:endParaRPr lang="en-US"/>
        </a:p>
      </dgm:t>
    </dgm:pt>
    <dgm:pt modelId="{10976132-DD69-46B7-A36D-D99FB2D55791}">
      <dgm:prSet/>
      <dgm:spPr/>
      <dgm:t>
        <a:bodyPr/>
        <a:lstStyle/>
        <a:p>
          <a:r>
            <a:rPr lang="en-US"/>
            <a:t>Simple</a:t>
          </a:r>
          <a:endParaRPr lang="en-US" dirty="0"/>
        </a:p>
      </dgm:t>
    </dgm:pt>
    <dgm:pt modelId="{51DE8ED9-42F1-4CA0-BB34-4D234769DF63}" type="parTrans" cxnId="{5DE98C5F-71A4-4EFA-A2B5-555F86897B63}">
      <dgm:prSet/>
      <dgm:spPr/>
      <dgm:t>
        <a:bodyPr/>
        <a:lstStyle/>
        <a:p>
          <a:endParaRPr lang="en-US"/>
        </a:p>
      </dgm:t>
    </dgm:pt>
    <dgm:pt modelId="{5A670C0F-B988-47DB-ABBB-1717BC78009E}" type="sibTrans" cxnId="{5DE98C5F-71A4-4EFA-A2B5-555F86897B63}">
      <dgm:prSet/>
      <dgm:spPr/>
      <dgm:t>
        <a:bodyPr/>
        <a:lstStyle/>
        <a:p>
          <a:endParaRPr lang="en-US"/>
        </a:p>
      </dgm:t>
    </dgm:pt>
    <dgm:pt modelId="{1BD1A5C5-A1E5-4AF1-9E23-1B90E9F06B63}">
      <dgm:prSet/>
      <dgm:spPr/>
      <dgm:t>
        <a:bodyPr/>
        <a:lstStyle/>
        <a:p>
          <a:r>
            <a:rPr lang="en-US" dirty="0"/>
            <a:t>Clutter Avoidance</a:t>
          </a:r>
        </a:p>
      </dgm:t>
    </dgm:pt>
    <dgm:pt modelId="{58AB01C6-0B88-4436-B006-215F93C1C4DF}" type="parTrans" cxnId="{D2B0964A-AD6A-4BFC-A4EF-DE7B0631B176}">
      <dgm:prSet/>
      <dgm:spPr/>
      <dgm:t>
        <a:bodyPr/>
        <a:lstStyle/>
        <a:p>
          <a:endParaRPr lang="en-US"/>
        </a:p>
      </dgm:t>
    </dgm:pt>
    <dgm:pt modelId="{8637B965-366C-41EB-90EF-2F3CDD381152}" type="sibTrans" cxnId="{D2B0964A-AD6A-4BFC-A4EF-DE7B0631B176}">
      <dgm:prSet/>
      <dgm:spPr/>
      <dgm:t>
        <a:bodyPr/>
        <a:lstStyle/>
        <a:p>
          <a:endParaRPr lang="en-US"/>
        </a:p>
      </dgm:t>
    </dgm:pt>
    <dgm:pt modelId="{39350A2D-A498-40EF-971E-2D3D5CCFC938}" type="pres">
      <dgm:prSet presAssocID="{2C8E3241-A77E-4678-852B-0588A26C3DB0}" presName="linear" presStyleCnt="0">
        <dgm:presLayoutVars>
          <dgm:dir/>
          <dgm:animLvl val="lvl"/>
          <dgm:resizeHandles val="exact"/>
        </dgm:presLayoutVars>
      </dgm:prSet>
      <dgm:spPr/>
    </dgm:pt>
    <dgm:pt modelId="{85D6A0D4-48E2-41A2-B0B0-058EAE66CA58}" type="pres">
      <dgm:prSet presAssocID="{E829AF8C-7DED-4862-97A8-F131EFEC028A}" presName="parentLin" presStyleCnt="0"/>
      <dgm:spPr/>
    </dgm:pt>
    <dgm:pt modelId="{02F2721F-9E6A-48A4-93E9-00468D063F88}" type="pres">
      <dgm:prSet presAssocID="{E829AF8C-7DED-4862-97A8-F131EFEC028A}" presName="parentLeftMargin" presStyleLbl="node1" presStyleIdx="0" presStyleCnt="1"/>
      <dgm:spPr/>
    </dgm:pt>
    <dgm:pt modelId="{37FA4858-639F-4E71-83E2-76DF07239EB1}" type="pres">
      <dgm:prSet presAssocID="{E829AF8C-7DED-4862-97A8-F131EFEC02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9E3AF9A-EC18-45E3-B392-D8961B6BDAB5}" type="pres">
      <dgm:prSet presAssocID="{E829AF8C-7DED-4862-97A8-F131EFEC028A}" presName="negativeSpace" presStyleCnt="0"/>
      <dgm:spPr/>
    </dgm:pt>
    <dgm:pt modelId="{F24A977B-123A-48FE-950C-3B14159A2EB9}" type="pres">
      <dgm:prSet presAssocID="{E829AF8C-7DED-4862-97A8-F131EFEC028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6CD8425-3A31-4612-8390-2C444A7B4C98}" srcId="{E829AF8C-7DED-4862-97A8-F131EFEC028A}" destId="{5F5901FF-9C34-4AA5-ADED-883EB15AA568}" srcOrd="1" destOrd="0" parTransId="{D7957038-52FA-48D8-8CD3-6CCC2B62E4CB}" sibTransId="{1CC8963B-9A0F-41F8-95ED-00CBD4546C2B}"/>
    <dgm:cxn modelId="{920E6331-E79B-46B2-93FF-05225F390B20}" type="presOf" srcId="{10976132-DD69-46B7-A36D-D99FB2D55791}" destId="{F24A977B-123A-48FE-950C-3B14159A2EB9}" srcOrd="0" destOrd="2" presId="urn:microsoft.com/office/officeart/2005/8/layout/list1"/>
    <dgm:cxn modelId="{83CE7931-07B0-4F91-95D2-49193FAC7B2D}" type="presOf" srcId="{E829AF8C-7DED-4862-97A8-F131EFEC028A}" destId="{02F2721F-9E6A-48A4-93E9-00468D063F88}" srcOrd="0" destOrd="0" presId="urn:microsoft.com/office/officeart/2005/8/layout/list1"/>
    <dgm:cxn modelId="{5DE98C5F-71A4-4EFA-A2B5-555F86897B63}" srcId="{E829AF8C-7DED-4862-97A8-F131EFEC028A}" destId="{10976132-DD69-46B7-A36D-D99FB2D55791}" srcOrd="2" destOrd="0" parTransId="{51DE8ED9-42F1-4CA0-BB34-4D234769DF63}" sibTransId="{5A670C0F-B988-47DB-ABBB-1717BC78009E}"/>
    <dgm:cxn modelId="{B2B94765-4D11-41A7-A4CE-54F0BEB751C5}" type="presOf" srcId="{AE95550F-32C8-46E5-A249-BBF51AF6242A}" destId="{F24A977B-123A-48FE-950C-3B14159A2EB9}" srcOrd="0" destOrd="0" presId="urn:microsoft.com/office/officeart/2005/8/layout/list1"/>
    <dgm:cxn modelId="{D2B0964A-AD6A-4BFC-A4EF-DE7B0631B176}" srcId="{E829AF8C-7DED-4862-97A8-F131EFEC028A}" destId="{1BD1A5C5-A1E5-4AF1-9E23-1B90E9F06B63}" srcOrd="3" destOrd="0" parTransId="{58AB01C6-0B88-4436-B006-215F93C1C4DF}" sibTransId="{8637B965-366C-41EB-90EF-2F3CDD381152}"/>
    <dgm:cxn modelId="{8F0FA4B3-5B6C-4D88-A920-6305E70B7A0D}" type="presOf" srcId="{1BD1A5C5-A1E5-4AF1-9E23-1B90E9F06B63}" destId="{F24A977B-123A-48FE-950C-3B14159A2EB9}" srcOrd="0" destOrd="3" presId="urn:microsoft.com/office/officeart/2005/8/layout/list1"/>
    <dgm:cxn modelId="{7DA5FBBA-A0F6-45D0-9F11-D8E0C0AA0270}" srcId="{E829AF8C-7DED-4862-97A8-F131EFEC028A}" destId="{AE95550F-32C8-46E5-A249-BBF51AF6242A}" srcOrd="0" destOrd="0" parTransId="{8B715926-3F46-4508-BE64-C8883540AA6E}" sibTransId="{E5784278-7B27-4AE4-A85A-19CE62C23BEE}"/>
    <dgm:cxn modelId="{E7821BC6-2BBD-4300-B182-1BAEA4525AF0}" type="presOf" srcId="{E829AF8C-7DED-4862-97A8-F131EFEC028A}" destId="{37FA4858-639F-4E71-83E2-76DF07239EB1}" srcOrd="1" destOrd="0" presId="urn:microsoft.com/office/officeart/2005/8/layout/list1"/>
    <dgm:cxn modelId="{87CDC6E2-B04E-410F-90F4-D415B8DD2E6C}" srcId="{2C8E3241-A77E-4678-852B-0588A26C3DB0}" destId="{E829AF8C-7DED-4862-97A8-F131EFEC028A}" srcOrd="0" destOrd="0" parTransId="{A57874A6-6A51-4925-94AE-58956B6E0FB9}" sibTransId="{A91C8FEF-BB64-439C-958B-1B209EFF2C72}"/>
    <dgm:cxn modelId="{F5EADCF7-F3FE-4FD0-8D53-3C4E64899E50}" type="presOf" srcId="{2C8E3241-A77E-4678-852B-0588A26C3DB0}" destId="{39350A2D-A498-40EF-971E-2D3D5CCFC938}" srcOrd="0" destOrd="0" presId="urn:microsoft.com/office/officeart/2005/8/layout/list1"/>
    <dgm:cxn modelId="{20CAD0FE-E53A-4EF9-9FB7-9D29F7A8A883}" type="presOf" srcId="{5F5901FF-9C34-4AA5-ADED-883EB15AA568}" destId="{F24A977B-123A-48FE-950C-3B14159A2EB9}" srcOrd="0" destOrd="1" presId="urn:microsoft.com/office/officeart/2005/8/layout/list1"/>
    <dgm:cxn modelId="{17A0203C-923C-46B0-B630-94C1E9D2383C}" type="presParOf" srcId="{39350A2D-A498-40EF-971E-2D3D5CCFC938}" destId="{85D6A0D4-48E2-41A2-B0B0-058EAE66CA58}" srcOrd="0" destOrd="0" presId="urn:microsoft.com/office/officeart/2005/8/layout/list1"/>
    <dgm:cxn modelId="{5A76702C-1488-493D-83AE-0E1730AEAF66}" type="presParOf" srcId="{85D6A0D4-48E2-41A2-B0B0-058EAE66CA58}" destId="{02F2721F-9E6A-48A4-93E9-00468D063F88}" srcOrd="0" destOrd="0" presId="urn:microsoft.com/office/officeart/2005/8/layout/list1"/>
    <dgm:cxn modelId="{1F96A47F-664C-4AA3-8FBB-DF6F036E6CCD}" type="presParOf" srcId="{85D6A0D4-48E2-41A2-B0B0-058EAE66CA58}" destId="{37FA4858-639F-4E71-83E2-76DF07239EB1}" srcOrd="1" destOrd="0" presId="urn:microsoft.com/office/officeart/2005/8/layout/list1"/>
    <dgm:cxn modelId="{1B761BC7-C11B-4EAF-AEB6-9D40AD66452E}" type="presParOf" srcId="{39350A2D-A498-40EF-971E-2D3D5CCFC938}" destId="{F9E3AF9A-EC18-45E3-B392-D8961B6BDAB5}" srcOrd="1" destOrd="0" presId="urn:microsoft.com/office/officeart/2005/8/layout/list1"/>
    <dgm:cxn modelId="{D673E333-89E1-47D5-931A-8AFD4B7BAD6B}" type="presParOf" srcId="{39350A2D-A498-40EF-971E-2D3D5CCFC938}" destId="{F24A977B-123A-48FE-950C-3B14159A2EB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5F8E-044A-4494-BA63-4FC05EA31633}">
      <dsp:nvSpPr>
        <dsp:cNvPr id="0" name=""/>
        <dsp:cNvSpPr/>
      </dsp:nvSpPr>
      <dsp:spPr>
        <a:xfrm>
          <a:off x="0" y="370540"/>
          <a:ext cx="4908688" cy="1965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/>
            <a:t>We want to detect those activities that can be a reason for threats like explosion or shooting in  public places or publicly accessible places.</a:t>
          </a:r>
          <a:endParaRPr lang="en-US" sz="2400" kern="1200" dirty="0"/>
        </a:p>
      </dsp:txBody>
      <dsp:txXfrm>
        <a:off x="95953" y="466493"/>
        <a:ext cx="4716782" cy="1773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A977B-123A-48FE-950C-3B14159A2EB9}">
      <dsp:nvSpPr>
        <dsp:cNvPr id="0" name=""/>
        <dsp:cNvSpPr/>
      </dsp:nvSpPr>
      <dsp:spPr>
        <a:xfrm>
          <a:off x="0" y="421253"/>
          <a:ext cx="5076826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37388" rIns="39401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baseline="0" dirty="0">
              <a:latin typeface="Meiryo"/>
            </a:rPr>
            <a:t>Classification</a:t>
          </a:r>
          <a:r>
            <a:rPr lang="en-US" sz="2100" kern="1200" dirty="0">
              <a:latin typeface="Meiryo"/>
            </a:rPr>
            <a:t> using Deep Learning Models</a:t>
          </a:r>
          <a:endParaRPr lang="en-US" sz="2100" kern="1200" dirty="0"/>
        </a:p>
      </dsp:txBody>
      <dsp:txXfrm>
        <a:off x="0" y="421253"/>
        <a:ext cx="5076826" cy="1554525"/>
      </dsp:txXfrm>
    </dsp:sp>
    <dsp:sp modelId="{37FA4858-639F-4E71-83E2-76DF07239EB1}">
      <dsp:nvSpPr>
        <dsp:cNvPr id="0" name=""/>
        <dsp:cNvSpPr/>
      </dsp:nvSpPr>
      <dsp:spPr>
        <a:xfrm>
          <a:off x="253841" y="111293"/>
          <a:ext cx="355377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/>
            <a:t>Supervised </a:t>
          </a:r>
          <a:r>
            <a:rPr lang="en-US" sz="2100" b="0" kern="1200" baseline="0">
              <a:latin typeface="Meiryo"/>
            </a:rPr>
            <a:t>Approach</a:t>
          </a:r>
        </a:p>
      </dsp:txBody>
      <dsp:txXfrm>
        <a:off x="284103" y="141555"/>
        <a:ext cx="3493254" cy="559396"/>
      </dsp:txXfrm>
    </dsp:sp>
    <dsp:sp modelId="{3AA55F36-F133-46E1-83CA-D28B62CE166F}">
      <dsp:nvSpPr>
        <dsp:cNvPr id="0" name=""/>
        <dsp:cNvSpPr/>
      </dsp:nvSpPr>
      <dsp:spPr>
        <a:xfrm>
          <a:off x="0" y="2399138"/>
          <a:ext cx="5076826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948438"/>
              <a:satOff val="2002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37388" rIns="39401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baseline="0" dirty="0">
              <a:latin typeface="Meiryo"/>
            </a:rPr>
            <a:t>Have</a:t>
          </a:r>
          <a:r>
            <a:rPr lang="en-US" sz="2100" kern="1200" baseline="0" dirty="0">
              <a:latin typeface="Meiryo"/>
            </a:rPr>
            <a:t> a long video</a:t>
          </a:r>
          <a:r>
            <a:rPr lang="en-US" sz="2100" kern="1200" dirty="0">
              <a:latin typeface="Meiryo"/>
            </a:rPr>
            <a:t> maybe of 100 hours and check if specific activity happened before o not.</a:t>
          </a:r>
          <a:endParaRPr lang="en-US" sz="2100" kern="1200" dirty="0"/>
        </a:p>
      </dsp:txBody>
      <dsp:txXfrm>
        <a:off x="0" y="2399138"/>
        <a:ext cx="5076826" cy="2513700"/>
      </dsp:txXfrm>
    </dsp:sp>
    <dsp:sp modelId="{2DA78BEF-F3BB-408D-8EC1-BC6385F637A1}">
      <dsp:nvSpPr>
        <dsp:cNvPr id="0" name=""/>
        <dsp:cNvSpPr/>
      </dsp:nvSpPr>
      <dsp:spPr>
        <a:xfrm>
          <a:off x="253841" y="2089178"/>
          <a:ext cx="3553778" cy="619920"/>
        </a:xfrm>
        <a:prstGeom prst="roundRect">
          <a:avLst/>
        </a:prstGeom>
        <a:solidFill>
          <a:schemeClr val="accent2">
            <a:hueOff val="12948438"/>
            <a:satOff val="2002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/>
            <a:t>Unsupervised </a:t>
          </a:r>
          <a:r>
            <a:rPr lang="en-US" sz="2100" b="0" kern="1200" baseline="0">
              <a:latin typeface="Meiryo"/>
            </a:rPr>
            <a:t>Approach</a:t>
          </a:r>
        </a:p>
      </dsp:txBody>
      <dsp:txXfrm>
        <a:off x="284103" y="2119440"/>
        <a:ext cx="3493254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39AB8-D7A2-4C7B-BA6A-6EA08855D3E7}">
      <dsp:nvSpPr>
        <dsp:cNvPr id="0" name=""/>
        <dsp:cNvSpPr/>
      </dsp:nvSpPr>
      <dsp:spPr>
        <a:xfrm>
          <a:off x="1012952" y="1779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25942-D203-43C1-A705-5457DAF616E8}">
      <dsp:nvSpPr>
        <dsp:cNvPr id="0" name=""/>
        <dsp:cNvSpPr/>
      </dsp:nvSpPr>
      <dsp:spPr>
        <a:xfrm>
          <a:off x="1429764" y="43460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A83AA-D02D-4BD1-94C9-10C772AD34FD}">
      <dsp:nvSpPr>
        <dsp:cNvPr id="0" name=""/>
        <dsp:cNvSpPr/>
      </dsp:nvSpPr>
      <dsp:spPr>
        <a:xfrm>
          <a:off x="387733" y="2582797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u="none" kern="1200"/>
            <a:t>Unattended Luggage</a:t>
          </a:r>
          <a:r>
            <a:rPr lang="en-US" sz="1100" kern="1200">
              <a:latin typeface="Meiryo"/>
            </a:rPr>
            <a:t> (That can cause explosion or can be part of any other criminal activity) </a:t>
          </a:r>
        </a:p>
      </dsp:txBody>
      <dsp:txXfrm>
        <a:off x="387733" y="2582797"/>
        <a:ext cx="3206250" cy="742500"/>
      </dsp:txXfrm>
    </dsp:sp>
    <dsp:sp modelId="{5957EFD9-526C-4A72-9200-245E477A07F4}">
      <dsp:nvSpPr>
        <dsp:cNvPr id="0" name=""/>
        <dsp:cNvSpPr/>
      </dsp:nvSpPr>
      <dsp:spPr>
        <a:xfrm>
          <a:off x="4780296" y="1779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8E2B7-6759-452C-94B0-F3582A09F597}">
      <dsp:nvSpPr>
        <dsp:cNvPr id="0" name=""/>
        <dsp:cNvSpPr/>
      </dsp:nvSpPr>
      <dsp:spPr>
        <a:xfrm>
          <a:off x="5197108" y="43460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E32B-99F1-4576-94F0-9FBF9DFF382A}">
      <dsp:nvSpPr>
        <dsp:cNvPr id="0" name=""/>
        <dsp:cNvSpPr/>
      </dsp:nvSpPr>
      <dsp:spPr>
        <a:xfrm>
          <a:off x="4155077" y="2582797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Loitering</a:t>
          </a:r>
          <a:r>
            <a:rPr lang="en-US" sz="1100" kern="1200">
              <a:latin typeface="Meiryo"/>
            </a:rPr>
            <a:t> ( That can be a plot for shooting or any other criminal activity )</a:t>
          </a:r>
          <a:endParaRPr lang="en-US" sz="1100" kern="1200"/>
        </a:p>
      </dsp:txBody>
      <dsp:txXfrm>
        <a:off x="4155077" y="2582797"/>
        <a:ext cx="3206250" cy="74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2300-6FCB-4E1F-BAD3-D687143E688D}">
      <dsp:nvSpPr>
        <dsp:cNvPr id="0" name=""/>
        <dsp:cNvSpPr/>
      </dsp:nvSpPr>
      <dsp:spPr>
        <a:xfrm>
          <a:off x="0" y="29681"/>
          <a:ext cx="4612850" cy="75348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UCF</a:t>
          </a:r>
          <a:r>
            <a:rPr lang="en-US" sz="2800" kern="1200" baseline="0" dirty="0"/>
            <a:t> Crime Dataset</a:t>
          </a:r>
          <a:endParaRPr lang="en-US" sz="2800" kern="1200" dirty="0"/>
        </a:p>
      </dsp:txBody>
      <dsp:txXfrm>
        <a:off x="36782" y="66463"/>
        <a:ext cx="4539286" cy="679916"/>
      </dsp:txXfrm>
    </dsp:sp>
    <dsp:sp modelId="{4307C89D-59F9-4031-ACF9-D228B8B98FCF}">
      <dsp:nvSpPr>
        <dsp:cNvPr id="0" name=""/>
        <dsp:cNvSpPr/>
      </dsp:nvSpPr>
      <dsp:spPr>
        <a:xfrm>
          <a:off x="0" y="863801"/>
          <a:ext cx="4612850" cy="753480"/>
        </a:xfrm>
        <a:prstGeom prst="roundRect">
          <a:avLst/>
        </a:prstGeom>
        <a:solidFill>
          <a:srgbClr val="CDBE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PETS 2007 Dataset</a:t>
          </a:r>
        </a:p>
      </dsp:txBody>
      <dsp:txXfrm>
        <a:off x="36782" y="900583"/>
        <a:ext cx="4539286" cy="679916"/>
      </dsp:txXfrm>
    </dsp:sp>
    <dsp:sp modelId="{57C06727-2E8F-4622-9A56-CC02B3CD9031}">
      <dsp:nvSpPr>
        <dsp:cNvPr id="0" name=""/>
        <dsp:cNvSpPr/>
      </dsp:nvSpPr>
      <dsp:spPr>
        <a:xfrm>
          <a:off x="0" y="1697922"/>
          <a:ext cx="4612850" cy="753480"/>
        </a:xfrm>
        <a:prstGeom prst="roundRect">
          <a:avLst/>
        </a:prstGeom>
        <a:solidFill>
          <a:srgbClr val="CCBE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CAVIAR Dataset</a:t>
          </a:r>
        </a:p>
      </dsp:txBody>
      <dsp:txXfrm>
        <a:off x="36782" y="1734704"/>
        <a:ext cx="4539286" cy="679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2300-6FCB-4E1F-BAD3-D687143E688D}">
      <dsp:nvSpPr>
        <dsp:cNvPr id="0" name=""/>
        <dsp:cNvSpPr/>
      </dsp:nvSpPr>
      <dsp:spPr>
        <a:xfrm>
          <a:off x="0" y="29681"/>
          <a:ext cx="4612850" cy="753480"/>
        </a:xfrm>
        <a:prstGeom prst="roundRect">
          <a:avLst/>
        </a:prstGeom>
        <a:solidFill>
          <a:srgbClr val="DE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UCF</a:t>
          </a:r>
          <a:r>
            <a:rPr lang="en-US" sz="2800" kern="1200" baseline="0" dirty="0"/>
            <a:t> Crime Dataset</a:t>
          </a:r>
          <a:endParaRPr lang="en-US" sz="2800" kern="1200" dirty="0"/>
        </a:p>
      </dsp:txBody>
      <dsp:txXfrm>
        <a:off x="36782" y="66463"/>
        <a:ext cx="4539286" cy="679916"/>
      </dsp:txXfrm>
    </dsp:sp>
    <dsp:sp modelId="{4307C89D-59F9-4031-ACF9-D228B8B98FCF}">
      <dsp:nvSpPr>
        <dsp:cNvPr id="0" name=""/>
        <dsp:cNvSpPr/>
      </dsp:nvSpPr>
      <dsp:spPr>
        <a:xfrm>
          <a:off x="0" y="863801"/>
          <a:ext cx="4612850" cy="753480"/>
        </a:xfrm>
        <a:prstGeom prst="roundRect">
          <a:avLst/>
        </a:prstGeom>
        <a:solidFill>
          <a:srgbClr val="DE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Pelicula</a:t>
          </a:r>
          <a:r>
            <a:rPr lang="en-US" sz="2800" kern="1200" dirty="0"/>
            <a:t> Dataset</a:t>
          </a:r>
        </a:p>
      </dsp:txBody>
      <dsp:txXfrm>
        <a:off x="36782" y="900583"/>
        <a:ext cx="4539286" cy="679916"/>
      </dsp:txXfrm>
    </dsp:sp>
    <dsp:sp modelId="{57C06727-2E8F-4622-9A56-CC02B3CD9031}">
      <dsp:nvSpPr>
        <dsp:cNvPr id="0" name=""/>
        <dsp:cNvSpPr/>
      </dsp:nvSpPr>
      <dsp:spPr>
        <a:xfrm>
          <a:off x="0" y="1697922"/>
          <a:ext cx="4612850" cy="753480"/>
        </a:xfrm>
        <a:prstGeom prst="roundRect">
          <a:avLst/>
        </a:prstGeom>
        <a:solidFill>
          <a:srgbClr val="DE8C8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YouTube Videos </a:t>
          </a:r>
        </a:p>
      </dsp:txBody>
      <dsp:txXfrm>
        <a:off x="36782" y="1734704"/>
        <a:ext cx="4539286" cy="679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A977B-123A-48FE-950C-3B14159A2EB9}">
      <dsp:nvSpPr>
        <dsp:cNvPr id="0" name=""/>
        <dsp:cNvSpPr/>
      </dsp:nvSpPr>
      <dsp:spPr>
        <a:xfrm>
          <a:off x="0" y="1530975"/>
          <a:ext cx="5076826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018" tIns="458216" rIns="39401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Easy to Navigate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Hick’s Law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Simple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Clutter Avoidance</a:t>
          </a:r>
        </a:p>
      </dsp:txBody>
      <dsp:txXfrm>
        <a:off x="0" y="1530975"/>
        <a:ext cx="5076826" cy="2286900"/>
      </dsp:txXfrm>
    </dsp:sp>
    <dsp:sp modelId="{37FA4858-639F-4E71-83E2-76DF07239EB1}">
      <dsp:nvSpPr>
        <dsp:cNvPr id="0" name=""/>
        <dsp:cNvSpPr/>
      </dsp:nvSpPr>
      <dsp:spPr>
        <a:xfrm>
          <a:off x="253841" y="1206255"/>
          <a:ext cx="355377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baseline="0" dirty="0">
              <a:latin typeface="Meiryo"/>
            </a:rPr>
            <a:t>Practices we will follow</a:t>
          </a:r>
        </a:p>
      </dsp:txBody>
      <dsp:txXfrm>
        <a:off x="285544" y="1237958"/>
        <a:ext cx="349037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alsjournals.com/abstract/57628_ch_29_f_-_paper_30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905" y="2248953"/>
            <a:ext cx="3710422" cy="1531196"/>
          </a:xfrm>
        </p:spPr>
        <p:txBody>
          <a:bodyPr/>
          <a:lstStyle/>
          <a:p>
            <a:r>
              <a:rPr lang="en-US" dirty="0"/>
              <a:t>Adeel Subhan 19I-1869</a:t>
            </a:r>
          </a:p>
          <a:p>
            <a:r>
              <a:rPr lang="en-US" dirty="0"/>
              <a:t>Fateh Muhammad 19I-1750</a:t>
            </a:r>
          </a:p>
          <a:p>
            <a:r>
              <a:rPr lang="en-US" dirty="0"/>
              <a:t>Fahad </a:t>
            </a:r>
            <a:r>
              <a:rPr lang="en-US" dirty="0" err="1"/>
              <a:t>Baig</a:t>
            </a:r>
            <a:r>
              <a:rPr lang="en-US" dirty="0"/>
              <a:t> 19I-1883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7CFBC-E587-A775-5E2D-05AEB3537333}"/>
              </a:ext>
            </a:extLst>
          </p:cNvPr>
          <p:cNvSpPr txBox="1"/>
          <p:nvPr/>
        </p:nvSpPr>
        <p:spPr>
          <a:xfrm>
            <a:off x="3560189" y="633126"/>
            <a:ext cx="5071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chemeClr val="accent6"/>
                </a:solidFill>
                <a:effectLst/>
                <a:latin typeface="Sabon Next LT (Body)"/>
              </a:rPr>
              <a:t>FYP Proposal Defense Presentation</a:t>
            </a:r>
          </a:p>
          <a:p>
            <a:pPr algn="ctr"/>
            <a:endParaRPr lang="en-US" sz="2800" dirty="0">
              <a:solidFill>
                <a:schemeClr val="accent6"/>
              </a:solidFill>
              <a:latin typeface="Sabon Next LT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FE060-10F7-F4E2-8C41-9D328BF75C8E}"/>
              </a:ext>
            </a:extLst>
          </p:cNvPr>
          <p:cNvSpPr txBox="1"/>
          <p:nvPr/>
        </p:nvSpPr>
        <p:spPr>
          <a:xfrm>
            <a:off x="4165373" y="3549316"/>
            <a:ext cx="446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Supervisor: Dr. Hasan Mujtaba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48CA8-7C23-AF48-DCF1-25F540DBD760}"/>
              </a:ext>
            </a:extLst>
          </p:cNvPr>
          <p:cNvSpPr txBox="1"/>
          <p:nvPr/>
        </p:nvSpPr>
        <p:spPr>
          <a:xfrm>
            <a:off x="4666268" y="4100660"/>
            <a:ext cx="306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Type: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7D113-2139-BC59-30A3-875990411ADC}"/>
              </a:ext>
            </a:extLst>
          </p:cNvPr>
          <p:cNvSpPr txBox="1"/>
          <p:nvPr/>
        </p:nvSpPr>
        <p:spPr>
          <a:xfrm>
            <a:off x="3407152" y="1636054"/>
            <a:ext cx="583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ASFS: Auto Surveillance For Security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288329" y="927496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Suspicious Activity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E7F2631-185B-C95E-9C74-D4FCAC301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79515"/>
              </p:ext>
            </p:extLst>
          </p:nvPr>
        </p:nvGraphicFramePr>
        <p:xfrm>
          <a:off x="367645" y="2152734"/>
          <a:ext cx="7749061" cy="334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26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288329" y="927496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Suspicious Activity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7685944-C3A4-A638-73CA-A1BD3599B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37883"/>
              </p:ext>
            </p:extLst>
          </p:nvPr>
        </p:nvGraphicFramePr>
        <p:xfrm>
          <a:off x="1288330" y="3176833"/>
          <a:ext cx="4612850" cy="2481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4C2DD6-432A-BD92-66B6-861EDD7B5EEB}"/>
              </a:ext>
            </a:extLst>
          </p:cNvPr>
          <p:cNvSpPr txBox="1"/>
          <p:nvPr/>
        </p:nvSpPr>
        <p:spPr>
          <a:xfrm>
            <a:off x="1288329" y="1951348"/>
            <a:ext cx="608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We Plan to User following Datasets for Suspicious Activity</a:t>
            </a:r>
          </a:p>
        </p:txBody>
      </p:sp>
    </p:spTree>
    <p:extLst>
      <p:ext uri="{BB962C8B-B14F-4D97-AF65-F5344CB8AC3E}">
        <p14:creationId xmlns:p14="http://schemas.microsoft.com/office/powerpoint/2010/main" val="130551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288329" y="927496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Suspicious 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2DD6-432A-BD92-66B6-861EDD7B5EEB}"/>
              </a:ext>
            </a:extLst>
          </p:cNvPr>
          <p:cNvSpPr txBox="1"/>
          <p:nvPr/>
        </p:nvSpPr>
        <p:spPr>
          <a:xfrm>
            <a:off x="1288329" y="1951348"/>
            <a:ext cx="608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Previous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DEA-4449-9772-961C-7827D08A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58" y="2479249"/>
            <a:ext cx="6795972" cy="3422129"/>
          </a:xfrm>
        </p:spPr>
        <p:txBody>
          <a:bodyPr/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Hyperlinked Website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Published in International Journal of Control Theory and Applications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Convolutional Neural Network for feature extraction and discriminative deep belief network for action classification.</a:t>
            </a:r>
            <a:endParaRPr lang="en-US" dirty="0">
              <a:ea typeface="Meiry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0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499616" y="1012337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Threat Detection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4C681-FA82-F9AC-BA8F-9007F2B9CEAD}"/>
              </a:ext>
            </a:extLst>
          </p:cNvPr>
          <p:cNvGrpSpPr/>
          <p:nvPr/>
        </p:nvGrpSpPr>
        <p:grpSpPr>
          <a:xfrm>
            <a:off x="1499616" y="2046233"/>
            <a:ext cx="4908688" cy="1965599"/>
            <a:chOff x="0" y="370540"/>
            <a:chExt cx="4908688" cy="19655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5566679-EAA8-E173-655B-F4EDE06C426A}"/>
                </a:ext>
              </a:extLst>
            </p:cNvPr>
            <p:cNvSpPr/>
            <p:nvPr/>
          </p:nvSpPr>
          <p:spPr>
            <a:xfrm>
              <a:off x="0" y="370540"/>
              <a:ext cx="4908688" cy="1965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906209-1125-0299-40F7-E4325CC320E8}"/>
                </a:ext>
              </a:extLst>
            </p:cNvPr>
            <p:cNvSpPr txBox="1"/>
            <p:nvPr/>
          </p:nvSpPr>
          <p:spPr>
            <a:xfrm>
              <a:off x="95953" y="466493"/>
              <a:ext cx="4716782" cy="1773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Using visual threats and object detection techniques, we aim to detect apparent threats.</a:t>
              </a:r>
              <a:endParaRPr lang="en-US" sz="2400" kern="12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5E1C6E-D063-D41C-D47F-35E0BF98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2" y="4337842"/>
            <a:ext cx="4924425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FBCE6-82CB-C874-6880-4CD0FA60DCB4}"/>
              </a:ext>
            </a:extLst>
          </p:cNvPr>
          <p:cNvSpPr txBox="1"/>
          <p:nvPr/>
        </p:nvSpPr>
        <p:spPr>
          <a:xfrm>
            <a:off x="1753385" y="4836120"/>
            <a:ext cx="4242061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8"/>
              </a:spcAft>
            </a:pPr>
            <a:r>
              <a:rPr lang="en-US" sz="2400" kern="1200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Detecting threats like: a person holding a gun, a fire nearby, individuals fighting, arson or a road accidents. </a:t>
            </a:r>
            <a:endParaRPr lang="en-US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41922"/>
            <a:ext cx="5693664" cy="3026004"/>
          </a:xfrm>
        </p:spPr>
        <p:txBody>
          <a:bodyPr/>
          <a:lstStyle/>
          <a:p>
            <a:r>
              <a:rPr lang="en-US" dirty="0"/>
              <a:t>Classes we aim to train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Fighting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Shooting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499616" y="1012337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21734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499616" y="1012337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Threat Detection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C990477-C305-9BA9-E893-F63E6F87AE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710693"/>
              </p:ext>
            </p:extLst>
          </p:nvPr>
        </p:nvGraphicFramePr>
        <p:xfrm>
          <a:off x="1499616" y="2931736"/>
          <a:ext cx="4612850" cy="2481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536E1D-8B86-6C76-443E-607F147F4AE7}"/>
              </a:ext>
            </a:extLst>
          </p:cNvPr>
          <p:cNvSpPr txBox="1"/>
          <p:nvPr/>
        </p:nvSpPr>
        <p:spPr>
          <a:xfrm>
            <a:off x="1499616" y="1951348"/>
            <a:ext cx="608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We Plan to User following Datasets for 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312977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026763"/>
            <a:ext cx="5693664" cy="3374796"/>
          </a:xfrm>
        </p:spPr>
        <p:txBody>
          <a:bodyPr/>
          <a:lstStyle/>
          <a:p>
            <a:r>
              <a:rPr lang="en-US" dirty="0"/>
              <a:t>Techniques we’ve planned to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LSTM/RNNs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499616" y="1012337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368672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0" y="2026763"/>
            <a:ext cx="7248458" cy="3374796"/>
          </a:xfrm>
        </p:spPr>
        <p:txBody>
          <a:bodyPr/>
          <a:lstStyle/>
          <a:p>
            <a:r>
              <a:rPr lang="en-US" dirty="0"/>
              <a:t>Our main objective is to provide security to public, considering this, we have to report a suspicious or threat activity as soon as it’s detected to user and relevant authorities.  More on reporting customizability later…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868020" y="1102498"/>
            <a:ext cx="724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Notifying User and Authorities</a:t>
            </a:r>
          </a:p>
        </p:txBody>
      </p:sp>
    </p:spTree>
    <p:extLst>
      <p:ext uri="{BB962C8B-B14F-4D97-AF65-F5344CB8AC3E}">
        <p14:creationId xmlns:p14="http://schemas.microsoft.com/office/powerpoint/2010/main" val="37982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868020" y="703324"/>
            <a:ext cx="6618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Simple and Responsive Application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6A5D1A-234B-3771-0A2E-5E974DE95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582405"/>
              </p:ext>
            </p:extLst>
          </p:nvPr>
        </p:nvGraphicFramePr>
        <p:xfrm>
          <a:off x="1638922" y="1724986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1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2044332"/>
            <a:ext cx="7598853" cy="429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Multiple Camera Support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Detect Threat based on Explosion, Arson, Shooting &amp; Fighting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Identify Suspicious Activity based on Loitering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Customizability in Alerts, User Defined Authorities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Analytics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Live and Playback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Demo for new users.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5991D-04B6-37D3-367A-36D50A8C40E6}"/>
              </a:ext>
            </a:extLst>
          </p:cNvPr>
          <p:cNvSpPr txBox="1"/>
          <p:nvPr/>
        </p:nvSpPr>
        <p:spPr>
          <a:xfrm>
            <a:off x="3685032" y="1131217"/>
            <a:ext cx="645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  <a:cs typeface="Arial Black" panose="020B0604020202020204" pitchFamily="34" charset="0"/>
              </a:rPr>
              <a:t>High-Level Features</a:t>
            </a:r>
            <a:endParaRPr lang="en-US" sz="4000" b="1" dirty="0">
              <a:solidFill>
                <a:schemeClr val="accent6"/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B831E7-5067-1004-73E4-C9AB5FFB6F8C}"/>
              </a:ext>
            </a:extLst>
          </p:cNvPr>
          <p:cNvSpPr txBox="1"/>
          <p:nvPr/>
        </p:nvSpPr>
        <p:spPr>
          <a:xfrm>
            <a:off x="5184742" y="1139799"/>
            <a:ext cx="51281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02C8F"/>
                </a:solidFill>
              </a:rPr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B09742-8269-BEDF-AD5B-20C45EED14C0}"/>
              </a:ext>
            </a:extLst>
          </p:cNvPr>
          <p:cNvSpPr txBox="1">
            <a:spLocks/>
          </p:cNvSpPr>
          <p:nvPr/>
        </p:nvSpPr>
        <p:spPr>
          <a:xfrm>
            <a:off x="4365553" y="2677213"/>
            <a:ext cx="6766560" cy="269606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Threat detection before it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Detect suspicious activity that can cause a threat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93DB96-0A2C-3937-92BC-8343705BD773}"/>
              </a:ext>
            </a:extLst>
          </p:cNvPr>
          <p:cNvSpPr txBox="1"/>
          <p:nvPr/>
        </p:nvSpPr>
        <p:spPr>
          <a:xfrm>
            <a:off x="3959257" y="2139885"/>
            <a:ext cx="8352149" cy="373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Application that timely detects threats and suspicious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Application notifies the user if there’s any danger near(in scope of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</a:rPr>
              <a:t>cameras).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Application notifies appropriate authority according to guidelines set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</a:rPr>
              <a:t>by user, E.g. User can choose firefighter to call automatically in case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</a:rPr>
              <a:t>of a fire.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Application has ability to show threats/suspicious activities of the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</a:rPr>
              <a:t>whole day/week.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7BB15-C9AF-51CC-2910-C7E2E1F911C9}"/>
              </a:ext>
            </a:extLst>
          </p:cNvPr>
          <p:cNvSpPr txBox="1"/>
          <p:nvPr/>
        </p:nvSpPr>
        <p:spPr>
          <a:xfrm>
            <a:off x="5326145" y="900698"/>
            <a:ext cx="526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2005497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93DB96-0A2C-3937-92BC-8343705BD773}"/>
              </a:ext>
            </a:extLst>
          </p:cNvPr>
          <p:cNvSpPr txBox="1"/>
          <p:nvPr/>
        </p:nvSpPr>
        <p:spPr>
          <a:xfrm>
            <a:off x="4275055" y="2356701"/>
            <a:ext cx="7371762" cy="2815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Application will ignore and not call local authorities if it detects a threat/suspicious activity from registered users. E.g. guard holding a gun.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Web Application with live video, analytics, settings to customize and playback support.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Progressive Web Apps for mobile users.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7BB15-C9AF-51CC-2910-C7E2E1F911C9}"/>
              </a:ext>
            </a:extLst>
          </p:cNvPr>
          <p:cNvSpPr txBox="1"/>
          <p:nvPr/>
        </p:nvSpPr>
        <p:spPr>
          <a:xfrm>
            <a:off x="5326145" y="900698"/>
            <a:ext cx="526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203207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8473908"/>
              </p:ext>
            </p:extLst>
          </p:nvPr>
        </p:nvGraphicFramePr>
        <p:xfrm>
          <a:off x="904973" y="2813050"/>
          <a:ext cx="10322352" cy="229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7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14502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145022">
                  <a:extLst>
                    <a:ext uri="{9D8B030D-6E8A-4147-A177-3AD203B41FA5}">
                      <a16:colId xmlns:a16="http://schemas.microsoft.com/office/drawing/2014/main" val="1013928954"/>
                    </a:ext>
                  </a:extLst>
                </a:gridCol>
                <a:gridCol w="1330181">
                  <a:extLst>
                    <a:ext uri="{9D8B030D-6E8A-4147-A177-3AD203B41FA5}">
                      <a16:colId xmlns:a16="http://schemas.microsoft.com/office/drawing/2014/main" val="1619884587"/>
                    </a:ext>
                  </a:extLst>
                </a:gridCol>
                <a:gridCol w="1051758">
                  <a:extLst>
                    <a:ext uri="{9D8B030D-6E8A-4147-A177-3AD203B41FA5}">
                      <a16:colId xmlns:a16="http://schemas.microsoft.com/office/drawing/2014/main" val="610017673"/>
                    </a:ext>
                  </a:extLst>
                </a:gridCol>
                <a:gridCol w="1053126">
                  <a:extLst>
                    <a:ext uri="{9D8B030D-6E8A-4147-A177-3AD203B41FA5}">
                      <a16:colId xmlns:a16="http://schemas.microsoft.com/office/drawing/2014/main" val="2701283979"/>
                    </a:ext>
                  </a:extLst>
                </a:gridCol>
                <a:gridCol w="1145022">
                  <a:extLst>
                    <a:ext uri="{9D8B030D-6E8A-4147-A177-3AD203B41FA5}">
                      <a16:colId xmlns:a16="http://schemas.microsoft.com/office/drawing/2014/main" val="1951897224"/>
                    </a:ext>
                  </a:extLst>
                </a:gridCol>
                <a:gridCol w="128388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00615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Logic Building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TensorFlow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Flask/Django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PWAs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Critical Thinking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Front-End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Sabon Next LT (Body)"/>
                          <a:cs typeface="Sabon Next LT" panose="02000500000000000000" pitchFamily="2" charset="0"/>
                        </a:rPr>
                        <a:t>Adeel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Sabon Next LT (Body)"/>
                          <a:cs typeface="Sabon Next LT" panose="02000500000000000000" pitchFamily="2" charset="0"/>
                        </a:rPr>
                        <a:t>Fateh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Sabon Next LT (Body)"/>
                          <a:cs typeface="Sabon Next LT" panose="02000500000000000000" pitchFamily="2" charset="0"/>
                        </a:rPr>
                        <a:t>Fahad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64117-D5DF-9E52-5C1C-14CB83481BAB}"/>
              </a:ext>
            </a:extLst>
          </p:cNvPr>
          <p:cNvSpPr txBox="1"/>
          <p:nvPr/>
        </p:nvSpPr>
        <p:spPr>
          <a:xfrm>
            <a:off x="1993770" y="1131217"/>
            <a:ext cx="814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Sabon Next LT (Body)"/>
                <a:cs typeface="Arial Black" panose="020B0604020202020204" pitchFamily="34" charset="0"/>
              </a:rPr>
              <a:t>Skills &amp; Familiarity with tools</a:t>
            </a:r>
            <a:endParaRPr lang="en-US" sz="4000" dirty="0">
              <a:solidFill>
                <a:schemeClr val="accent6"/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366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1733110"/>
              </p:ext>
            </p:extLst>
          </p:nvPr>
        </p:nvGraphicFramePr>
        <p:xfrm>
          <a:off x="742950" y="2813050"/>
          <a:ext cx="10696712" cy="229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07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06807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068071">
                  <a:extLst>
                    <a:ext uri="{9D8B030D-6E8A-4147-A177-3AD203B41FA5}">
                      <a16:colId xmlns:a16="http://schemas.microsoft.com/office/drawing/2014/main" val="1013928954"/>
                    </a:ext>
                  </a:extLst>
                </a:gridCol>
                <a:gridCol w="1240787">
                  <a:extLst>
                    <a:ext uri="{9D8B030D-6E8A-4147-A177-3AD203B41FA5}">
                      <a16:colId xmlns:a16="http://schemas.microsoft.com/office/drawing/2014/main" val="161988458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610017673"/>
                    </a:ext>
                  </a:extLst>
                </a:gridCol>
                <a:gridCol w="982351">
                  <a:extLst>
                    <a:ext uri="{9D8B030D-6E8A-4147-A177-3AD203B41FA5}">
                      <a16:colId xmlns:a16="http://schemas.microsoft.com/office/drawing/2014/main" val="2701283979"/>
                    </a:ext>
                  </a:extLst>
                </a:gridCol>
                <a:gridCol w="1068071">
                  <a:extLst>
                    <a:ext uri="{9D8B030D-6E8A-4147-A177-3AD203B41FA5}">
                      <a16:colId xmlns:a16="http://schemas.microsoft.com/office/drawing/2014/main" val="1951897224"/>
                    </a:ext>
                  </a:extLst>
                </a:gridCol>
                <a:gridCol w="119760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938539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068071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 Design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Schema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marL="68580" marR="68580" marT="0" marB="0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Sabon Next LT (Body)"/>
                          <a:cs typeface="Sabon Next LT" panose="02000500000000000000" pitchFamily="2" charset="0"/>
                        </a:rPr>
                        <a:t>Adeel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Sabon Next LT (Body)"/>
                          <a:cs typeface="Sabon Next LT" panose="02000500000000000000" pitchFamily="2" charset="0"/>
                        </a:rPr>
                        <a:t>Fateh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Sabon Next LT (Body)"/>
                          <a:cs typeface="Sabon Next LT" panose="02000500000000000000" pitchFamily="2" charset="0"/>
                        </a:rPr>
                        <a:t>Fahad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Bahnschrift Light SemiCondensed" panose="020B0502040204020203" pitchFamily="34" charset="0"/>
                          <a:ea typeface="Calibri" panose="020F0502020204030204" pitchFamily="34" charset="0"/>
                          <a:cs typeface="Segoe UI Symbol" panose="020B0502040204020203" pitchFamily="34" charset="0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Bahnschrift Light Semi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28BA4-29CC-5798-DEDF-940DB4F88D8E}"/>
              </a:ext>
            </a:extLst>
          </p:cNvPr>
          <p:cNvSpPr txBox="1"/>
          <p:nvPr/>
        </p:nvSpPr>
        <p:spPr>
          <a:xfrm>
            <a:off x="1993770" y="1131217"/>
            <a:ext cx="814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Sabon Next LT (Body)"/>
                <a:cs typeface="Arial Black" panose="020B0604020202020204" pitchFamily="34" charset="0"/>
              </a:rPr>
              <a:t>Division of Work</a:t>
            </a:r>
            <a:endParaRPr lang="en-US" sz="4000" dirty="0">
              <a:solidFill>
                <a:schemeClr val="accent6"/>
              </a:solidFill>
              <a:latin typeface="Sabon Next L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29101B-D5BF-6A68-0F8A-4164150F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371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52100">
                  <a:extLst>
                    <a:ext uri="{9D8B030D-6E8A-4147-A177-3AD203B41FA5}">
                      <a16:colId xmlns:a16="http://schemas.microsoft.com/office/drawing/2014/main" val="2318557325"/>
                    </a:ext>
                  </a:extLst>
                </a:gridCol>
                <a:gridCol w="1991940">
                  <a:extLst>
                    <a:ext uri="{9D8B030D-6E8A-4147-A177-3AD203B41FA5}">
                      <a16:colId xmlns:a16="http://schemas.microsoft.com/office/drawing/2014/main" val="1297310226"/>
                    </a:ext>
                  </a:extLst>
                </a:gridCol>
                <a:gridCol w="1932183">
                  <a:extLst>
                    <a:ext uri="{9D8B030D-6E8A-4147-A177-3AD203B41FA5}">
                      <a16:colId xmlns:a16="http://schemas.microsoft.com/office/drawing/2014/main" val="3923330955"/>
                    </a:ext>
                  </a:extLst>
                </a:gridCol>
                <a:gridCol w="1812665">
                  <a:extLst>
                    <a:ext uri="{9D8B030D-6E8A-4147-A177-3AD203B41FA5}">
                      <a16:colId xmlns:a16="http://schemas.microsoft.com/office/drawing/2014/main" val="1438293092"/>
                    </a:ext>
                  </a:extLst>
                </a:gridCol>
                <a:gridCol w="2331898">
                  <a:extLst>
                    <a:ext uri="{9D8B030D-6E8A-4147-A177-3AD203B41FA5}">
                      <a16:colId xmlns:a16="http://schemas.microsoft.com/office/drawing/2014/main" val="2863634411"/>
                    </a:ext>
                  </a:extLst>
                </a:gridCol>
                <a:gridCol w="2171214">
                  <a:extLst>
                    <a:ext uri="{9D8B030D-6E8A-4147-A177-3AD203B41FA5}">
                      <a16:colId xmlns:a16="http://schemas.microsoft.com/office/drawing/2014/main" val="4186783026"/>
                    </a:ext>
                  </a:extLst>
                </a:gridCol>
              </a:tblGrid>
              <a:tr h="6039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Week 1 - 2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Week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Week 4 - 7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Week 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Midterm Evaluation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Week 9 - 14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Week 15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Evaluation FYP - 1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300316"/>
                  </a:ext>
                </a:extLst>
              </a:tr>
              <a:tr h="62540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Idea Selection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Problem Identification with Possible  Solution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Supervisor Selection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Team Selection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Proposal Document submission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Proposal Defense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Structure Design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Behavior Design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Design and Representation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Structure Design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Algorithm Design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collection and cleaning for suspicious activities / normal activities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Selection of Datasets and Deep Learning Model to be used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Installation and setup of tools and technologies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Preparation for suspicious activities and normal activities classification and identification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Suspicious Activity Identification in a CCTV video using Deep Learning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simple Presentable Web interface to upload video and check if it have suspicious activity or not. If yes, then which time frame have that suspicious activity.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Poster Submission on Slate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Comments in code along with documentation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Naming Conventions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Static Analysis of Code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Training and Testing of Model to check how accurate results are.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with our Web-App to give demo during mid-evaluation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Working Code + Demonstration (for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Iteration 1 )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Designing Web Application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Training and testing multiple models for Suspicious activity Detection from CCTV videos to select best performing model.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Implementation of multiple extended features like user can sign-up, and login into browser based application to check any suspicious activity or threat in a video by uploading a video.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This will include Database Design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of our best performing model with our web application.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complete web application for detection of any suspicious activity in a CCTV video by uploading a video on that website.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 Performing model among multiple Deep learning models that were trained to detect suspicious activity will be integrated with web application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Working Code + Demonstration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 Documentation for FYP-1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of our Model on Run Time by accessing Public IP CCTV Cameras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504" marR="515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027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44319-C378-5BFA-A2AA-7A74EBF6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44110"/>
              </p:ext>
            </p:extLst>
          </p:nvPr>
        </p:nvGraphicFramePr>
        <p:xfrm>
          <a:off x="0" y="2"/>
          <a:ext cx="12192001" cy="685799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53198">
                  <a:extLst>
                    <a:ext uri="{9D8B030D-6E8A-4147-A177-3AD203B41FA5}">
                      <a16:colId xmlns:a16="http://schemas.microsoft.com/office/drawing/2014/main" val="3445583554"/>
                    </a:ext>
                  </a:extLst>
                </a:gridCol>
                <a:gridCol w="2353198">
                  <a:extLst>
                    <a:ext uri="{9D8B030D-6E8A-4147-A177-3AD203B41FA5}">
                      <a16:colId xmlns:a16="http://schemas.microsoft.com/office/drawing/2014/main" val="3504412929"/>
                    </a:ext>
                  </a:extLst>
                </a:gridCol>
                <a:gridCol w="2414056">
                  <a:extLst>
                    <a:ext uri="{9D8B030D-6E8A-4147-A177-3AD203B41FA5}">
                      <a16:colId xmlns:a16="http://schemas.microsoft.com/office/drawing/2014/main" val="1576598380"/>
                    </a:ext>
                  </a:extLst>
                </a:gridCol>
                <a:gridCol w="2454630">
                  <a:extLst>
                    <a:ext uri="{9D8B030D-6E8A-4147-A177-3AD203B41FA5}">
                      <a16:colId xmlns:a16="http://schemas.microsoft.com/office/drawing/2014/main" val="2225755434"/>
                    </a:ext>
                  </a:extLst>
                </a:gridCol>
                <a:gridCol w="2616919">
                  <a:extLst>
                    <a:ext uri="{9D8B030D-6E8A-4147-A177-3AD203B41FA5}">
                      <a16:colId xmlns:a16="http://schemas.microsoft.com/office/drawing/2014/main" val="1386285146"/>
                    </a:ext>
                  </a:extLst>
                </a:gridCol>
              </a:tblGrid>
              <a:tr h="69365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Week 1 - 3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Week 4 - 5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Week 6 – 7 Pre Job-Fair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Evaluation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Week 8 - 10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Week 11 – 15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FYP-2 Evaluation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716051"/>
                  </a:ext>
                </a:extLst>
              </a:tr>
              <a:tr h="61643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Data Preparation for Threat Detection like someone carrying weapon, or house on Fire etc.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Threat Identification in CCTV video using Deep Learning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Training multiple Deep Learning Models on threat detection Datasets to check which model performs better.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Completing both main features of FYP to provide security to public using auto surveillance.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Testing, Validation, and selection of best performing Deep Learning models for both Suspicious activity Detection and Threat Detection.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of Our Deep Learning Models with our Web Application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Implementation of all Extended Features for (Auto Surveillance and Security System)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Users should be able to have a gallery of all suspicious activities in previous one year.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 will provide features like notifying authorities after detection of any suspicious activity or threat.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would be able to define who is the authority. For which kind of threat System should inform him and just generate a warning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Providing Final Report + Complete Documentation + Updated Posters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 will make this Auto Surveillance System customizable for Users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 which kind of activity or Threat should be notified immediately to institutes like law enforcement agencies or Fire brigade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We’ll be giving Demo of Auto Surveillance System on Run Time, either Public IP Cameras or We can deploy our own CCTV Cameras (Subject to Hardware availability)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&amp; Optimization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 publicly accessible web application will be made for marketing and providing Demo of both threat detection and suspicious activity detection.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Visitors of website will be able to unload a video to check  any suspicious activity or if there is any threat detected in that video.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 FYP Report duly signed by the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Supervisor adding: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Development FYP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&amp; Deployment Diagrams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SVN or GitHub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Configuration/ Setup and Tool Manual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Any other artifact deemed suitable by Supervisor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Working Code + Demonstration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837" marR="508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9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15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181735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54664"/>
            <a:ext cx="6766560" cy="26960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Customizable application used for Security using auto surveillance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Detecting threat and suspicious activity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EA8C0-07F8-1F32-413D-AB49FAAD6258}"/>
              </a:ext>
            </a:extLst>
          </p:cNvPr>
          <p:cNvSpPr txBox="1"/>
          <p:nvPr/>
        </p:nvSpPr>
        <p:spPr>
          <a:xfrm>
            <a:off x="4524866" y="1197204"/>
            <a:ext cx="6042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54664"/>
            <a:ext cx="6766560" cy="26960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Generating a warning before any mishap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Can be used for a lot of public and private places which require security.</a:t>
            </a:r>
          </a:p>
          <a:p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EA8C0-07F8-1F32-413D-AB49FAAD6258}"/>
              </a:ext>
            </a:extLst>
          </p:cNvPr>
          <p:cNvSpPr txBox="1"/>
          <p:nvPr/>
        </p:nvSpPr>
        <p:spPr>
          <a:xfrm>
            <a:off x="4524866" y="1197204"/>
            <a:ext cx="6042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9472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B831E7-5067-1004-73E4-C9AB5FFB6F8C}"/>
              </a:ext>
            </a:extLst>
          </p:cNvPr>
          <p:cNvSpPr txBox="1"/>
          <p:nvPr/>
        </p:nvSpPr>
        <p:spPr>
          <a:xfrm>
            <a:off x="5184742" y="1139799"/>
            <a:ext cx="4496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02C8F"/>
                </a:solidFill>
              </a:rPr>
              <a:t>Motivation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B09742-8269-BEDF-AD5B-20C45EED14C0}"/>
              </a:ext>
            </a:extLst>
          </p:cNvPr>
          <p:cNvSpPr txBox="1">
            <a:spLocks/>
          </p:cNvSpPr>
          <p:nvPr/>
        </p:nvSpPr>
        <p:spPr>
          <a:xfrm>
            <a:off x="4224528" y="2080967"/>
            <a:ext cx="6766560" cy="269606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Application not targeted towards specific audience</a:t>
            </a:r>
          </a:p>
          <a:p>
            <a:r>
              <a:rPr lang="en-GB" dirty="0"/>
              <a:t>To tackle the limited software solutions in surveillance system</a:t>
            </a:r>
          </a:p>
          <a:p>
            <a:r>
              <a:rPr lang="en-GB" dirty="0"/>
              <a:t>To improve the security of the country as compared to the past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FE38F-F67B-3323-164E-98FF915A3580}"/>
              </a:ext>
            </a:extLst>
          </p:cNvPr>
          <p:cNvSpPr txBox="1"/>
          <p:nvPr/>
        </p:nvSpPr>
        <p:spPr>
          <a:xfrm>
            <a:off x="1008668" y="602943"/>
            <a:ext cx="8345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Practical Example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A40C88-C4DD-7AE9-E009-F07AACDE8A4D}"/>
              </a:ext>
            </a:extLst>
          </p:cNvPr>
          <p:cNvSpPr txBox="1">
            <a:spLocks/>
          </p:cNvSpPr>
          <p:nvPr/>
        </p:nvSpPr>
        <p:spPr>
          <a:xfrm>
            <a:off x="1008668" y="1834383"/>
            <a:ext cx="7340048" cy="318923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2400" dirty="0"/>
              <a:t>Suspicious Activity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2400" dirty="0"/>
              <a:t>Threat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E34F9-A2A2-5372-2DF7-092B9E44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67" y="1832025"/>
            <a:ext cx="3208449" cy="24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FE38F-F67B-3323-164E-98FF915A3580}"/>
              </a:ext>
            </a:extLst>
          </p:cNvPr>
          <p:cNvSpPr txBox="1"/>
          <p:nvPr/>
        </p:nvSpPr>
        <p:spPr>
          <a:xfrm>
            <a:off x="1008668" y="602943"/>
            <a:ext cx="8345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High Level Goals/Objectives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A40C88-C4DD-7AE9-E009-F07AACDE8A4D}"/>
              </a:ext>
            </a:extLst>
          </p:cNvPr>
          <p:cNvSpPr txBox="1">
            <a:spLocks/>
          </p:cNvSpPr>
          <p:nvPr/>
        </p:nvSpPr>
        <p:spPr>
          <a:xfrm>
            <a:off x="1008668" y="1834383"/>
            <a:ext cx="7340048" cy="318923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2400" dirty="0"/>
              <a:t>Suspicious Activity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2400" dirty="0"/>
              <a:t>Threat Detection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2400" dirty="0"/>
              <a:t>Notifying Authorities Timely</a:t>
            </a:r>
          </a:p>
          <a:p>
            <a:pPr indent="-3429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2400" dirty="0"/>
              <a:t>Simple and Customizable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796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823372" y="927496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Suspicious Activity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0E6977E-D6D1-DE8B-6152-385F07AC4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990838"/>
              </p:ext>
            </p:extLst>
          </p:nvPr>
        </p:nvGraphicFramePr>
        <p:xfrm>
          <a:off x="789924" y="1635382"/>
          <a:ext cx="4908688" cy="2336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C3B4E93-D604-7BAA-5640-5C25CF512B6D}"/>
              </a:ext>
            </a:extLst>
          </p:cNvPr>
          <p:cNvGrpSpPr/>
          <p:nvPr/>
        </p:nvGrpSpPr>
        <p:grpSpPr>
          <a:xfrm>
            <a:off x="789923" y="4094317"/>
            <a:ext cx="4908689" cy="2268775"/>
            <a:chOff x="0" y="2608544"/>
            <a:chExt cx="5031485" cy="25155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681CD-C9F6-625D-CFF1-58A2F0F6D545}"/>
                </a:ext>
              </a:extLst>
            </p:cNvPr>
            <p:cNvSpPr/>
            <p:nvPr/>
          </p:nvSpPr>
          <p:spPr>
            <a:xfrm>
              <a:off x="0" y="2608544"/>
              <a:ext cx="5031485" cy="25155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2948438"/>
                <a:satOff val="2002"/>
                <a:lumOff val="7844"/>
                <a:alphaOff val="0"/>
              </a:schemeClr>
            </a:fillRef>
            <a:effectRef idx="0">
              <a:schemeClr val="accent2">
                <a:hueOff val="12948438"/>
                <a:satOff val="2002"/>
                <a:lumOff val="784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1F79C875-B4D5-E7F9-FF2A-5E9582ED0FEB}"/>
                </a:ext>
              </a:extLst>
            </p:cNvPr>
            <p:cNvSpPr txBox="1"/>
            <p:nvPr/>
          </p:nvSpPr>
          <p:spPr>
            <a:xfrm>
              <a:off x="122797" y="2731341"/>
              <a:ext cx="4785891" cy="2269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0" kern="1200" baseline="0" dirty="0"/>
                <a:t>We aim to detect such activities before the time so we can protect public from any incident.</a:t>
              </a:r>
              <a:endParaRPr 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7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9A6930-D77E-0462-D993-FEC38CAFD351}"/>
              </a:ext>
            </a:extLst>
          </p:cNvPr>
          <p:cNvSpPr txBox="1"/>
          <p:nvPr/>
        </p:nvSpPr>
        <p:spPr>
          <a:xfrm>
            <a:off x="1288329" y="927496"/>
            <a:ext cx="507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Sabon Next LT (Body)"/>
              </a:rPr>
              <a:t>Suspicious Activity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9A6E31C-201D-505C-F7A8-81CCD8D80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858584"/>
              </p:ext>
            </p:extLst>
          </p:nvPr>
        </p:nvGraphicFramePr>
        <p:xfrm>
          <a:off x="1283124" y="1656731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79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{B7D29489-2567-4EED-8224-6EB7A9D3BD36}tf78438558_win32</Template>
  <TotalTime>433</TotalTime>
  <Words>1402</Words>
  <Application>Microsoft Office PowerPoint</Application>
  <PresentationFormat>Widescreen</PresentationFormat>
  <Paragraphs>318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Meiryo</vt:lpstr>
      <vt:lpstr>Arial</vt:lpstr>
      <vt:lpstr>Arial Black</vt:lpstr>
      <vt:lpstr>Bahnschrift Light SemiCondensed</vt:lpstr>
      <vt:lpstr>Corbel</vt:lpstr>
      <vt:lpstr>Sabon Next LT</vt:lpstr>
      <vt:lpstr>Sabon Next LT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Adeel Subhan</dc:creator>
  <cp:lastModifiedBy>Adeel Subhan</cp:lastModifiedBy>
  <cp:revision>18</cp:revision>
  <dcterms:created xsi:type="dcterms:W3CDTF">2022-09-01T07:38:19Z</dcterms:created>
  <dcterms:modified xsi:type="dcterms:W3CDTF">2022-09-02T06:33:22Z</dcterms:modified>
</cp:coreProperties>
</file>