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60" r:id="rId5"/>
    <p:sldId id="266" r:id="rId6"/>
    <p:sldId id="270" r:id="rId7"/>
    <p:sldId id="271" r:id="rId8"/>
    <p:sldId id="265" r:id="rId9"/>
    <p:sldId id="273" r:id="rId10"/>
    <p:sldId id="272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9A002-3FEB-4C11-A917-862542B2063C}" type="doc">
      <dgm:prSet loTypeId="urn:microsoft.com/office/officeart/2005/8/layout/chevron1" loCatId="process" qsTypeId="urn:microsoft.com/office/officeart/2005/8/quickstyle/3d4" qsCatId="3D" csTypeId="urn:microsoft.com/office/officeart/2005/8/colors/accent1_2" csCatId="accent1" phldr="1"/>
      <dgm:spPr/>
    </dgm:pt>
    <dgm:pt modelId="{7DD11ACD-7EF7-497E-A7F1-141BC9A62142}">
      <dgm:prSet phldrT="[Text]"/>
      <dgm:spPr/>
      <dgm:t>
        <a:bodyPr/>
        <a:lstStyle/>
        <a:p>
          <a:r>
            <a:rPr lang="en-US" dirty="0"/>
            <a:t>Domain Research</a:t>
          </a:r>
        </a:p>
      </dgm:t>
    </dgm:pt>
    <dgm:pt modelId="{952E414D-D040-4282-8EDC-65521AF55246}" type="parTrans" cxnId="{A127A7A9-F03D-4EF6-A5D0-DD93636F9C86}">
      <dgm:prSet/>
      <dgm:spPr/>
      <dgm:t>
        <a:bodyPr/>
        <a:lstStyle/>
        <a:p>
          <a:endParaRPr lang="en-US"/>
        </a:p>
      </dgm:t>
    </dgm:pt>
    <dgm:pt modelId="{5C78DD67-3D85-4F41-A4AC-B6F7DD72A859}" type="sibTrans" cxnId="{A127A7A9-F03D-4EF6-A5D0-DD93636F9C86}">
      <dgm:prSet/>
      <dgm:spPr/>
      <dgm:t>
        <a:bodyPr/>
        <a:lstStyle/>
        <a:p>
          <a:endParaRPr lang="en-US"/>
        </a:p>
      </dgm:t>
    </dgm:pt>
    <dgm:pt modelId="{50E22072-4705-4C0A-A5F0-6521B6D56615}">
      <dgm:prSet phldrT="[Text]"/>
      <dgm:spPr/>
      <dgm:t>
        <a:bodyPr/>
        <a:lstStyle/>
        <a:p>
          <a:r>
            <a:rPr lang="en-US" dirty="0"/>
            <a:t>Data Collection </a:t>
          </a:r>
        </a:p>
      </dgm:t>
    </dgm:pt>
    <dgm:pt modelId="{BC253615-EBAB-4637-AF27-63EC17FDC249}" type="parTrans" cxnId="{CCF50527-4FEE-4DA6-87E5-58396D1280B6}">
      <dgm:prSet/>
      <dgm:spPr/>
      <dgm:t>
        <a:bodyPr/>
        <a:lstStyle/>
        <a:p>
          <a:endParaRPr lang="en-US"/>
        </a:p>
      </dgm:t>
    </dgm:pt>
    <dgm:pt modelId="{0B2E832D-039A-4ECE-B541-2B9A98EE2D45}" type="sibTrans" cxnId="{CCF50527-4FEE-4DA6-87E5-58396D1280B6}">
      <dgm:prSet/>
      <dgm:spPr/>
      <dgm:t>
        <a:bodyPr/>
        <a:lstStyle/>
        <a:p>
          <a:endParaRPr lang="en-US"/>
        </a:p>
      </dgm:t>
    </dgm:pt>
    <dgm:pt modelId="{D9FB665D-B7E9-48F5-A84B-50AC5ED3CF70}">
      <dgm:prSet phldrT="[Text]"/>
      <dgm:spPr/>
      <dgm:t>
        <a:bodyPr/>
        <a:lstStyle/>
        <a:p>
          <a:r>
            <a:rPr lang="en-US" dirty="0"/>
            <a:t>Suspicious Activity [1/2]</a:t>
          </a:r>
        </a:p>
      </dgm:t>
    </dgm:pt>
    <dgm:pt modelId="{FAB97D05-617C-48BE-975E-E5FE15DE24DD}" type="parTrans" cxnId="{36121A3F-D533-4F45-9E84-EF6E81C5CC0D}">
      <dgm:prSet/>
      <dgm:spPr/>
      <dgm:t>
        <a:bodyPr/>
        <a:lstStyle/>
        <a:p>
          <a:endParaRPr lang="en-US"/>
        </a:p>
      </dgm:t>
    </dgm:pt>
    <dgm:pt modelId="{3D408A84-3082-4F10-82DB-1001473AF6A5}" type="sibTrans" cxnId="{36121A3F-D533-4F45-9E84-EF6E81C5CC0D}">
      <dgm:prSet/>
      <dgm:spPr/>
      <dgm:t>
        <a:bodyPr/>
        <a:lstStyle/>
        <a:p>
          <a:endParaRPr lang="en-US"/>
        </a:p>
      </dgm:t>
    </dgm:pt>
    <dgm:pt modelId="{8B60FD2C-BA18-44C2-8D2A-860980AA0B00}" type="pres">
      <dgm:prSet presAssocID="{7649A002-3FEB-4C11-A917-862542B2063C}" presName="Name0" presStyleCnt="0">
        <dgm:presLayoutVars>
          <dgm:dir/>
          <dgm:animLvl val="lvl"/>
          <dgm:resizeHandles val="exact"/>
        </dgm:presLayoutVars>
      </dgm:prSet>
      <dgm:spPr/>
    </dgm:pt>
    <dgm:pt modelId="{7BF51337-1515-4DF0-86B1-500CA18F9CDE}" type="pres">
      <dgm:prSet presAssocID="{7DD11ACD-7EF7-497E-A7F1-141BC9A62142}" presName="parTxOnly" presStyleLbl="node1" presStyleIdx="0" presStyleCnt="3" custLinFactNeighborX="27752" custLinFactNeighborY="-349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0F3D10-CB4D-40AD-95F1-4DBAB34A68D9}" type="pres">
      <dgm:prSet presAssocID="{5C78DD67-3D85-4F41-A4AC-B6F7DD72A859}" presName="parTxOnlySpace" presStyleCnt="0"/>
      <dgm:spPr/>
    </dgm:pt>
    <dgm:pt modelId="{E1320147-E977-425B-94FF-7501A8D85FAB}" type="pres">
      <dgm:prSet presAssocID="{50E22072-4705-4C0A-A5F0-6521B6D56615}" presName="parTxOnly" presStyleLbl="node1" presStyleIdx="1" presStyleCnt="3" custLinFactNeighborX="-3289" custLinFactNeighborY="-341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9FDBE-3EC4-4090-B9C5-2654BA8F751E}" type="pres">
      <dgm:prSet presAssocID="{0B2E832D-039A-4ECE-B541-2B9A98EE2D45}" presName="parTxOnlySpace" presStyleCnt="0"/>
      <dgm:spPr/>
    </dgm:pt>
    <dgm:pt modelId="{F2BCC58E-BDB4-4452-BCD0-1BF6D67221BB}" type="pres">
      <dgm:prSet presAssocID="{D9FB665D-B7E9-48F5-A84B-50AC5ED3CF70}" presName="parTxOnly" presStyleLbl="node1" presStyleIdx="2" presStyleCnt="3" custLinFactNeighborX="-19901" custLinFactNeighborY="-369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CBAE00-4A87-4DE9-B71A-11E4B0DF5802}" type="presOf" srcId="{D9FB665D-B7E9-48F5-A84B-50AC5ED3CF70}" destId="{F2BCC58E-BDB4-4452-BCD0-1BF6D67221BB}" srcOrd="0" destOrd="0" presId="urn:microsoft.com/office/officeart/2005/8/layout/chevron1"/>
    <dgm:cxn modelId="{CCF50527-4FEE-4DA6-87E5-58396D1280B6}" srcId="{7649A002-3FEB-4C11-A917-862542B2063C}" destId="{50E22072-4705-4C0A-A5F0-6521B6D56615}" srcOrd="1" destOrd="0" parTransId="{BC253615-EBAB-4637-AF27-63EC17FDC249}" sibTransId="{0B2E832D-039A-4ECE-B541-2B9A98EE2D45}"/>
    <dgm:cxn modelId="{36121A3F-D533-4F45-9E84-EF6E81C5CC0D}" srcId="{7649A002-3FEB-4C11-A917-862542B2063C}" destId="{D9FB665D-B7E9-48F5-A84B-50AC5ED3CF70}" srcOrd="2" destOrd="0" parTransId="{FAB97D05-617C-48BE-975E-E5FE15DE24DD}" sibTransId="{3D408A84-3082-4F10-82DB-1001473AF6A5}"/>
    <dgm:cxn modelId="{5C0FBFB0-1F7C-4B74-9E56-B8BDEFDC8082}" type="presOf" srcId="{7649A002-3FEB-4C11-A917-862542B2063C}" destId="{8B60FD2C-BA18-44C2-8D2A-860980AA0B00}" srcOrd="0" destOrd="0" presId="urn:microsoft.com/office/officeart/2005/8/layout/chevron1"/>
    <dgm:cxn modelId="{A127A7A9-F03D-4EF6-A5D0-DD93636F9C86}" srcId="{7649A002-3FEB-4C11-A917-862542B2063C}" destId="{7DD11ACD-7EF7-497E-A7F1-141BC9A62142}" srcOrd="0" destOrd="0" parTransId="{952E414D-D040-4282-8EDC-65521AF55246}" sibTransId="{5C78DD67-3D85-4F41-A4AC-B6F7DD72A859}"/>
    <dgm:cxn modelId="{DC0280BA-E680-48AC-9334-B819EC958DCB}" type="presOf" srcId="{50E22072-4705-4C0A-A5F0-6521B6D56615}" destId="{E1320147-E977-425B-94FF-7501A8D85FAB}" srcOrd="0" destOrd="0" presId="urn:microsoft.com/office/officeart/2005/8/layout/chevron1"/>
    <dgm:cxn modelId="{D5127ADA-8307-436B-81C1-C4C2205DE8DF}" type="presOf" srcId="{7DD11ACD-7EF7-497E-A7F1-141BC9A62142}" destId="{7BF51337-1515-4DF0-86B1-500CA18F9CDE}" srcOrd="0" destOrd="0" presId="urn:microsoft.com/office/officeart/2005/8/layout/chevron1"/>
    <dgm:cxn modelId="{246FB73A-6DE2-4CB7-A22D-5758E688F676}" type="presParOf" srcId="{8B60FD2C-BA18-44C2-8D2A-860980AA0B00}" destId="{7BF51337-1515-4DF0-86B1-500CA18F9CDE}" srcOrd="0" destOrd="0" presId="urn:microsoft.com/office/officeart/2005/8/layout/chevron1"/>
    <dgm:cxn modelId="{8071F4E1-D49B-4CF3-A325-8B877E86B9ED}" type="presParOf" srcId="{8B60FD2C-BA18-44C2-8D2A-860980AA0B00}" destId="{430F3D10-CB4D-40AD-95F1-4DBAB34A68D9}" srcOrd="1" destOrd="0" presId="urn:microsoft.com/office/officeart/2005/8/layout/chevron1"/>
    <dgm:cxn modelId="{E41100BF-94B9-49E5-ABF8-D00CE0D5E63B}" type="presParOf" srcId="{8B60FD2C-BA18-44C2-8D2A-860980AA0B00}" destId="{E1320147-E977-425B-94FF-7501A8D85FAB}" srcOrd="2" destOrd="0" presId="urn:microsoft.com/office/officeart/2005/8/layout/chevron1"/>
    <dgm:cxn modelId="{F13510A1-EBF7-4DFF-8FBC-210E25D1C869}" type="presParOf" srcId="{8B60FD2C-BA18-44C2-8D2A-860980AA0B00}" destId="{C769FDBE-3EC4-4090-B9C5-2654BA8F751E}" srcOrd="3" destOrd="0" presId="urn:microsoft.com/office/officeart/2005/8/layout/chevron1"/>
    <dgm:cxn modelId="{FA2D9524-E635-4168-943B-CEB97A281CFE}" type="presParOf" srcId="{8B60FD2C-BA18-44C2-8D2A-860980AA0B00}" destId="{F2BCC58E-BDB4-4452-BCD0-1BF6D67221B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51337-1515-4DF0-86B1-500CA18F9CDE}">
      <dsp:nvSpPr>
        <dsp:cNvPr id="0" name=""/>
        <dsp:cNvSpPr/>
      </dsp:nvSpPr>
      <dsp:spPr>
        <a:xfrm>
          <a:off x="39273" y="1217914"/>
          <a:ext cx="1374511" cy="549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Domain Research</a:t>
          </a:r>
        </a:p>
      </dsp:txBody>
      <dsp:txXfrm>
        <a:off x="314175" y="1217914"/>
        <a:ext cx="824707" cy="549804"/>
      </dsp:txXfrm>
    </dsp:sp>
    <dsp:sp modelId="{E1320147-E977-425B-94FF-7501A8D85FAB}">
      <dsp:nvSpPr>
        <dsp:cNvPr id="0" name=""/>
        <dsp:cNvSpPr/>
      </dsp:nvSpPr>
      <dsp:spPr>
        <a:xfrm>
          <a:off x="1233667" y="1222158"/>
          <a:ext cx="1374511" cy="549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Data Collection </a:t>
          </a:r>
        </a:p>
      </dsp:txBody>
      <dsp:txXfrm>
        <a:off x="1508569" y="1222158"/>
        <a:ext cx="824707" cy="549804"/>
      </dsp:txXfrm>
    </dsp:sp>
    <dsp:sp modelId="{F2BCC58E-BDB4-4452-BCD0-1BF6D67221BB}">
      <dsp:nvSpPr>
        <dsp:cNvPr id="0" name=""/>
        <dsp:cNvSpPr/>
      </dsp:nvSpPr>
      <dsp:spPr>
        <a:xfrm>
          <a:off x="2447894" y="1206637"/>
          <a:ext cx="1374511" cy="549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Suspicious Activity [1/2]</a:t>
          </a:r>
        </a:p>
      </dsp:txBody>
      <dsp:txXfrm>
        <a:off x="2722796" y="1206637"/>
        <a:ext cx="824707" cy="549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72502-BC8B-40D8-8021-9155F2C6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120C-3D19-41A9-8E79-E28616F9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2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120C-3D19-41A9-8E79-E28616F93C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40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120C-3D19-41A9-8E79-E28616F93C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20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120C-3D19-41A9-8E79-E28616F93C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2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120C-3D19-41A9-8E79-E28616F93C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6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120C-3D19-41A9-8E79-E28616F93C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120C-3D19-41A9-8E79-E28616F93C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9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120C-3D19-41A9-8E79-E28616F93C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120C-3D19-41A9-8E79-E28616F93C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0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120C-3D19-41A9-8E79-E28616F93C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2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120C-3D19-41A9-8E79-E28616F93C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9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120C-3D19-41A9-8E79-E28616F93C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02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120C-3D19-41A9-8E79-E28616F93C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6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C4CD-AAA1-AE2B-1C42-97253662C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C3701-C641-9616-F491-8982ECB56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B7DE-E61E-86DA-0D36-09BD43D5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E27-409E-4F5D-8962-E455E5A3C5C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CCF1-073B-4857-F038-71D89B3F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E0952-AA6F-0E2F-EB60-931D6BC2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774-47FB-40D4-8247-93CB9088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9FA7-3CE2-EC2D-E3CC-70FAB2A6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1E065-6468-1CA9-7756-0E9FE4986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E0BE-83B3-4DE6-1997-8F8C2B6E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E27-409E-4F5D-8962-E455E5A3C5C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B1AFF-773B-EE76-F301-2FD207FB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11B6-DFF8-B088-417E-D293F090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774-47FB-40D4-8247-93CB9088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FD66E-29CB-43E1-B912-EAC2AB812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7D8FC-1B62-6EC5-0E71-0553F02D8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E44E-BED5-4F85-7EC1-099EDAAF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E27-409E-4F5D-8962-E455E5A3C5C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96F88-21CA-16EE-8975-D550A849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4234-53AE-E89D-173E-3D1A689F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774-47FB-40D4-8247-93CB9088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FE28-C799-086C-2F81-3B8A47DD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8C02-FF2D-DBD8-4521-71D8044D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CB15D-3157-1DE4-3B41-90C2EC88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E27-409E-4F5D-8962-E455E5A3C5C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C157A-C064-599A-2197-077867FF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1E3A-A312-01FD-25DD-8BFE82CC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774-47FB-40D4-8247-93CB9088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6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FCA4-6BDF-D676-8391-C2653173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A5D15-2807-66E8-47A0-465FD6854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79B46-FCFA-63F8-0114-DA214315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E27-409E-4F5D-8962-E455E5A3C5C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BF9A6-8E7A-8CB5-8526-6C74F772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A4069-8A6A-0AD5-D5E4-311797BE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774-47FB-40D4-8247-93CB9088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0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1A06-07FE-5B8F-2AF9-E6051814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DCE7-88A9-65F9-3B4E-2BB7F92AF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88A77-88CB-CFB9-8B92-B09C0701B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E0F16-B974-3AA1-2828-CBE859FF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E27-409E-4F5D-8962-E455E5A3C5C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BE242-8EF5-A0D1-0B8D-D90AD833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E501B-DC47-5698-DE6B-4A64FF85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774-47FB-40D4-8247-93CB9088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1377-4C50-5535-0DDD-2CCA0636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A822F-7DAD-10B6-8C3E-A4E99092C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5C1AC-DCF7-5047-4272-16F9E3C08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C67EC-ED01-4D4A-349A-0F6DE3D87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B5381-1000-B715-89F0-11AFD5B1A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6E65B-AFF4-470C-785D-B8FCBFB5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E27-409E-4F5D-8962-E455E5A3C5C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29DE1-09D6-8199-5FC2-D8AC172A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0B8A3-2B72-C5E5-0EE1-0228D3C4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774-47FB-40D4-8247-93CB9088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B310-2EA6-8E15-CEEC-BE459A18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13EFD-4C6F-FBC9-D68E-AC54036D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E27-409E-4F5D-8962-E455E5A3C5C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C0B71-ABCD-1926-3B70-159B647B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C1AA8-3750-D953-EA5F-41A038DC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774-47FB-40D4-8247-93CB9088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6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D2780-2D22-3469-A045-905C7F8E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E27-409E-4F5D-8962-E455E5A3C5C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6B0C9-98F2-0BC2-5171-8B80D7EA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83FF3-5AF0-28A3-03CE-F5BB4E95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774-47FB-40D4-8247-93CB9088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DD3A-3ED8-9AA0-3DC2-E1ADD764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078CC-7CAC-DD95-3AAB-89293F2A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75EA1-9D5F-58E6-0FCC-5C7AF9AB2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9A1E2-C116-6120-8F39-6A8AF3A1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E27-409E-4F5D-8962-E455E5A3C5C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DECBB-596D-CE83-F527-19A89969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F1A92-5E28-A5F7-7857-BDFF4E9E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774-47FB-40D4-8247-93CB9088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0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585D-B31D-2DF1-75B0-6F2A0A16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ED397-42E8-2B50-D43C-AC707ECF8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53A5F-FA40-DDDE-B8BF-4DEADDE2A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1F083-2A5E-DECC-F1ED-9EC19B62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E27-409E-4F5D-8962-E455E5A3C5C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25B6C-13C9-1D0C-0CEF-AA698B31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A0BD9-F24B-38C0-2931-366474B7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D774-47FB-40D4-8247-93CB9088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7076E-5489-42C1-EAA4-D5A5E13F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3925E-803E-0C85-19BC-3447B07B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A441-1045-3574-5CCF-D418712ED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4E27-409E-4F5D-8962-E455E5A3C5C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0EF3-A5FE-3E52-69E8-4AA3357AE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EB4F-7B5B-037A-D632-CEDA3CDE2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D774-47FB-40D4-8247-93CB9088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gif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6;p37">
            <a:extLst>
              <a:ext uri="{FF2B5EF4-FFF2-40B4-BE49-F238E27FC236}">
                <a16:creationId xmlns:a16="http://schemas.microsoft.com/office/drawing/2014/main" id="{51875246-AEB5-845D-B508-18620D06561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37250" y="1644310"/>
            <a:ext cx="7717500" cy="12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2"/>
                </a:solidFill>
                <a:latin typeface="Space Age" panose="02000500020000020004" pitchFamily="2" charset="0"/>
              </a:rPr>
              <a:t>Auto Surveillance </a:t>
            </a:r>
            <a:r>
              <a:rPr lang="en" sz="4000" dirty="0" smtClean="0">
                <a:solidFill>
                  <a:schemeClr val="tx2"/>
                </a:solidFill>
                <a:latin typeface="Space Age" panose="02000500020000020004" pitchFamily="2" charset="0"/>
              </a:rPr>
              <a:t>For Security </a:t>
            </a:r>
            <a:endParaRPr sz="4000" dirty="0">
              <a:solidFill>
                <a:schemeClr val="tx2"/>
              </a:solidFill>
              <a:latin typeface="Space Age" panose="0200050002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D3F67-2415-D35A-1C8C-B1754C6D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910" y="160523"/>
            <a:ext cx="995679" cy="995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C37CCA-F565-EF18-2927-26BBAD540A10}"/>
              </a:ext>
            </a:extLst>
          </p:cNvPr>
          <p:cNvSpPr txBox="1"/>
          <p:nvPr/>
        </p:nvSpPr>
        <p:spPr>
          <a:xfrm>
            <a:off x="8549019" y="4744787"/>
            <a:ext cx="3427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Group Members: </a:t>
            </a:r>
          </a:p>
          <a:p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Fateh Muhammad    19I-1750</a:t>
            </a:r>
          </a:p>
          <a:p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Fahad Baig                19I-1883</a:t>
            </a:r>
          </a:p>
          <a:p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Adeel Subhan           19I-1869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EEB9C-2991-C92E-88C9-7B51A45401F9}"/>
              </a:ext>
            </a:extLst>
          </p:cNvPr>
          <p:cNvSpPr txBox="1"/>
          <p:nvPr/>
        </p:nvSpPr>
        <p:spPr>
          <a:xfrm>
            <a:off x="431392" y="4744787"/>
            <a:ext cx="3007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Supervisor: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Dr. Hasan Mujtaba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6CCD5-B78D-97C0-443B-8E7F59412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494" y="551255"/>
            <a:ext cx="3681986" cy="9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9D3F67-2415-D35A-1C8C-B1754C6D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910" y="160523"/>
            <a:ext cx="995679" cy="995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92A173-0F92-78BE-4C2A-3E53C4281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" y="326980"/>
            <a:ext cx="2019300" cy="510932"/>
          </a:xfrm>
          <a:prstGeom prst="rect">
            <a:avLst/>
          </a:prstGeom>
        </p:spPr>
      </p:pic>
      <p:sp>
        <p:nvSpPr>
          <p:cNvPr id="14" name="Google Shape;721;p38">
            <a:extLst>
              <a:ext uri="{FF2B5EF4-FFF2-40B4-BE49-F238E27FC236}">
                <a16:creationId xmlns:a16="http://schemas.microsoft.com/office/drawing/2014/main" id="{B485EFC0-F710-1639-AF70-49AC7E8E2F98}"/>
              </a:ext>
            </a:extLst>
          </p:cNvPr>
          <p:cNvSpPr txBox="1">
            <a:spLocks/>
          </p:cNvSpPr>
          <p:nvPr/>
        </p:nvSpPr>
        <p:spPr>
          <a:xfrm>
            <a:off x="2790240" y="1156202"/>
            <a:ext cx="6611515" cy="510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Viafont" pitchFamily="2" charset="0"/>
              </a:rPr>
              <a:t>Implementation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Viafont" pitchFamily="2" charset="0"/>
              </a:rPr>
              <a:t>Details (3)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Viafon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4BEC1-B855-3693-7952-769C82F57843}"/>
              </a:ext>
            </a:extLst>
          </p:cNvPr>
          <p:cNvSpPr txBox="1"/>
          <p:nvPr/>
        </p:nvSpPr>
        <p:spPr>
          <a:xfrm>
            <a:off x="1010559" y="2161931"/>
            <a:ext cx="3768132" cy="293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Scene Change Detection in CCTV Video (by using convolutions and then comparing the feature maps)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Camera Lens Covered Detection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82" y="1785350"/>
            <a:ext cx="6413863" cy="36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9D3F67-2415-D35A-1C8C-B1754C6D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910" y="160523"/>
            <a:ext cx="995679" cy="995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92A173-0F92-78BE-4C2A-3E53C4281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" y="326980"/>
            <a:ext cx="2019300" cy="510932"/>
          </a:xfrm>
          <a:prstGeom prst="rect">
            <a:avLst/>
          </a:prstGeom>
        </p:spPr>
      </p:pic>
      <p:sp>
        <p:nvSpPr>
          <p:cNvPr id="14" name="Google Shape;721;p38">
            <a:extLst>
              <a:ext uri="{FF2B5EF4-FFF2-40B4-BE49-F238E27FC236}">
                <a16:creationId xmlns:a16="http://schemas.microsoft.com/office/drawing/2014/main" id="{B485EFC0-F710-1639-AF70-49AC7E8E2F98}"/>
              </a:ext>
            </a:extLst>
          </p:cNvPr>
          <p:cNvSpPr txBox="1">
            <a:spLocks/>
          </p:cNvSpPr>
          <p:nvPr/>
        </p:nvSpPr>
        <p:spPr>
          <a:xfrm>
            <a:off x="2711863" y="955444"/>
            <a:ext cx="6611515" cy="510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Viafont" pitchFamily="2" charset="0"/>
              </a:rPr>
              <a:t>Maintenance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39B1F-91F0-8A94-D8BF-79043FE7E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469" y="1583942"/>
            <a:ext cx="10097589" cy="460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9D3F67-2415-D35A-1C8C-B1754C6D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910" y="160523"/>
            <a:ext cx="995679" cy="995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92A173-0F92-78BE-4C2A-3E53C4281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" y="326980"/>
            <a:ext cx="2019300" cy="510932"/>
          </a:xfrm>
          <a:prstGeom prst="rect">
            <a:avLst/>
          </a:prstGeom>
        </p:spPr>
      </p:pic>
      <p:sp>
        <p:nvSpPr>
          <p:cNvPr id="14" name="Google Shape;721;p38">
            <a:extLst>
              <a:ext uri="{FF2B5EF4-FFF2-40B4-BE49-F238E27FC236}">
                <a16:creationId xmlns:a16="http://schemas.microsoft.com/office/drawing/2014/main" id="{B485EFC0-F710-1639-AF70-49AC7E8E2F98}"/>
              </a:ext>
            </a:extLst>
          </p:cNvPr>
          <p:cNvSpPr txBox="1">
            <a:spLocks/>
          </p:cNvSpPr>
          <p:nvPr/>
        </p:nvSpPr>
        <p:spPr>
          <a:xfrm>
            <a:off x="2790242" y="3085486"/>
            <a:ext cx="6611515" cy="510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Viafont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14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9D3F67-2415-D35A-1C8C-B1754C6D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910" y="160523"/>
            <a:ext cx="995679" cy="995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92A173-0F92-78BE-4C2A-3E53C4281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" y="326980"/>
            <a:ext cx="2019300" cy="510932"/>
          </a:xfrm>
          <a:prstGeom prst="rect">
            <a:avLst/>
          </a:prstGeom>
        </p:spPr>
      </p:pic>
      <p:sp>
        <p:nvSpPr>
          <p:cNvPr id="14" name="Google Shape;721;p38">
            <a:extLst>
              <a:ext uri="{FF2B5EF4-FFF2-40B4-BE49-F238E27FC236}">
                <a16:creationId xmlns:a16="http://schemas.microsoft.com/office/drawing/2014/main" id="{B485EFC0-F710-1639-AF70-49AC7E8E2F98}"/>
              </a:ext>
            </a:extLst>
          </p:cNvPr>
          <p:cNvSpPr txBox="1">
            <a:spLocks/>
          </p:cNvSpPr>
          <p:nvPr/>
        </p:nvSpPr>
        <p:spPr>
          <a:xfrm>
            <a:off x="2974612" y="938707"/>
            <a:ext cx="6242775" cy="510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Viafont" pitchFamily="2" charset="0"/>
              </a:rPr>
              <a:t>Project Idea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A8450-0625-C596-BD27-82EF5FFCC53E}"/>
              </a:ext>
            </a:extLst>
          </p:cNvPr>
          <p:cNvSpPr txBox="1"/>
          <p:nvPr/>
        </p:nvSpPr>
        <p:spPr>
          <a:xfrm>
            <a:off x="1023622" y="2150348"/>
            <a:ext cx="6662058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 customizable security application for homes and private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properties [Scope reduced due to time constraints].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Suspicious Activity Detection.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Threat Detection.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Notifying User and Authorities accordingly. </a:t>
            </a:r>
          </a:p>
        </p:txBody>
      </p:sp>
    </p:spTree>
    <p:extLst>
      <p:ext uri="{BB962C8B-B14F-4D97-AF65-F5344CB8AC3E}">
        <p14:creationId xmlns:p14="http://schemas.microsoft.com/office/powerpoint/2010/main" val="5149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9D3F67-2415-D35A-1C8C-B1754C6D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910" y="160523"/>
            <a:ext cx="995679" cy="995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92A173-0F92-78BE-4C2A-3E53C4281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" y="326980"/>
            <a:ext cx="2019300" cy="510932"/>
          </a:xfrm>
          <a:prstGeom prst="rect">
            <a:avLst/>
          </a:prstGeom>
        </p:spPr>
      </p:pic>
      <p:sp>
        <p:nvSpPr>
          <p:cNvPr id="14" name="Google Shape;721;p38">
            <a:extLst>
              <a:ext uri="{FF2B5EF4-FFF2-40B4-BE49-F238E27FC236}">
                <a16:creationId xmlns:a16="http://schemas.microsoft.com/office/drawing/2014/main" id="{B485EFC0-F710-1639-AF70-49AC7E8E2F98}"/>
              </a:ext>
            </a:extLst>
          </p:cNvPr>
          <p:cNvSpPr txBox="1">
            <a:spLocks/>
          </p:cNvSpPr>
          <p:nvPr/>
        </p:nvSpPr>
        <p:spPr>
          <a:xfrm>
            <a:off x="2974612" y="938707"/>
            <a:ext cx="6242775" cy="510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Viafont" pitchFamily="2" charset="0"/>
              </a:rPr>
              <a:t>Progress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892D72F-202A-9FB3-B822-5C143E089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429733"/>
              </p:ext>
            </p:extLst>
          </p:nvPr>
        </p:nvGraphicFramePr>
        <p:xfrm>
          <a:off x="3614166" y="1740498"/>
          <a:ext cx="3850888" cy="3369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D793648-B6E0-93E4-BC9E-689CF2C3F2EE}"/>
              </a:ext>
            </a:extLst>
          </p:cNvPr>
          <p:cNvGrpSpPr/>
          <p:nvPr/>
        </p:nvGrpSpPr>
        <p:grpSpPr>
          <a:xfrm>
            <a:off x="4859954" y="3646606"/>
            <a:ext cx="1374511" cy="549804"/>
            <a:chOff x="2475248" y="1409938"/>
            <a:chExt cx="1374511" cy="549804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3507B9E6-1555-C6AE-6092-95357A0D5A11}"/>
                </a:ext>
              </a:extLst>
            </p:cNvPr>
            <p:cNvSpPr/>
            <p:nvPr/>
          </p:nvSpPr>
          <p:spPr>
            <a:xfrm>
              <a:off x="2475248" y="1409938"/>
              <a:ext cx="1374511" cy="54980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D1F19942-8D24-77FC-A654-61E0DFCB9CA6}"/>
                </a:ext>
              </a:extLst>
            </p:cNvPr>
            <p:cNvSpPr txBox="1"/>
            <p:nvPr/>
          </p:nvSpPr>
          <p:spPr>
            <a:xfrm>
              <a:off x="2750150" y="1409938"/>
              <a:ext cx="824707" cy="549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F2734E-5DD2-781C-99C0-C3A3761E398E}"/>
              </a:ext>
            </a:extLst>
          </p:cNvPr>
          <p:cNvGrpSpPr/>
          <p:nvPr/>
        </p:nvGrpSpPr>
        <p:grpSpPr>
          <a:xfrm>
            <a:off x="3653440" y="3646606"/>
            <a:ext cx="1374511" cy="549804"/>
            <a:chOff x="2475248" y="1409938"/>
            <a:chExt cx="1374511" cy="549804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5F860B84-7A6B-DF5B-62C9-57BD6D7D6733}"/>
                </a:ext>
              </a:extLst>
            </p:cNvPr>
            <p:cNvSpPr/>
            <p:nvPr/>
          </p:nvSpPr>
          <p:spPr>
            <a:xfrm>
              <a:off x="2475248" y="1409938"/>
              <a:ext cx="1374511" cy="54980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Arrow: Chevron 4">
              <a:extLst>
                <a:ext uri="{FF2B5EF4-FFF2-40B4-BE49-F238E27FC236}">
                  <a16:creationId xmlns:a16="http://schemas.microsoft.com/office/drawing/2014/main" id="{487AF603-CB11-7253-4D52-DC562C84E847}"/>
                </a:ext>
              </a:extLst>
            </p:cNvPr>
            <p:cNvSpPr txBox="1"/>
            <p:nvPr/>
          </p:nvSpPr>
          <p:spPr>
            <a:xfrm>
              <a:off x="2750150" y="1409938"/>
              <a:ext cx="824707" cy="549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Suspicious Activity [2/2]</a:t>
              </a:r>
            </a:p>
          </p:txBody>
        </p:sp>
      </p:grpSp>
      <p:sp>
        <p:nvSpPr>
          <p:cNvPr id="10" name="Arrow: Chevron 4">
            <a:extLst>
              <a:ext uri="{FF2B5EF4-FFF2-40B4-BE49-F238E27FC236}">
                <a16:creationId xmlns:a16="http://schemas.microsoft.com/office/drawing/2014/main" id="{18A9F2B9-102A-C4B2-03A2-F99D8E0155A3}"/>
              </a:ext>
            </a:extLst>
          </p:cNvPr>
          <p:cNvSpPr txBox="1"/>
          <p:nvPr/>
        </p:nvSpPr>
        <p:spPr>
          <a:xfrm>
            <a:off x="5122736" y="3646606"/>
            <a:ext cx="824707" cy="5498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8006" tIns="16002" rIns="16002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Web Interface [Iter 2]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12F829-46CE-EE1C-7828-EC8214519B51}"/>
              </a:ext>
            </a:extLst>
          </p:cNvPr>
          <p:cNvGrpSpPr/>
          <p:nvPr/>
        </p:nvGrpSpPr>
        <p:grpSpPr>
          <a:xfrm>
            <a:off x="6045395" y="3646606"/>
            <a:ext cx="1364309" cy="549804"/>
            <a:chOff x="2475248" y="1409938"/>
            <a:chExt cx="1374511" cy="549804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8D9647AC-97D2-F5FD-CA8E-7DB452BBE21E}"/>
                </a:ext>
              </a:extLst>
            </p:cNvPr>
            <p:cNvSpPr/>
            <p:nvPr/>
          </p:nvSpPr>
          <p:spPr>
            <a:xfrm>
              <a:off x="2475248" y="1409938"/>
              <a:ext cx="1374511" cy="54980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4">
              <a:extLst>
                <a:ext uri="{FF2B5EF4-FFF2-40B4-BE49-F238E27FC236}">
                  <a16:creationId xmlns:a16="http://schemas.microsoft.com/office/drawing/2014/main" id="{F2E7A22D-22EA-D5B3-B237-DA19F711E39A}"/>
                </a:ext>
              </a:extLst>
            </p:cNvPr>
            <p:cNvSpPr txBox="1"/>
            <p:nvPr/>
          </p:nvSpPr>
          <p:spPr>
            <a:xfrm>
              <a:off x="2750150" y="1409938"/>
              <a:ext cx="824707" cy="549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sp>
        <p:nvSpPr>
          <p:cNvPr id="16" name="Arrow: Chevron 4">
            <a:extLst>
              <a:ext uri="{FF2B5EF4-FFF2-40B4-BE49-F238E27FC236}">
                <a16:creationId xmlns:a16="http://schemas.microsoft.com/office/drawing/2014/main" id="{D7F3BD68-96BD-FE99-3247-9C9E23CAF8B4}"/>
              </a:ext>
            </a:extLst>
          </p:cNvPr>
          <p:cNvSpPr txBox="1"/>
          <p:nvPr/>
        </p:nvSpPr>
        <p:spPr>
          <a:xfrm>
            <a:off x="6353798" y="3646606"/>
            <a:ext cx="794891" cy="5498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8006" tIns="16002" rIns="16002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Integration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CE489481-39A6-DCB7-CA17-214DF2A6B642}"/>
              </a:ext>
            </a:extLst>
          </p:cNvPr>
          <p:cNvSpPr txBox="1"/>
          <p:nvPr/>
        </p:nvSpPr>
        <p:spPr>
          <a:xfrm>
            <a:off x="3809999" y="172867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sz="2400" dirty="0"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chivo Black"/>
              </a:rPr>
              <a:t>Development of FYP-I </a:t>
            </a:r>
            <a:endParaRPr lang="en-US" sz="2400" b="0" i="0" dirty="0"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bg1"/>
              </a:solidFill>
              <a:latin typeface="Archivo Black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7B64CEE-17BE-D38E-E16E-8D5BA424360F}"/>
              </a:ext>
            </a:extLst>
          </p:cNvPr>
          <p:cNvSpPr/>
          <p:nvPr/>
        </p:nvSpPr>
        <p:spPr>
          <a:xfrm>
            <a:off x="7282389" y="2951373"/>
            <a:ext cx="1374511" cy="549804"/>
          </a:xfrm>
          <a:prstGeom prst="chevron">
            <a:avLst/>
          </a:prstGeom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Arrow: Chevron 4">
            <a:extLst>
              <a:ext uri="{FF2B5EF4-FFF2-40B4-BE49-F238E27FC236}">
                <a16:creationId xmlns:a16="http://schemas.microsoft.com/office/drawing/2014/main" id="{546791CD-6465-C15A-6A58-8FAF10979CD7}"/>
              </a:ext>
            </a:extLst>
          </p:cNvPr>
          <p:cNvSpPr txBox="1"/>
          <p:nvPr/>
        </p:nvSpPr>
        <p:spPr>
          <a:xfrm>
            <a:off x="7557292" y="2925275"/>
            <a:ext cx="824707" cy="5498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8006" tIns="16002" rIns="16002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Web Interface [Iter 1]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C9A6CA-6095-73FB-F0B4-2E4C89642F4A}"/>
              </a:ext>
            </a:extLst>
          </p:cNvPr>
          <p:cNvSpPr txBox="1"/>
          <p:nvPr/>
        </p:nvSpPr>
        <p:spPr>
          <a:xfrm>
            <a:off x="1075874" y="3009682"/>
            <a:ext cx="21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Mid </a:t>
            </a:r>
            <a:r>
              <a:rPr lang="en-US" b="1" dirty="0">
                <a:solidFill>
                  <a:schemeClr val="accent1"/>
                </a:solidFill>
              </a:rPr>
              <a:t>Evaluation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D5A4CB-92C5-E1D9-E7DF-89E29E978322}"/>
              </a:ext>
            </a:extLst>
          </p:cNvPr>
          <p:cNvSpPr txBox="1"/>
          <p:nvPr/>
        </p:nvSpPr>
        <p:spPr>
          <a:xfrm>
            <a:off x="1075874" y="3921508"/>
            <a:ext cx="225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Final Evaluation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F2734E-5DD2-781C-99C0-C3A3761E398E}"/>
              </a:ext>
            </a:extLst>
          </p:cNvPr>
          <p:cNvGrpSpPr/>
          <p:nvPr/>
        </p:nvGrpSpPr>
        <p:grpSpPr>
          <a:xfrm>
            <a:off x="3684306" y="4487269"/>
            <a:ext cx="1374511" cy="549804"/>
            <a:chOff x="2475248" y="1409938"/>
            <a:chExt cx="1374511" cy="549804"/>
          </a:xfrm>
        </p:grpSpPr>
        <p:sp>
          <p:nvSpPr>
            <p:cNvPr id="23" name="Arrow: Chevron 7">
              <a:extLst>
                <a:ext uri="{FF2B5EF4-FFF2-40B4-BE49-F238E27FC236}">
                  <a16:creationId xmlns:a16="http://schemas.microsoft.com/office/drawing/2014/main" id="{5F860B84-7A6B-DF5B-62C9-57BD6D7D6733}"/>
                </a:ext>
              </a:extLst>
            </p:cNvPr>
            <p:cNvSpPr/>
            <p:nvPr/>
          </p:nvSpPr>
          <p:spPr>
            <a:xfrm>
              <a:off x="2475248" y="1409938"/>
              <a:ext cx="1374511" cy="54980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Arrow: Chevron 4">
              <a:extLst>
                <a:ext uri="{FF2B5EF4-FFF2-40B4-BE49-F238E27FC236}">
                  <a16:creationId xmlns:a16="http://schemas.microsoft.com/office/drawing/2014/main" id="{487AF603-CB11-7253-4D52-DC562C84E847}"/>
                </a:ext>
              </a:extLst>
            </p:cNvPr>
            <p:cNvSpPr txBox="1"/>
            <p:nvPr/>
          </p:nvSpPr>
          <p:spPr>
            <a:xfrm>
              <a:off x="2750150" y="1409938"/>
              <a:ext cx="824707" cy="549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smtClean="0"/>
                <a:t>Threat Detection </a:t>
              </a:r>
              <a:r>
                <a:rPr lang="en-US" sz="1200" kern="1200" dirty="0"/>
                <a:t>[2/2]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F2734E-5DD2-781C-99C0-C3A3761E398E}"/>
              </a:ext>
            </a:extLst>
          </p:cNvPr>
          <p:cNvGrpSpPr/>
          <p:nvPr/>
        </p:nvGrpSpPr>
        <p:grpSpPr>
          <a:xfrm>
            <a:off x="4992470" y="4495045"/>
            <a:ext cx="1374511" cy="549804"/>
            <a:chOff x="2475248" y="1409938"/>
            <a:chExt cx="1374511" cy="549804"/>
          </a:xfrm>
        </p:grpSpPr>
        <p:sp>
          <p:nvSpPr>
            <p:cNvPr id="26" name="Arrow: Chevron 7">
              <a:extLst>
                <a:ext uri="{FF2B5EF4-FFF2-40B4-BE49-F238E27FC236}">
                  <a16:creationId xmlns:a16="http://schemas.microsoft.com/office/drawing/2014/main" id="{5F860B84-7A6B-DF5B-62C9-57BD6D7D6733}"/>
                </a:ext>
              </a:extLst>
            </p:cNvPr>
            <p:cNvSpPr/>
            <p:nvPr/>
          </p:nvSpPr>
          <p:spPr>
            <a:xfrm>
              <a:off x="2475248" y="1409938"/>
              <a:ext cx="1374511" cy="54980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4">
              <a:extLst>
                <a:ext uri="{FF2B5EF4-FFF2-40B4-BE49-F238E27FC236}">
                  <a16:creationId xmlns:a16="http://schemas.microsoft.com/office/drawing/2014/main" id="{487AF603-CB11-7253-4D52-DC562C84E847}"/>
                </a:ext>
              </a:extLst>
            </p:cNvPr>
            <p:cNvSpPr txBox="1"/>
            <p:nvPr/>
          </p:nvSpPr>
          <p:spPr>
            <a:xfrm>
              <a:off x="2750150" y="1409938"/>
              <a:ext cx="824707" cy="549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smtClean="0"/>
                <a:t>Reporting Authorities</a:t>
              </a:r>
              <a:endParaRPr lang="en-US" sz="1200" kern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F2734E-5DD2-781C-99C0-C3A3761E398E}"/>
              </a:ext>
            </a:extLst>
          </p:cNvPr>
          <p:cNvGrpSpPr/>
          <p:nvPr/>
        </p:nvGrpSpPr>
        <p:grpSpPr>
          <a:xfrm>
            <a:off x="6300634" y="4469403"/>
            <a:ext cx="1374511" cy="549804"/>
            <a:chOff x="2475248" y="1409938"/>
            <a:chExt cx="1374511" cy="549804"/>
          </a:xfrm>
        </p:grpSpPr>
        <p:sp>
          <p:nvSpPr>
            <p:cNvPr id="29" name="Arrow: Chevron 7">
              <a:extLst>
                <a:ext uri="{FF2B5EF4-FFF2-40B4-BE49-F238E27FC236}">
                  <a16:creationId xmlns:a16="http://schemas.microsoft.com/office/drawing/2014/main" id="{5F860B84-7A6B-DF5B-62C9-57BD6D7D6733}"/>
                </a:ext>
              </a:extLst>
            </p:cNvPr>
            <p:cNvSpPr/>
            <p:nvPr/>
          </p:nvSpPr>
          <p:spPr>
            <a:xfrm>
              <a:off x="2475248" y="1409938"/>
              <a:ext cx="1374511" cy="54980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Arrow: Chevron 4">
              <a:extLst>
                <a:ext uri="{FF2B5EF4-FFF2-40B4-BE49-F238E27FC236}">
                  <a16:creationId xmlns:a16="http://schemas.microsoft.com/office/drawing/2014/main" id="{487AF603-CB11-7253-4D52-DC562C84E847}"/>
                </a:ext>
              </a:extLst>
            </p:cNvPr>
            <p:cNvSpPr txBox="1"/>
            <p:nvPr/>
          </p:nvSpPr>
          <p:spPr>
            <a:xfrm>
              <a:off x="2750150" y="1409938"/>
              <a:ext cx="824707" cy="549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 smtClean="0"/>
                <a:t>Web Application Dashboard</a:t>
              </a:r>
              <a:endParaRPr lang="en-US" sz="1200" kern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CF2734E-5DD2-781C-99C0-C3A3761E398E}"/>
              </a:ext>
            </a:extLst>
          </p:cNvPr>
          <p:cNvGrpSpPr/>
          <p:nvPr/>
        </p:nvGrpSpPr>
        <p:grpSpPr>
          <a:xfrm>
            <a:off x="7282388" y="3646606"/>
            <a:ext cx="1374511" cy="549804"/>
            <a:chOff x="2383914" y="1407372"/>
            <a:chExt cx="1374511" cy="549804"/>
          </a:xfrm>
        </p:grpSpPr>
        <p:sp>
          <p:nvSpPr>
            <p:cNvPr id="32" name="Arrow: Chevron 7">
              <a:extLst>
                <a:ext uri="{FF2B5EF4-FFF2-40B4-BE49-F238E27FC236}">
                  <a16:creationId xmlns:a16="http://schemas.microsoft.com/office/drawing/2014/main" id="{5F860B84-7A6B-DF5B-62C9-57BD6D7D6733}"/>
                </a:ext>
              </a:extLst>
            </p:cNvPr>
            <p:cNvSpPr/>
            <p:nvPr/>
          </p:nvSpPr>
          <p:spPr>
            <a:xfrm>
              <a:off x="2383914" y="1407372"/>
              <a:ext cx="1374511" cy="54980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Arrow: Chevron 4">
              <a:extLst>
                <a:ext uri="{FF2B5EF4-FFF2-40B4-BE49-F238E27FC236}">
                  <a16:creationId xmlns:a16="http://schemas.microsoft.com/office/drawing/2014/main" id="{487AF603-CB11-7253-4D52-DC562C84E847}"/>
                </a:ext>
              </a:extLst>
            </p:cNvPr>
            <p:cNvSpPr txBox="1"/>
            <p:nvPr/>
          </p:nvSpPr>
          <p:spPr>
            <a:xfrm>
              <a:off x="2658818" y="1407372"/>
              <a:ext cx="824707" cy="549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 smtClean="0"/>
                <a:t>IP Camera Integration</a:t>
              </a:r>
              <a:endParaRPr lang="en-US" sz="1200" kern="120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BD5A4CB-92C5-E1D9-E7DF-89E29E978322}"/>
              </a:ext>
            </a:extLst>
          </p:cNvPr>
          <p:cNvSpPr txBox="1"/>
          <p:nvPr/>
        </p:nvSpPr>
        <p:spPr>
          <a:xfrm>
            <a:off x="775748" y="4648668"/>
            <a:ext cx="23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Mid Evaluation (FYP-2)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9D3F67-2415-D35A-1C8C-B1754C6D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910" y="160523"/>
            <a:ext cx="995679" cy="995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92A173-0F92-78BE-4C2A-3E53C4281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" y="326980"/>
            <a:ext cx="2019300" cy="510932"/>
          </a:xfrm>
          <a:prstGeom prst="rect">
            <a:avLst/>
          </a:prstGeom>
        </p:spPr>
      </p:pic>
      <p:sp>
        <p:nvSpPr>
          <p:cNvPr id="14" name="Google Shape;721;p38">
            <a:extLst>
              <a:ext uri="{FF2B5EF4-FFF2-40B4-BE49-F238E27FC236}">
                <a16:creationId xmlns:a16="http://schemas.microsoft.com/office/drawing/2014/main" id="{B485EFC0-F710-1639-AF70-49AC7E8E2F98}"/>
              </a:ext>
            </a:extLst>
          </p:cNvPr>
          <p:cNvSpPr txBox="1">
            <a:spLocks/>
          </p:cNvSpPr>
          <p:nvPr/>
        </p:nvSpPr>
        <p:spPr>
          <a:xfrm>
            <a:off x="822811" y="1017050"/>
            <a:ext cx="10546373" cy="510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Viafont" pitchFamily="2" charset="0"/>
              </a:rPr>
              <a:t>Progress w.r.t. Commitment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A5AF6-9B50-7CB5-F146-15CBCD39A32E}"/>
              </a:ext>
            </a:extLst>
          </p:cNvPr>
          <p:cNvSpPr txBox="1"/>
          <p:nvPr/>
        </p:nvSpPr>
        <p:spPr>
          <a:xfrm>
            <a:off x="321547" y="2218052"/>
            <a:ext cx="29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Viafont" pitchFamily="2" charset="0"/>
              </a:rPr>
              <a:t>Commitment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53" y="1707121"/>
            <a:ext cx="6400801" cy="45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9D3F67-2415-D35A-1C8C-B1754C6D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910" y="160523"/>
            <a:ext cx="995679" cy="995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92A173-0F92-78BE-4C2A-3E53C4281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" y="326980"/>
            <a:ext cx="2019300" cy="510932"/>
          </a:xfrm>
          <a:prstGeom prst="rect">
            <a:avLst/>
          </a:prstGeom>
        </p:spPr>
      </p:pic>
      <p:sp>
        <p:nvSpPr>
          <p:cNvPr id="14" name="Google Shape;721;p38">
            <a:extLst>
              <a:ext uri="{FF2B5EF4-FFF2-40B4-BE49-F238E27FC236}">
                <a16:creationId xmlns:a16="http://schemas.microsoft.com/office/drawing/2014/main" id="{B485EFC0-F710-1639-AF70-49AC7E8E2F98}"/>
              </a:ext>
            </a:extLst>
          </p:cNvPr>
          <p:cNvSpPr txBox="1">
            <a:spLocks/>
          </p:cNvSpPr>
          <p:nvPr/>
        </p:nvSpPr>
        <p:spPr>
          <a:xfrm>
            <a:off x="2790240" y="1156202"/>
            <a:ext cx="6611515" cy="510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Viafont" pitchFamily="2" charset="0"/>
              </a:rPr>
              <a:t>Web Application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7" y="2375462"/>
            <a:ext cx="5760720" cy="32276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63" y="2375462"/>
            <a:ext cx="5797343" cy="322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9D3F67-2415-D35A-1C8C-B1754C6D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910" y="160523"/>
            <a:ext cx="995679" cy="995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92A173-0F92-78BE-4C2A-3E53C4281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" y="326980"/>
            <a:ext cx="2019300" cy="510932"/>
          </a:xfrm>
          <a:prstGeom prst="rect">
            <a:avLst/>
          </a:prstGeom>
        </p:spPr>
      </p:pic>
      <p:sp>
        <p:nvSpPr>
          <p:cNvPr id="14" name="Google Shape;721;p38">
            <a:extLst>
              <a:ext uri="{FF2B5EF4-FFF2-40B4-BE49-F238E27FC236}">
                <a16:creationId xmlns:a16="http://schemas.microsoft.com/office/drawing/2014/main" id="{B485EFC0-F710-1639-AF70-49AC7E8E2F98}"/>
              </a:ext>
            </a:extLst>
          </p:cNvPr>
          <p:cNvSpPr txBox="1">
            <a:spLocks/>
          </p:cNvSpPr>
          <p:nvPr/>
        </p:nvSpPr>
        <p:spPr>
          <a:xfrm>
            <a:off x="2790240" y="1156202"/>
            <a:ext cx="6611515" cy="510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Viafont" pitchFamily="2" charset="0"/>
              </a:rPr>
              <a:t>Results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Viafon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8" y="2375460"/>
            <a:ext cx="5755415" cy="3372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17" y="2375460"/>
            <a:ext cx="5863172" cy="33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9D3F67-2415-D35A-1C8C-B1754C6D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910" y="160523"/>
            <a:ext cx="995679" cy="995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92A173-0F92-78BE-4C2A-3E53C4281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" y="326980"/>
            <a:ext cx="2019300" cy="510932"/>
          </a:xfrm>
          <a:prstGeom prst="rect">
            <a:avLst/>
          </a:prstGeom>
        </p:spPr>
      </p:pic>
      <p:sp>
        <p:nvSpPr>
          <p:cNvPr id="14" name="Google Shape;721;p38">
            <a:extLst>
              <a:ext uri="{FF2B5EF4-FFF2-40B4-BE49-F238E27FC236}">
                <a16:creationId xmlns:a16="http://schemas.microsoft.com/office/drawing/2014/main" id="{B485EFC0-F710-1639-AF70-49AC7E8E2F98}"/>
              </a:ext>
            </a:extLst>
          </p:cNvPr>
          <p:cNvSpPr txBox="1">
            <a:spLocks/>
          </p:cNvSpPr>
          <p:nvPr/>
        </p:nvSpPr>
        <p:spPr>
          <a:xfrm>
            <a:off x="2790240" y="1156202"/>
            <a:ext cx="6611515" cy="510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Viafont" pitchFamily="2" charset="0"/>
              </a:rPr>
              <a:t>Suspicious Activity Detection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Viafon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4BEC1-B855-3693-7952-769C82F57843}"/>
              </a:ext>
            </a:extLst>
          </p:cNvPr>
          <p:cNvSpPr txBox="1"/>
          <p:nvPr/>
        </p:nvSpPr>
        <p:spPr>
          <a:xfrm>
            <a:off x="1023621" y="2203021"/>
            <a:ext cx="468484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Loitering Detection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Unattended Luggage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Scene Change Detection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CCTV Camera Lens Covered</a:t>
            </a:r>
          </a:p>
        </p:txBody>
      </p:sp>
    </p:spTree>
    <p:extLst>
      <p:ext uri="{BB962C8B-B14F-4D97-AF65-F5344CB8AC3E}">
        <p14:creationId xmlns:p14="http://schemas.microsoft.com/office/powerpoint/2010/main" val="24353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9D3F67-2415-D35A-1C8C-B1754C6D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910" y="160523"/>
            <a:ext cx="995679" cy="995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92A173-0F92-78BE-4C2A-3E53C4281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" y="326980"/>
            <a:ext cx="2019300" cy="510932"/>
          </a:xfrm>
          <a:prstGeom prst="rect">
            <a:avLst/>
          </a:prstGeom>
        </p:spPr>
      </p:pic>
      <p:sp>
        <p:nvSpPr>
          <p:cNvPr id="14" name="Google Shape;721;p38">
            <a:extLst>
              <a:ext uri="{FF2B5EF4-FFF2-40B4-BE49-F238E27FC236}">
                <a16:creationId xmlns:a16="http://schemas.microsoft.com/office/drawing/2014/main" id="{B485EFC0-F710-1639-AF70-49AC7E8E2F98}"/>
              </a:ext>
            </a:extLst>
          </p:cNvPr>
          <p:cNvSpPr txBox="1">
            <a:spLocks/>
          </p:cNvSpPr>
          <p:nvPr/>
        </p:nvSpPr>
        <p:spPr>
          <a:xfrm>
            <a:off x="2790240" y="1156202"/>
            <a:ext cx="6611515" cy="510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Viafont" pitchFamily="2" charset="0"/>
              </a:rPr>
              <a:t>Implementation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Viafont" pitchFamily="2" charset="0"/>
              </a:rPr>
              <a:t>Details (1)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Viafont" pitchFamily="2" charset="0"/>
            </a:endParaRPr>
          </a:p>
        </p:txBody>
      </p:sp>
      <p:pic>
        <p:nvPicPr>
          <p:cNvPr id="1026" name="Picture 2" descr="Architecture of Deep SORT (Simple online and real time tracking with... |  Download Scientific Diagram">
            <a:extLst>
              <a:ext uri="{FF2B5EF4-FFF2-40B4-BE49-F238E27FC236}">
                <a16:creationId xmlns:a16="http://schemas.microsoft.com/office/drawing/2014/main" id="{F9D892B9-30D5-2473-372E-80240C9EA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54" y="2161931"/>
            <a:ext cx="6429899" cy="325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E4BEC1-B855-3693-7952-769C82F57843}"/>
              </a:ext>
            </a:extLst>
          </p:cNvPr>
          <p:cNvSpPr txBox="1"/>
          <p:nvPr/>
        </p:nvSpPr>
        <p:spPr>
          <a:xfrm>
            <a:off x="1023622" y="2203022"/>
            <a:ext cx="376813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Loitering Detection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YOLO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for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Person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Detection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Deep Sort for Tracking of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that Person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Custom State Dictionary for Loitering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Detection of multiple Persons</a:t>
            </a:r>
          </a:p>
        </p:txBody>
      </p:sp>
    </p:spTree>
    <p:extLst>
      <p:ext uri="{BB962C8B-B14F-4D97-AF65-F5344CB8AC3E}">
        <p14:creationId xmlns:p14="http://schemas.microsoft.com/office/powerpoint/2010/main" val="9801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9D3F67-2415-D35A-1C8C-B1754C6D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910" y="160523"/>
            <a:ext cx="995679" cy="995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92A173-0F92-78BE-4C2A-3E53C4281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" y="326980"/>
            <a:ext cx="2019300" cy="510932"/>
          </a:xfrm>
          <a:prstGeom prst="rect">
            <a:avLst/>
          </a:prstGeom>
        </p:spPr>
      </p:pic>
      <p:sp>
        <p:nvSpPr>
          <p:cNvPr id="14" name="Google Shape;721;p38">
            <a:extLst>
              <a:ext uri="{FF2B5EF4-FFF2-40B4-BE49-F238E27FC236}">
                <a16:creationId xmlns:a16="http://schemas.microsoft.com/office/drawing/2014/main" id="{B485EFC0-F710-1639-AF70-49AC7E8E2F98}"/>
              </a:ext>
            </a:extLst>
          </p:cNvPr>
          <p:cNvSpPr txBox="1">
            <a:spLocks/>
          </p:cNvSpPr>
          <p:nvPr/>
        </p:nvSpPr>
        <p:spPr>
          <a:xfrm>
            <a:off x="2790240" y="1156202"/>
            <a:ext cx="6611515" cy="510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Viafont" pitchFamily="2" charset="0"/>
              </a:rPr>
              <a:t>Implementation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Viafont" pitchFamily="2" charset="0"/>
              </a:rPr>
              <a:t>Details (2)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Viafon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4BEC1-B855-3693-7952-769C82F57843}"/>
              </a:ext>
            </a:extLst>
          </p:cNvPr>
          <p:cNvSpPr txBox="1"/>
          <p:nvPr/>
        </p:nvSpPr>
        <p:spPr>
          <a:xfrm>
            <a:off x="1023622" y="1667134"/>
            <a:ext cx="376813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Unattended Luggage Detection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YOLO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for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Luggage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Detection (Hand bags, Backpacks, Suitcases)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Trained on thousands of pictures from coco dataset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 tracker which keeps track of Bag with associated person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157" y="1763486"/>
            <a:ext cx="4413195" cy="44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235</Words>
  <Application>Microsoft Office PowerPoint</Application>
  <PresentationFormat>Widescreen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Archivo Black</vt:lpstr>
      <vt:lpstr>Arial</vt:lpstr>
      <vt:lpstr>Calibri</vt:lpstr>
      <vt:lpstr>Calibri Light</vt:lpstr>
      <vt:lpstr>Perpetua</vt:lpstr>
      <vt:lpstr>Space Age</vt:lpstr>
      <vt:lpstr>Viafont</vt:lpstr>
      <vt:lpstr>Office Theme</vt:lpstr>
      <vt:lpstr>Auto Surveillance For Security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Surveillance For</dc:title>
  <dc:creator>Adeel Subhan</dc:creator>
  <cp:lastModifiedBy>Fateh Muhammad</cp:lastModifiedBy>
  <cp:revision>20</cp:revision>
  <dcterms:created xsi:type="dcterms:W3CDTF">2022-10-26T08:17:30Z</dcterms:created>
  <dcterms:modified xsi:type="dcterms:W3CDTF">2023-01-08T15:49:24Z</dcterms:modified>
</cp:coreProperties>
</file>