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70" r:id="rId5"/>
    <p:sldId id="271" r:id="rId6"/>
    <p:sldId id="261" r:id="rId7"/>
    <p:sldId id="273" r:id="rId8"/>
    <p:sldId id="263" r:id="rId9"/>
    <p:sldId id="264" r:id="rId10"/>
    <p:sldId id="265" r:id="rId11"/>
    <p:sldId id="267" r:id="rId12"/>
    <p:sldId id="27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669F-4ECE-42AA-A1EB-E5C13C0DC4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1266C6-0D43-49A1-A290-120240548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8C759F-E207-4BBF-9EB9-2DEB1417504C}"/>
              </a:ext>
            </a:extLst>
          </p:cNvPr>
          <p:cNvSpPr>
            <a:spLocks noGrp="1"/>
          </p:cNvSpPr>
          <p:nvPr>
            <p:ph type="dt" sz="half" idx="10"/>
          </p:nvPr>
        </p:nvSpPr>
        <p:spPr/>
        <p:txBody>
          <a:bodyPr/>
          <a:lstStyle/>
          <a:p>
            <a:fld id="{AF5EC3D7-A785-4479-8B26-4F7427B8B335}" type="datetimeFigureOut">
              <a:rPr lang="en-IN" smtClean="0"/>
              <a:t>30-04-2020</a:t>
            </a:fld>
            <a:endParaRPr lang="en-IN"/>
          </a:p>
        </p:txBody>
      </p:sp>
      <p:sp>
        <p:nvSpPr>
          <p:cNvPr id="5" name="Footer Placeholder 4">
            <a:extLst>
              <a:ext uri="{FF2B5EF4-FFF2-40B4-BE49-F238E27FC236}">
                <a16:creationId xmlns:a16="http://schemas.microsoft.com/office/drawing/2014/main" id="{4073BA84-B742-47F4-8FCF-AF559F43EB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0339D-A52F-41EC-91C2-20E07D0531F2}"/>
              </a:ext>
            </a:extLst>
          </p:cNvPr>
          <p:cNvSpPr>
            <a:spLocks noGrp="1"/>
          </p:cNvSpPr>
          <p:nvPr>
            <p:ph type="sldNum" sz="quarter" idx="12"/>
          </p:nvPr>
        </p:nvSpPr>
        <p:spPr/>
        <p:txBody>
          <a:bodyPr/>
          <a:lstStyle/>
          <a:p>
            <a:fld id="{7004CF8B-8D29-400F-A89F-A7A4F10EB622}" type="slidenum">
              <a:rPr lang="en-IN" smtClean="0"/>
              <a:t>‹#›</a:t>
            </a:fld>
            <a:endParaRPr lang="en-IN"/>
          </a:p>
        </p:txBody>
      </p:sp>
    </p:spTree>
    <p:extLst>
      <p:ext uri="{BB962C8B-B14F-4D97-AF65-F5344CB8AC3E}">
        <p14:creationId xmlns:p14="http://schemas.microsoft.com/office/powerpoint/2010/main" val="281200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F9B2-071D-4EDB-BD41-62A3F6C93C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E3080C-8484-4617-A03F-669AAAF3D9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11EF1-9191-49D8-A824-87DE49012D6D}"/>
              </a:ext>
            </a:extLst>
          </p:cNvPr>
          <p:cNvSpPr>
            <a:spLocks noGrp="1"/>
          </p:cNvSpPr>
          <p:nvPr>
            <p:ph type="dt" sz="half" idx="10"/>
          </p:nvPr>
        </p:nvSpPr>
        <p:spPr/>
        <p:txBody>
          <a:bodyPr/>
          <a:lstStyle/>
          <a:p>
            <a:fld id="{AF5EC3D7-A785-4479-8B26-4F7427B8B335}" type="datetimeFigureOut">
              <a:rPr lang="en-IN" smtClean="0"/>
              <a:t>30-04-2020</a:t>
            </a:fld>
            <a:endParaRPr lang="en-IN"/>
          </a:p>
        </p:txBody>
      </p:sp>
      <p:sp>
        <p:nvSpPr>
          <p:cNvPr id="5" name="Footer Placeholder 4">
            <a:extLst>
              <a:ext uri="{FF2B5EF4-FFF2-40B4-BE49-F238E27FC236}">
                <a16:creationId xmlns:a16="http://schemas.microsoft.com/office/drawing/2014/main" id="{36FBBAA9-6E77-49E3-BD22-2ACE32DE73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5F657-1734-4E68-94F4-4BD3031B15A4}"/>
              </a:ext>
            </a:extLst>
          </p:cNvPr>
          <p:cNvSpPr>
            <a:spLocks noGrp="1"/>
          </p:cNvSpPr>
          <p:nvPr>
            <p:ph type="sldNum" sz="quarter" idx="12"/>
          </p:nvPr>
        </p:nvSpPr>
        <p:spPr/>
        <p:txBody>
          <a:bodyPr/>
          <a:lstStyle/>
          <a:p>
            <a:fld id="{7004CF8B-8D29-400F-A89F-A7A4F10EB622}" type="slidenum">
              <a:rPr lang="en-IN" smtClean="0"/>
              <a:t>‹#›</a:t>
            </a:fld>
            <a:endParaRPr lang="en-IN"/>
          </a:p>
        </p:txBody>
      </p:sp>
    </p:spTree>
    <p:extLst>
      <p:ext uri="{BB962C8B-B14F-4D97-AF65-F5344CB8AC3E}">
        <p14:creationId xmlns:p14="http://schemas.microsoft.com/office/powerpoint/2010/main" val="455750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45A7AC-DD93-4B40-83C5-96D476C2C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7D0EC5-7093-46A0-B185-C1BFFA794C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D8C363-9F16-46D0-8CFB-511F43EB46C7}"/>
              </a:ext>
            </a:extLst>
          </p:cNvPr>
          <p:cNvSpPr>
            <a:spLocks noGrp="1"/>
          </p:cNvSpPr>
          <p:nvPr>
            <p:ph type="dt" sz="half" idx="10"/>
          </p:nvPr>
        </p:nvSpPr>
        <p:spPr/>
        <p:txBody>
          <a:bodyPr/>
          <a:lstStyle/>
          <a:p>
            <a:fld id="{AF5EC3D7-A785-4479-8B26-4F7427B8B335}" type="datetimeFigureOut">
              <a:rPr lang="en-IN" smtClean="0"/>
              <a:t>30-04-2020</a:t>
            </a:fld>
            <a:endParaRPr lang="en-IN"/>
          </a:p>
        </p:txBody>
      </p:sp>
      <p:sp>
        <p:nvSpPr>
          <p:cNvPr id="5" name="Footer Placeholder 4">
            <a:extLst>
              <a:ext uri="{FF2B5EF4-FFF2-40B4-BE49-F238E27FC236}">
                <a16:creationId xmlns:a16="http://schemas.microsoft.com/office/drawing/2014/main" id="{C9111C64-28B1-4D0E-8F55-F5CD92FC0C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9B63C-78BF-4A05-8DD3-BEDD0EF0E62A}"/>
              </a:ext>
            </a:extLst>
          </p:cNvPr>
          <p:cNvSpPr>
            <a:spLocks noGrp="1"/>
          </p:cNvSpPr>
          <p:nvPr>
            <p:ph type="sldNum" sz="quarter" idx="12"/>
          </p:nvPr>
        </p:nvSpPr>
        <p:spPr/>
        <p:txBody>
          <a:bodyPr/>
          <a:lstStyle/>
          <a:p>
            <a:fld id="{7004CF8B-8D29-400F-A89F-A7A4F10EB622}" type="slidenum">
              <a:rPr lang="en-IN" smtClean="0"/>
              <a:t>‹#›</a:t>
            </a:fld>
            <a:endParaRPr lang="en-IN"/>
          </a:p>
        </p:txBody>
      </p:sp>
    </p:spTree>
    <p:extLst>
      <p:ext uri="{BB962C8B-B14F-4D97-AF65-F5344CB8AC3E}">
        <p14:creationId xmlns:p14="http://schemas.microsoft.com/office/powerpoint/2010/main" val="239953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80B9-2818-4BB9-BB48-4481EE5160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54964E-40DB-4462-9A21-A7AE247A75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A486C-F117-46E8-A04A-CB42DF668B36}"/>
              </a:ext>
            </a:extLst>
          </p:cNvPr>
          <p:cNvSpPr>
            <a:spLocks noGrp="1"/>
          </p:cNvSpPr>
          <p:nvPr>
            <p:ph type="dt" sz="half" idx="10"/>
          </p:nvPr>
        </p:nvSpPr>
        <p:spPr/>
        <p:txBody>
          <a:bodyPr/>
          <a:lstStyle/>
          <a:p>
            <a:fld id="{AF5EC3D7-A785-4479-8B26-4F7427B8B335}" type="datetimeFigureOut">
              <a:rPr lang="en-IN" smtClean="0"/>
              <a:t>30-04-2020</a:t>
            </a:fld>
            <a:endParaRPr lang="en-IN"/>
          </a:p>
        </p:txBody>
      </p:sp>
      <p:sp>
        <p:nvSpPr>
          <p:cNvPr id="5" name="Footer Placeholder 4">
            <a:extLst>
              <a:ext uri="{FF2B5EF4-FFF2-40B4-BE49-F238E27FC236}">
                <a16:creationId xmlns:a16="http://schemas.microsoft.com/office/drawing/2014/main" id="{DAD551F9-DABA-4CAE-A073-8DB62F901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7F70C6-1110-4B85-A2F1-5388BFA4C861}"/>
              </a:ext>
            </a:extLst>
          </p:cNvPr>
          <p:cNvSpPr>
            <a:spLocks noGrp="1"/>
          </p:cNvSpPr>
          <p:nvPr>
            <p:ph type="sldNum" sz="quarter" idx="12"/>
          </p:nvPr>
        </p:nvSpPr>
        <p:spPr/>
        <p:txBody>
          <a:bodyPr/>
          <a:lstStyle/>
          <a:p>
            <a:fld id="{7004CF8B-8D29-400F-A89F-A7A4F10EB622}" type="slidenum">
              <a:rPr lang="en-IN" smtClean="0"/>
              <a:t>‹#›</a:t>
            </a:fld>
            <a:endParaRPr lang="en-IN"/>
          </a:p>
        </p:txBody>
      </p:sp>
    </p:spTree>
    <p:extLst>
      <p:ext uri="{BB962C8B-B14F-4D97-AF65-F5344CB8AC3E}">
        <p14:creationId xmlns:p14="http://schemas.microsoft.com/office/powerpoint/2010/main" val="74199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6026-377E-4D67-88CC-AAB802CA1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C0C8DE-8AF7-45DF-B1FA-C30EB75218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D35C78-DC96-4DBD-B681-E16E06120548}"/>
              </a:ext>
            </a:extLst>
          </p:cNvPr>
          <p:cNvSpPr>
            <a:spLocks noGrp="1"/>
          </p:cNvSpPr>
          <p:nvPr>
            <p:ph type="dt" sz="half" idx="10"/>
          </p:nvPr>
        </p:nvSpPr>
        <p:spPr/>
        <p:txBody>
          <a:bodyPr/>
          <a:lstStyle/>
          <a:p>
            <a:fld id="{AF5EC3D7-A785-4479-8B26-4F7427B8B335}" type="datetimeFigureOut">
              <a:rPr lang="en-IN" smtClean="0"/>
              <a:t>30-04-2020</a:t>
            </a:fld>
            <a:endParaRPr lang="en-IN"/>
          </a:p>
        </p:txBody>
      </p:sp>
      <p:sp>
        <p:nvSpPr>
          <p:cNvPr id="5" name="Footer Placeholder 4">
            <a:extLst>
              <a:ext uri="{FF2B5EF4-FFF2-40B4-BE49-F238E27FC236}">
                <a16:creationId xmlns:a16="http://schemas.microsoft.com/office/drawing/2014/main" id="{A5C0846A-DC62-42B0-9696-A566F5AF7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875B3-EEC6-40C4-B9A2-0BE566FAFDAF}"/>
              </a:ext>
            </a:extLst>
          </p:cNvPr>
          <p:cNvSpPr>
            <a:spLocks noGrp="1"/>
          </p:cNvSpPr>
          <p:nvPr>
            <p:ph type="sldNum" sz="quarter" idx="12"/>
          </p:nvPr>
        </p:nvSpPr>
        <p:spPr/>
        <p:txBody>
          <a:bodyPr/>
          <a:lstStyle/>
          <a:p>
            <a:fld id="{7004CF8B-8D29-400F-A89F-A7A4F10EB622}" type="slidenum">
              <a:rPr lang="en-IN" smtClean="0"/>
              <a:t>‹#›</a:t>
            </a:fld>
            <a:endParaRPr lang="en-IN"/>
          </a:p>
        </p:txBody>
      </p:sp>
    </p:spTree>
    <p:extLst>
      <p:ext uri="{BB962C8B-B14F-4D97-AF65-F5344CB8AC3E}">
        <p14:creationId xmlns:p14="http://schemas.microsoft.com/office/powerpoint/2010/main" val="777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AB1F-8769-4F3D-95FB-0D72BA1CA6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8BA103-56DE-42E4-99EE-DE9867416F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FC1384-4995-4C8F-A5F5-DECBABC5AD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3A6309-23E8-4B1D-A46C-97529416C9E0}"/>
              </a:ext>
            </a:extLst>
          </p:cNvPr>
          <p:cNvSpPr>
            <a:spLocks noGrp="1"/>
          </p:cNvSpPr>
          <p:nvPr>
            <p:ph type="dt" sz="half" idx="10"/>
          </p:nvPr>
        </p:nvSpPr>
        <p:spPr/>
        <p:txBody>
          <a:bodyPr/>
          <a:lstStyle/>
          <a:p>
            <a:fld id="{AF5EC3D7-A785-4479-8B26-4F7427B8B335}" type="datetimeFigureOut">
              <a:rPr lang="en-IN" smtClean="0"/>
              <a:t>30-04-2020</a:t>
            </a:fld>
            <a:endParaRPr lang="en-IN"/>
          </a:p>
        </p:txBody>
      </p:sp>
      <p:sp>
        <p:nvSpPr>
          <p:cNvPr id="6" name="Footer Placeholder 5">
            <a:extLst>
              <a:ext uri="{FF2B5EF4-FFF2-40B4-BE49-F238E27FC236}">
                <a16:creationId xmlns:a16="http://schemas.microsoft.com/office/drawing/2014/main" id="{330C1CEA-07BB-4EED-8B5F-272F3E03F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B748B3-3AFA-4347-8BE9-BCBCF6859A9B}"/>
              </a:ext>
            </a:extLst>
          </p:cNvPr>
          <p:cNvSpPr>
            <a:spLocks noGrp="1"/>
          </p:cNvSpPr>
          <p:nvPr>
            <p:ph type="sldNum" sz="quarter" idx="12"/>
          </p:nvPr>
        </p:nvSpPr>
        <p:spPr/>
        <p:txBody>
          <a:bodyPr/>
          <a:lstStyle/>
          <a:p>
            <a:fld id="{7004CF8B-8D29-400F-A89F-A7A4F10EB622}" type="slidenum">
              <a:rPr lang="en-IN" smtClean="0"/>
              <a:t>‹#›</a:t>
            </a:fld>
            <a:endParaRPr lang="en-IN"/>
          </a:p>
        </p:txBody>
      </p:sp>
    </p:spTree>
    <p:extLst>
      <p:ext uri="{BB962C8B-B14F-4D97-AF65-F5344CB8AC3E}">
        <p14:creationId xmlns:p14="http://schemas.microsoft.com/office/powerpoint/2010/main" val="9810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330A-A4F3-4A08-AE49-9FBC0B4AB8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EA5C7-D70D-4A89-BB34-F16369668A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1D2417-C2FF-4E09-AFA6-9FC4E86006D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3B4438-192A-4E12-9C38-0D188B482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122F83-28FD-436E-AD28-B300E5F9DA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1A5CD4-AD13-434B-85C9-B5ADF7CFE422}"/>
              </a:ext>
            </a:extLst>
          </p:cNvPr>
          <p:cNvSpPr>
            <a:spLocks noGrp="1"/>
          </p:cNvSpPr>
          <p:nvPr>
            <p:ph type="dt" sz="half" idx="10"/>
          </p:nvPr>
        </p:nvSpPr>
        <p:spPr/>
        <p:txBody>
          <a:bodyPr/>
          <a:lstStyle/>
          <a:p>
            <a:fld id="{AF5EC3D7-A785-4479-8B26-4F7427B8B335}" type="datetimeFigureOut">
              <a:rPr lang="en-IN" smtClean="0"/>
              <a:t>30-04-2020</a:t>
            </a:fld>
            <a:endParaRPr lang="en-IN"/>
          </a:p>
        </p:txBody>
      </p:sp>
      <p:sp>
        <p:nvSpPr>
          <p:cNvPr id="8" name="Footer Placeholder 7">
            <a:extLst>
              <a:ext uri="{FF2B5EF4-FFF2-40B4-BE49-F238E27FC236}">
                <a16:creationId xmlns:a16="http://schemas.microsoft.com/office/drawing/2014/main" id="{1BF9C611-8956-446E-B350-B5488AFAA3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DD4CBE-B422-44BB-BC36-9932E8C95B6D}"/>
              </a:ext>
            </a:extLst>
          </p:cNvPr>
          <p:cNvSpPr>
            <a:spLocks noGrp="1"/>
          </p:cNvSpPr>
          <p:nvPr>
            <p:ph type="sldNum" sz="quarter" idx="12"/>
          </p:nvPr>
        </p:nvSpPr>
        <p:spPr/>
        <p:txBody>
          <a:bodyPr/>
          <a:lstStyle/>
          <a:p>
            <a:fld id="{7004CF8B-8D29-400F-A89F-A7A4F10EB622}" type="slidenum">
              <a:rPr lang="en-IN" smtClean="0"/>
              <a:t>‹#›</a:t>
            </a:fld>
            <a:endParaRPr lang="en-IN"/>
          </a:p>
        </p:txBody>
      </p:sp>
    </p:spTree>
    <p:extLst>
      <p:ext uri="{BB962C8B-B14F-4D97-AF65-F5344CB8AC3E}">
        <p14:creationId xmlns:p14="http://schemas.microsoft.com/office/powerpoint/2010/main" val="136139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8E4D-25F1-4AB7-9695-04B1B3150D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B54F2E-F1E2-4009-9C72-90B06DF424B4}"/>
              </a:ext>
            </a:extLst>
          </p:cNvPr>
          <p:cNvSpPr>
            <a:spLocks noGrp="1"/>
          </p:cNvSpPr>
          <p:nvPr>
            <p:ph type="dt" sz="half" idx="10"/>
          </p:nvPr>
        </p:nvSpPr>
        <p:spPr/>
        <p:txBody>
          <a:bodyPr/>
          <a:lstStyle/>
          <a:p>
            <a:fld id="{AF5EC3D7-A785-4479-8B26-4F7427B8B335}" type="datetimeFigureOut">
              <a:rPr lang="en-IN" smtClean="0"/>
              <a:t>30-04-2020</a:t>
            </a:fld>
            <a:endParaRPr lang="en-IN"/>
          </a:p>
        </p:txBody>
      </p:sp>
      <p:sp>
        <p:nvSpPr>
          <p:cNvPr id="4" name="Footer Placeholder 3">
            <a:extLst>
              <a:ext uri="{FF2B5EF4-FFF2-40B4-BE49-F238E27FC236}">
                <a16:creationId xmlns:a16="http://schemas.microsoft.com/office/drawing/2014/main" id="{010B0BA1-16E4-432E-A9AF-EDAC73F062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74073E-B77E-44C5-B1A7-256C93C947B9}"/>
              </a:ext>
            </a:extLst>
          </p:cNvPr>
          <p:cNvSpPr>
            <a:spLocks noGrp="1"/>
          </p:cNvSpPr>
          <p:nvPr>
            <p:ph type="sldNum" sz="quarter" idx="12"/>
          </p:nvPr>
        </p:nvSpPr>
        <p:spPr/>
        <p:txBody>
          <a:bodyPr/>
          <a:lstStyle/>
          <a:p>
            <a:fld id="{7004CF8B-8D29-400F-A89F-A7A4F10EB622}" type="slidenum">
              <a:rPr lang="en-IN" smtClean="0"/>
              <a:t>‹#›</a:t>
            </a:fld>
            <a:endParaRPr lang="en-IN"/>
          </a:p>
        </p:txBody>
      </p:sp>
    </p:spTree>
    <p:extLst>
      <p:ext uri="{BB962C8B-B14F-4D97-AF65-F5344CB8AC3E}">
        <p14:creationId xmlns:p14="http://schemas.microsoft.com/office/powerpoint/2010/main" val="292000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50D48-9E9C-4B61-8C5D-2592EBD4257B}"/>
              </a:ext>
            </a:extLst>
          </p:cNvPr>
          <p:cNvSpPr>
            <a:spLocks noGrp="1"/>
          </p:cNvSpPr>
          <p:nvPr>
            <p:ph type="dt" sz="half" idx="10"/>
          </p:nvPr>
        </p:nvSpPr>
        <p:spPr/>
        <p:txBody>
          <a:bodyPr/>
          <a:lstStyle/>
          <a:p>
            <a:fld id="{AF5EC3D7-A785-4479-8B26-4F7427B8B335}" type="datetimeFigureOut">
              <a:rPr lang="en-IN" smtClean="0"/>
              <a:t>30-04-2020</a:t>
            </a:fld>
            <a:endParaRPr lang="en-IN"/>
          </a:p>
        </p:txBody>
      </p:sp>
      <p:sp>
        <p:nvSpPr>
          <p:cNvPr id="3" name="Footer Placeholder 2">
            <a:extLst>
              <a:ext uri="{FF2B5EF4-FFF2-40B4-BE49-F238E27FC236}">
                <a16:creationId xmlns:a16="http://schemas.microsoft.com/office/drawing/2014/main" id="{BDC1270C-2678-4D47-B88A-F45267F7A9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B8B82F-638D-4B1F-B3DD-311D6EF36FE6}"/>
              </a:ext>
            </a:extLst>
          </p:cNvPr>
          <p:cNvSpPr>
            <a:spLocks noGrp="1"/>
          </p:cNvSpPr>
          <p:nvPr>
            <p:ph type="sldNum" sz="quarter" idx="12"/>
          </p:nvPr>
        </p:nvSpPr>
        <p:spPr/>
        <p:txBody>
          <a:bodyPr/>
          <a:lstStyle/>
          <a:p>
            <a:fld id="{7004CF8B-8D29-400F-A89F-A7A4F10EB622}" type="slidenum">
              <a:rPr lang="en-IN" smtClean="0"/>
              <a:t>‹#›</a:t>
            </a:fld>
            <a:endParaRPr lang="en-IN"/>
          </a:p>
        </p:txBody>
      </p:sp>
    </p:spTree>
    <p:extLst>
      <p:ext uri="{BB962C8B-B14F-4D97-AF65-F5344CB8AC3E}">
        <p14:creationId xmlns:p14="http://schemas.microsoft.com/office/powerpoint/2010/main" val="262943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13B-196F-495C-BC8E-5EAC53DB3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2EE1BA-B7B0-4621-8A24-B488EC5B8A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070A2C-0E08-499D-B083-387BCEDB4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310BB9-41E0-4557-816D-5D8268828115}"/>
              </a:ext>
            </a:extLst>
          </p:cNvPr>
          <p:cNvSpPr>
            <a:spLocks noGrp="1"/>
          </p:cNvSpPr>
          <p:nvPr>
            <p:ph type="dt" sz="half" idx="10"/>
          </p:nvPr>
        </p:nvSpPr>
        <p:spPr/>
        <p:txBody>
          <a:bodyPr/>
          <a:lstStyle/>
          <a:p>
            <a:fld id="{AF5EC3D7-A785-4479-8B26-4F7427B8B335}" type="datetimeFigureOut">
              <a:rPr lang="en-IN" smtClean="0"/>
              <a:t>30-04-2020</a:t>
            </a:fld>
            <a:endParaRPr lang="en-IN"/>
          </a:p>
        </p:txBody>
      </p:sp>
      <p:sp>
        <p:nvSpPr>
          <p:cNvPr id="6" name="Footer Placeholder 5">
            <a:extLst>
              <a:ext uri="{FF2B5EF4-FFF2-40B4-BE49-F238E27FC236}">
                <a16:creationId xmlns:a16="http://schemas.microsoft.com/office/drawing/2014/main" id="{E93AA185-5097-4F1E-81D8-23CBACFC0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5FEBAC-535A-45D1-836D-6D7CEFA73AC0}"/>
              </a:ext>
            </a:extLst>
          </p:cNvPr>
          <p:cNvSpPr>
            <a:spLocks noGrp="1"/>
          </p:cNvSpPr>
          <p:nvPr>
            <p:ph type="sldNum" sz="quarter" idx="12"/>
          </p:nvPr>
        </p:nvSpPr>
        <p:spPr/>
        <p:txBody>
          <a:bodyPr/>
          <a:lstStyle/>
          <a:p>
            <a:fld id="{7004CF8B-8D29-400F-A89F-A7A4F10EB622}" type="slidenum">
              <a:rPr lang="en-IN" smtClean="0"/>
              <a:t>‹#›</a:t>
            </a:fld>
            <a:endParaRPr lang="en-IN"/>
          </a:p>
        </p:txBody>
      </p:sp>
    </p:spTree>
    <p:extLst>
      <p:ext uri="{BB962C8B-B14F-4D97-AF65-F5344CB8AC3E}">
        <p14:creationId xmlns:p14="http://schemas.microsoft.com/office/powerpoint/2010/main" val="78536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CB19-C301-43A5-A211-1EA3289C2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012D13-07D9-46A8-8623-9FF72E963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F38EBE-4D38-4B61-A03E-486ADFDA1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160981-2E74-4244-84C2-2D0E9441B096}"/>
              </a:ext>
            </a:extLst>
          </p:cNvPr>
          <p:cNvSpPr>
            <a:spLocks noGrp="1"/>
          </p:cNvSpPr>
          <p:nvPr>
            <p:ph type="dt" sz="half" idx="10"/>
          </p:nvPr>
        </p:nvSpPr>
        <p:spPr/>
        <p:txBody>
          <a:bodyPr/>
          <a:lstStyle/>
          <a:p>
            <a:fld id="{AF5EC3D7-A785-4479-8B26-4F7427B8B335}" type="datetimeFigureOut">
              <a:rPr lang="en-IN" smtClean="0"/>
              <a:t>30-04-2020</a:t>
            </a:fld>
            <a:endParaRPr lang="en-IN"/>
          </a:p>
        </p:txBody>
      </p:sp>
      <p:sp>
        <p:nvSpPr>
          <p:cNvPr id="6" name="Footer Placeholder 5">
            <a:extLst>
              <a:ext uri="{FF2B5EF4-FFF2-40B4-BE49-F238E27FC236}">
                <a16:creationId xmlns:a16="http://schemas.microsoft.com/office/drawing/2014/main" id="{0041A8F4-2AA7-40F6-A570-82E018A52B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050EC5-2425-4AFE-BD74-DB0B28CD4ADB}"/>
              </a:ext>
            </a:extLst>
          </p:cNvPr>
          <p:cNvSpPr>
            <a:spLocks noGrp="1"/>
          </p:cNvSpPr>
          <p:nvPr>
            <p:ph type="sldNum" sz="quarter" idx="12"/>
          </p:nvPr>
        </p:nvSpPr>
        <p:spPr/>
        <p:txBody>
          <a:bodyPr/>
          <a:lstStyle/>
          <a:p>
            <a:fld id="{7004CF8B-8D29-400F-A89F-A7A4F10EB622}" type="slidenum">
              <a:rPr lang="en-IN" smtClean="0"/>
              <a:t>‹#›</a:t>
            </a:fld>
            <a:endParaRPr lang="en-IN"/>
          </a:p>
        </p:txBody>
      </p:sp>
    </p:spTree>
    <p:extLst>
      <p:ext uri="{BB962C8B-B14F-4D97-AF65-F5344CB8AC3E}">
        <p14:creationId xmlns:p14="http://schemas.microsoft.com/office/powerpoint/2010/main" val="201498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2D32A-E52C-42C9-AB12-4D869A350F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A03EF1-3EE2-48BD-B1C4-760AFAB55E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A08F70-1A0E-427E-BFCC-02E0DBA58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EC3D7-A785-4479-8B26-4F7427B8B335}" type="datetimeFigureOut">
              <a:rPr lang="en-IN" smtClean="0"/>
              <a:t>30-04-2020</a:t>
            </a:fld>
            <a:endParaRPr lang="en-IN"/>
          </a:p>
        </p:txBody>
      </p:sp>
      <p:sp>
        <p:nvSpPr>
          <p:cNvPr id="5" name="Footer Placeholder 4">
            <a:extLst>
              <a:ext uri="{FF2B5EF4-FFF2-40B4-BE49-F238E27FC236}">
                <a16:creationId xmlns:a16="http://schemas.microsoft.com/office/drawing/2014/main" id="{9E177E5E-1248-4C61-8895-0762A7399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EC4D45-1324-4333-A14B-F9484F232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4CF8B-8D29-400F-A89F-A7A4F10EB622}" type="slidenum">
              <a:rPr lang="en-IN" smtClean="0"/>
              <a:t>‹#›</a:t>
            </a:fld>
            <a:endParaRPr lang="en-IN"/>
          </a:p>
        </p:txBody>
      </p:sp>
    </p:spTree>
    <p:extLst>
      <p:ext uri="{BB962C8B-B14F-4D97-AF65-F5344CB8AC3E}">
        <p14:creationId xmlns:p14="http://schemas.microsoft.com/office/powerpoint/2010/main" val="1617446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D1F660-6BD2-4A6F-95F7-9663FE6045A7}"/>
              </a:ext>
            </a:extLst>
          </p:cNvPr>
          <p:cNvSpPr/>
          <p:nvPr/>
        </p:nvSpPr>
        <p:spPr>
          <a:xfrm>
            <a:off x="472441" y="914400"/>
            <a:ext cx="10805160" cy="3416320"/>
          </a:xfrm>
          <a:prstGeom prst="rect">
            <a:avLst/>
          </a:prstGeom>
        </p:spPr>
        <p:txBody>
          <a:bodyPr wrap="square">
            <a:spAutoFit/>
          </a:bodyPr>
          <a:lstStyle/>
          <a:p>
            <a:pPr fontAlgn="base"/>
            <a:r>
              <a:rPr lang="en-US" sz="3600" b="1" i="0" dirty="0">
                <a:solidFill>
                  <a:srgbClr val="000000"/>
                </a:solidFill>
                <a:effectLst/>
                <a:latin typeface="News Cycle"/>
              </a:rPr>
              <a:t>Segmenting and Clustering Neighborhoods in Fredericton, NB</a:t>
            </a:r>
          </a:p>
          <a:p>
            <a:pPr fontAlgn="base"/>
            <a:r>
              <a:rPr lang="en-US" sz="3600" b="1" i="0" dirty="0">
                <a:solidFill>
                  <a:srgbClr val="000000"/>
                </a:solidFill>
                <a:effectLst/>
                <a:latin typeface="News Cycle"/>
              </a:rPr>
              <a:t>Applied Data Science Capstone Week 5 Peer-Graded Project Report</a:t>
            </a:r>
          </a:p>
          <a:p>
            <a:pPr fontAlgn="base"/>
            <a:endParaRPr lang="en-US" sz="3600" b="1" i="0" dirty="0">
              <a:solidFill>
                <a:srgbClr val="000000"/>
              </a:solidFill>
              <a:effectLst/>
              <a:latin typeface="News Cycle"/>
            </a:endParaRPr>
          </a:p>
          <a:p>
            <a:pPr fontAlgn="base"/>
            <a:r>
              <a:rPr lang="en-US" sz="3600" b="0" i="0" dirty="0">
                <a:solidFill>
                  <a:srgbClr val="000000"/>
                </a:solidFill>
                <a:effectLst/>
                <a:latin typeface="Lato"/>
              </a:rPr>
              <a:t>By </a:t>
            </a:r>
            <a:r>
              <a:rPr lang="en-US" sz="3600" b="0" i="0" dirty="0" err="1">
                <a:solidFill>
                  <a:srgbClr val="000000"/>
                </a:solidFill>
                <a:effectLst/>
                <a:latin typeface="Lato"/>
              </a:rPr>
              <a:t>Fatehraj</a:t>
            </a:r>
            <a:r>
              <a:rPr lang="en-US" sz="3600" b="0" i="0" dirty="0">
                <a:solidFill>
                  <a:srgbClr val="000000"/>
                </a:solidFill>
                <a:effectLst/>
                <a:latin typeface="Lato"/>
              </a:rPr>
              <a:t> J </a:t>
            </a:r>
            <a:r>
              <a:rPr lang="en-US" sz="3600" b="0" i="0" dirty="0" err="1">
                <a:solidFill>
                  <a:srgbClr val="000000"/>
                </a:solidFill>
                <a:effectLst/>
                <a:latin typeface="Lato"/>
              </a:rPr>
              <a:t>Suthar</a:t>
            </a:r>
            <a:r>
              <a:rPr lang="en-US" sz="3600" b="0" i="0" dirty="0">
                <a:solidFill>
                  <a:srgbClr val="000000"/>
                </a:solidFill>
                <a:effectLst/>
                <a:latin typeface="Lato"/>
              </a:rPr>
              <a:t> April 30, 2020</a:t>
            </a:r>
          </a:p>
        </p:txBody>
      </p:sp>
    </p:spTree>
    <p:extLst>
      <p:ext uri="{BB962C8B-B14F-4D97-AF65-F5344CB8AC3E}">
        <p14:creationId xmlns:p14="http://schemas.microsoft.com/office/powerpoint/2010/main" val="2687719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22CC589-CFDD-4951-A295-4CCA7D38556C}"/>
              </a:ext>
            </a:extLst>
          </p:cNvPr>
          <p:cNvSpPr/>
          <p:nvPr/>
        </p:nvSpPr>
        <p:spPr>
          <a:xfrm>
            <a:off x="128337" y="0"/>
            <a:ext cx="12063663" cy="5940088"/>
          </a:xfrm>
          <a:prstGeom prst="rect">
            <a:avLst/>
          </a:prstGeom>
        </p:spPr>
        <p:txBody>
          <a:bodyPr wrap="square">
            <a:spAutoFit/>
          </a:bodyPr>
          <a:lstStyle/>
          <a:p>
            <a:r>
              <a:rPr lang="en-IN" sz="4000" b="1" dirty="0">
                <a:latin typeface="HelveticaNeue-Bold"/>
              </a:rPr>
              <a:t>Results</a:t>
            </a:r>
          </a:p>
          <a:p>
            <a:r>
              <a:rPr lang="en-US" sz="2000" dirty="0">
                <a:latin typeface="HelveticaNeue"/>
              </a:rPr>
              <a:t>The analysis enabled us to discover and describe visually and quantitatively:</a:t>
            </a:r>
          </a:p>
          <a:p>
            <a:r>
              <a:rPr lang="en-IN" sz="2000" dirty="0">
                <a:latin typeface="HelveticaNeue"/>
              </a:rPr>
              <a:t>1. Neighbourhoods in Fredericton</a:t>
            </a:r>
          </a:p>
          <a:p>
            <a:r>
              <a:rPr lang="en-US" sz="2000" dirty="0">
                <a:latin typeface="HelveticaNeue"/>
              </a:rPr>
              <a:t>2. Crime </a:t>
            </a:r>
            <a:r>
              <a:rPr lang="en-US" sz="2000" dirty="0" err="1">
                <a:latin typeface="HelveticaNeue"/>
              </a:rPr>
              <a:t>freqency</a:t>
            </a:r>
            <a:r>
              <a:rPr lang="en-US" sz="2000" dirty="0">
                <a:latin typeface="HelveticaNeue"/>
              </a:rPr>
              <a:t> by </a:t>
            </a:r>
            <a:r>
              <a:rPr lang="en-US" sz="2000" dirty="0" err="1">
                <a:latin typeface="HelveticaNeue"/>
              </a:rPr>
              <a:t>neighbourhood</a:t>
            </a:r>
            <a:endParaRPr lang="en-US" sz="2000" dirty="0">
              <a:latin typeface="HelveticaNeue"/>
            </a:endParaRPr>
          </a:p>
          <a:p>
            <a:r>
              <a:rPr lang="en-US" sz="2000" dirty="0">
                <a:latin typeface="HelveticaNeue"/>
              </a:rPr>
              <a:t>3. Crime type frequency and statistics. The mean crime count in the City of Fredericton is 22.</a:t>
            </a:r>
          </a:p>
          <a:p>
            <a:r>
              <a:rPr lang="en-US" sz="2000" dirty="0">
                <a:latin typeface="HelveticaNeue"/>
              </a:rPr>
              <a:t>4. Crime type count by </a:t>
            </a:r>
            <a:r>
              <a:rPr lang="en-US" sz="2000" dirty="0" err="1">
                <a:latin typeface="HelveticaNeue"/>
              </a:rPr>
              <a:t>neighbourhood</a:t>
            </a:r>
            <a:r>
              <a:rPr lang="en-US" sz="2000" dirty="0">
                <a:latin typeface="HelveticaNeue"/>
              </a:rPr>
              <a:t>.</a:t>
            </a:r>
          </a:p>
          <a:p>
            <a:r>
              <a:rPr lang="en-US" sz="2000" dirty="0">
                <a:latin typeface="HelveticaNeue"/>
              </a:rPr>
              <a:t>Theft from motor vehicles is most prevalent in the same area as the most frequent crimes. It's interesting to note this area is mostly residential and most do not have garages. It would be interesting to further examine if surveillance is a </a:t>
            </a:r>
            <a:r>
              <a:rPr lang="en-US" sz="2000" dirty="0" err="1">
                <a:latin typeface="HelveticaNeue"/>
              </a:rPr>
              <a:t>deterant</a:t>
            </a:r>
            <a:r>
              <a:rPr lang="en-US" sz="2000" dirty="0">
                <a:latin typeface="HelveticaNeue"/>
              </a:rPr>
              <a:t> for motor vehicle crimes in the downtown core compared to low surveillance in the Platt </a:t>
            </a:r>
            <a:r>
              <a:rPr lang="en-US" sz="2000" dirty="0" err="1">
                <a:latin typeface="HelveticaNeue"/>
              </a:rPr>
              <a:t>neighbourhood</a:t>
            </a:r>
            <a:r>
              <a:rPr lang="en-US" sz="2000" dirty="0">
                <a:latin typeface="HelveticaNeue"/>
              </a:rPr>
              <a:t>.</a:t>
            </a:r>
          </a:p>
          <a:p>
            <a:pPr lvl="1"/>
            <a:r>
              <a:rPr lang="en-US" sz="2000" dirty="0">
                <a:latin typeface="HelveticaNeue"/>
              </a:rPr>
              <a:t>1. Motor Vehicle crimes less than $5000 analysis by </a:t>
            </a:r>
            <a:r>
              <a:rPr lang="en-US" sz="2000" dirty="0" err="1">
                <a:latin typeface="HelveticaNeue"/>
              </a:rPr>
              <a:t>neighbourhood</a:t>
            </a:r>
            <a:r>
              <a:rPr lang="en-US" sz="2000" dirty="0">
                <a:latin typeface="HelveticaNeue"/>
              </a:rPr>
              <a:t> and resulting statistics.</a:t>
            </a:r>
          </a:p>
          <a:p>
            <a:pPr lvl="1"/>
            <a:r>
              <a:rPr lang="en-US" sz="2000" dirty="0">
                <a:latin typeface="HelveticaNeue"/>
              </a:rPr>
              <a:t>The most common crime is </a:t>
            </a:r>
            <a:r>
              <a:rPr lang="en-US" sz="2000" b="1" dirty="0">
                <a:latin typeface="HelveticaNeue-Bold"/>
              </a:rPr>
              <a:t>Other Theft less than 5k </a:t>
            </a:r>
            <a:r>
              <a:rPr lang="en-US" sz="2000" dirty="0">
                <a:latin typeface="HelveticaNeue"/>
              </a:rPr>
              <a:t>followed by </a:t>
            </a:r>
            <a:r>
              <a:rPr lang="en-US" sz="2000" b="1" dirty="0">
                <a:latin typeface="HelveticaNeue-Bold"/>
              </a:rPr>
              <a:t>Motor Vehicle Theft less than 5k</a:t>
            </a:r>
            <a:r>
              <a:rPr lang="en-US" sz="2000" dirty="0">
                <a:latin typeface="HelveticaNeue"/>
              </a:rPr>
              <a:t>. There is a mean of 6 motor vehicle thefts less than 5k by </a:t>
            </a:r>
            <a:r>
              <a:rPr lang="en-US" sz="2000" dirty="0" err="1">
                <a:latin typeface="HelveticaNeue"/>
              </a:rPr>
              <a:t>neighbourhood</a:t>
            </a:r>
            <a:r>
              <a:rPr lang="en-US" sz="2000" dirty="0">
                <a:latin typeface="HelveticaNeue"/>
              </a:rPr>
              <a:t> in the City.</a:t>
            </a:r>
          </a:p>
          <a:p>
            <a:pPr lvl="1"/>
            <a:r>
              <a:rPr lang="en-US" sz="2000" dirty="0">
                <a:latin typeface="HelveticaNeue"/>
              </a:rPr>
              <a:t>2. That population density and resulting visual correlation is not strongly correlated to crime frequency. Causation for crime is not able to be determined given lack of open data specificity by individual and environment.</a:t>
            </a:r>
          </a:p>
          <a:p>
            <a:pPr lvl="1"/>
            <a:r>
              <a:rPr lang="en-US" sz="2000" dirty="0">
                <a:latin typeface="HelveticaNeue"/>
              </a:rPr>
              <a:t>3. Using k-</a:t>
            </a:r>
            <a:r>
              <a:rPr lang="en-US" sz="2000" dirty="0" err="1">
                <a:latin typeface="HelveticaNeue"/>
              </a:rPr>
              <a:t>menas</a:t>
            </a:r>
            <a:r>
              <a:rPr lang="en-US" sz="2000" dirty="0">
                <a:latin typeface="HelveticaNeue"/>
              </a:rPr>
              <a:t>, we were able to determine the top 10 most common venues within a 1 km radius of the centroid of the </a:t>
            </a:r>
            <a:r>
              <a:rPr lang="en-IN" sz="2000" dirty="0">
                <a:latin typeface="HelveticaNeue"/>
              </a:rPr>
              <a:t>highest crime neighbourhood.</a:t>
            </a:r>
            <a:endParaRPr lang="en-IN" sz="2000" dirty="0"/>
          </a:p>
        </p:txBody>
      </p:sp>
    </p:spTree>
    <p:extLst>
      <p:ext uri="{BB962C8B-B14F-4D97-AF65-F5344CB8AC3E}">
        <p14:creationId xmlns:p14="http://schemas.microsoft.com/office/powerpoint/2010/main" val="278262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639C98-F87E-4992-89FC-E166C9C9CB7B}"/>
              </a:ext>
            </a:extLst>
          </p:cNvPr>
          <p:cNvSpPr/>
          <p:nvPr/>
        </p:nvSpPr>
        <p:spPr>
          <a:xfrm>
            <a:off x="0" y="303967"/>
            <a:ext cx="12192000" cy="6709529"/>
          </a:xfrm>
          <a:prstGeom prst="rect">
            <a:avLst/>
          </a:prstGeom>
        </p:spPr>
        <p:txBody>
          <a:bodyPr wrap="square">
            <a:spAutoFit/>
          </a:bodyPr>
          <a:lstStyle/>
          <a:p>
            <a:r>
              <a:rPr lang="en-IN" sz="3600" b="1" i="0" u="none" strike="noStrike" baseline="0" dirty="0">
                <a:latin typeface="HelveticaNeue-Bold"/>
              </a:rPr>
              <a:t>Discussion and Recommendations</a:t>
            </a:r>
          </a:p>
          <a:p>
            <a:endParaRPr lang="en-IN" sz="3600" b="1" i="0" u="none" strike="noStrike" baseline="0" dirty="0">
              <a:latin typeface="HelveticaNeue-Bold"/>
            </a:endParaRPr>
          </a:p>
          <a:p>
            <a:r>
              <a:rPr lang="en-US" sz="2000" dirty="0">
                <a:latin typeface="HelveticaNeue"/>
              </a:rPr>
              <a:t>The City of Fredericton Open Data enables us to gain an understanding of the crime volume by type by area but not specific enough to understand the distribution properties. Valuable questions such as, "are these crimes </a:t>
            </a:r>
            <a:r>
              <a:rPr lang="en-US" sz="2000" dirty="0" err="1">
                <a:latin typeface="HelveticaNeue"/>
              </a:rPr>
              <a:t>occuring</a:t>
            </a:r>
            <a:r>
              <a:rPr lang="en-US" sz="2000" dirty="0">
                <a:latin typeface="HelveticaNeue"/>
              </a:rPr>
              <a:t> more often in a specific area and at a certain time by a specific demographic of people?" cannot be answered nor explored due to what is reasonably assumed to be personal and private information with associated legal risks.</a:t>
            </a:r>
          </a:p>
          <a:p>
            <a:endParaRPr lang="en-US" sz="2000" dirty="0">
              <a:latin typeface="HelveticaNeue"/>
            </a:endParaRPr>
          </a:p>
          <a:p>
            <a:r>
              <a:rPr lang="en-US" sz="2000" dirty="0">
                <a:latin typeface="HelveticaNeue"/>
              </a:rPr>
              <a:t>There is value to the city to explore the detailed crime data using data science to predict frequency, location, timing and conditions to best allocated resources for the benefit of its citizens and it's police force. However, human </a:t>
            </a:r>
            <a:r>
              <a:rPr lang="en-US" sz="2000" dirty="0" err="1">
                <a:latin typeface="HelveticaNeue"/>
              </a:rPr>
              <a:t>behaviour</a:t>
            </a:r>
            <a:r>
              <a:rPr lang="en-US" sz="2000" dirty="0">
                <a:latin typeface="HelveticaNeue"/>
              </a:rPr>
              <a:t> is complex requiring thick profile data by individual and the conditions surrounding the event(s). To be sufficient for reliable future prediction it would need to demonstrate validity, currency, reliability and sufficiency.</a:t>
            </a:r>
          </a:p>
          <a:p>
            <a:endParaRPr lang="en-US" sz="2000" dirty="0">
              <a:latin typeface="HelveticaNeue"/>
            </a:endParaRPr>
          </a:p>
          <a:p>
            <a:r>
              <a:rPr lang="en-US" sz="2000" dirty="0">
                <a:latin typeface="HelveticaNeue"/>
              </a:rPr>
              <a:t>A note of caution is the possibility </a:t>
            </a:r>
            <a:r>
              <a:rPr lang="en-US" sz="2000" dirty="0" err="1">
                <a:latin typeface="HelveticaNeue"/>
              </a:rPr>
              <a:t>neighbourhoods</a:t>
            </a:r>
            <a:r>
              <a:rPr lang="en-US" sz="2000" dirty="0">
                <a:latin typeface="HelveticaNeue"/>
              </a:rPr>
              <a:t> names could change. The crime dataset did not mention which specific </a:t>
            </a:r>
            <a:r>
              <a:rPr lang="en-US" sz="2000" dirty="0" err="1">
                <a:latin typeface="HelveticaNeue"/>
              </a:rPr>
              <a:t>neighbourhood</a:t>
            </a:r>
            <a:r>
              <a:rPr lang="en-US" sz="2000" dirty="0">
                <a:latin typeface="HelveticaNeue"/>
              </a:rPr>
              <a:t> naming dataset it was using but we assumed the </a:t>
            </a:r>
            <a:r>
              <a:rPr lang="en-US" sz="2000" dirty="0" err="1">
                <a:latin typeface="HelveticaNeue"/>
              </a:rPr>
              <a:t>neighbourhood</a:t>
            </a:r>
            <a:r>
              <a:rPr lang="en-US" sz="2000" dirty="0">
                <a:latin typeface="HelveticaNeue"/>
              </a:rPr>
              <a:t> data provided aligned with the </a:t>
            </a:r>
            <a:r>
              <a:rPr lang="en-US" sz="2000" dirty="0" err="1">
                <a:latin typeface="HelveticaNeue"/>
              </a:rPr>
              <a:t>neighbourhoods</a:t>
            </a:r>
            <a:r>
              <a:rPr lang="en-US" sz="2000" dirty="0">
                <a:latin typeface="HelveticaNeue"/>
              </a:rPr>
              <a:t> used in the crime data. It may be beneficial for the City to note and timestamp </a:t>
            </a:r>
            <a:r>
              <a:rPr lang="en-US" sz="2000" dirty="0" err="1">
                <a:latin typeface="HelveticaNeue"/>
              </a:rPr>
              <a:t>neighbourhood</a:t>
            </a:r>
            <a:r>
              <a:rPr lang="en-US" sz="2000" dirty="0">
                <a:latin typeface="HelveticaNeue"/>
              </a:rPr>
              <a:t> naming in the future or simply reference with </a:t>
            </a:r>
            <a:r>
              <a:rPr lang="en-US" sz="2000" dirty="0" err="1">
                <a:latin typeface="HelveticaNeue"/>
              </a:rPr>
              <a:t>neighbourhood</a:t>
            </a:r>
            <a:r>
              <a:rPr lang="en-US" sz="2000" dirty="0">
                <a:latin typeface="HelveticaNeue"/>
              </a:rPr>
              <a:t> naming file it used for the crime dataset.</a:t>
            </a:r>
          </a:p>
          <a:p>
            <a:endParaRPr lang="en-US" dirty="0">
              <a:latin typeface="HelveticaNeue"/>
            </a:endParaRPr>
          </a:p>
        </p:txBody>
      </p:sp>
    </p:spTree>
    <p:extLst>
      <p:ext uri="{BB962C8B-B14F-4D97-AF65-F5344CB8AC3E}">
        <p14:creationId xmlns:p14="http://schemas.microsoft.com/office/powerpoint/2010/main" val="44068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312B15-937C-49FA-AF06-48F7FEC0ED20}"/>
              </a:ext>
            </a:extLst>
          </p:cNvPr>
          <p:cNvSpPr/>
          <p:nvPr/>
        </p:nvSpPr>
        <p:spPr>
          <a:xfrm>
            <a:off x="198120" y="669786"/>
            <a:ext cx="11597640" cy="5016758"/>
          </a:xfrm>
          <a:prstGeom prst="rect">
            <a:avLst/>
          </a:prstGeom>
        </p:spPr>
        <p:txBody>
          <a:bodyPr wrap="square">
            <a:spAutoFit/>
          </a:bodyPr>
          <a:lstStyle/>
          <a:p>
            <a:r>
              <a:rPr lang="en-US" sz="2000" dirty="0">
                <a:latin typeface="HelveticaNeue"/>
              </a:rPr>
              <a:t>Errors exist in the current open data. An error was found in the naming of the </a:t>
            </a:r>
            <a:r>
              <a:rPr lang="en-US" sz="2000" dirty="0" err="1">
                <a:latin typeface="HelveticaNeue"/>
              </a:rPr>
              <a:t>neighbourhood</a:t>
            </a:r>
            <a:r>
              <a:rPr lang="en-US" sz="2000" dirty="0">
                <a:latin typeface="HelveticaNeue"/>
              </a:rPr>
              <a:t> "Platt". The </a:t>
            </a:r>
            <a:r>
              <a:rPr lang="en-US" sz="2000" dirty="0" err="1">
                <a:latin typeface="HelveticaNeue"/>
              </a:rPr>
              <a:t>neighbourhood</a:t>
            </a:r>
            <a:r>
              <a:rPr lang="en-US" sz="2000" dirty="0">
                <a:latin typeface="HelveticaNeue"/>
              </a:rPr>
              <a:t> data stated "Plat" while the crime data stated "Platt". Given the crime dataset was most simple to manipulate it was modified to "Plat". The true name of the </a:t>
            </a:r>
            <a:r>
              <a:rPr lang="en-US" sz="2000" dirty="0" err="1">
                <a:latin typeface="HelveticaNeue"/>
              </a:rPr>
              <a:t>neighbourhood</a:t>
            </a:r>
            <a:r>
              <a:rPr lang="en-US" sz="2000" dirty="0">
                <a:latin typeface="HelveticaNeue"/>
              </a:rPr>
              <a:t> is "Platt".</a:t>
            </a:r>
          </a:p>
          <a:p>
            <a:endParaRPr lang="en-US" sz="2000" dirty="0">
              <a:latin typeface="HelveticaNeue"/>
            </a:endParaRPr>
          </a:p>
          <a:p>
            <a:r>
              <a:rPr lang="en-US" sz="2000" dirty="0">
                <a:latin typeface="HelveticaNeue"/>
              </a:rPr>
              <a:t>Theft from motor vehicles is most prevalent in the same area as the most frequent crimes. It is interesting to note this area is mostly residential and most do not have garages. It would be interesting to further examine if surveillance is a </a:t>
            </a:r>
            <a:r>
              <a:rPr lang="en-US" sz="2000" dirty="0" err="1">
                <a:latin typeface="HelveticaNeue"/>
              </a:rPr>
              <a:t>deterant</a:t>
            </a:r>
            <a:r>
              <a:rPr lang="en-US" sz="2000" dirty="0">
                <a:latin typeface="HelveticaNeue"/>
              </a:rPr>
              <a:t> for motor vehicle crimes in the downtown core compared to low surveillance in the Platt </a:t>
            </a:r>
            <a:r>
              <a:rPr lang="en-US" sz="2000" dirty="0" err="1">
                <a:latin typeface="HelveticaNeue"/>
              </a:rPr>
              <a:t>neighbourhood.It</a:t>
            </a:r>
            <a:r>
              <a:rPr lang="en-US" sz="2000" dirty="0">
                <a:latin typeface="HelveticaNeue"/>
              </a:rPr>
              <a:t> would be interesting to further study the Census data and if this captures the population that is renting or more temporary/transient </a:t>
            </a:r>
            <a:r>
              <a:rPr lang="en-US" sz="2000" dirty="0" err="1">
                <a:latin typeface="HelveticaNeue"/>
              </a:rPr>
              <a:t>poplution</a:t>
            </a:r>
            <a:r>
              <a:rPr lang="en-US" sz="2000" dirty="0">
                <a:latin typeface="HelveticaNeue"/>
              </a:rPr>
              <a:t>, given the City is a University hub.</a:t>
            </a:r>
          </a:p>
          <a:p>
            <a:endParaRPr lang="en-US" sz="2000" dirty="0">
              <a:latin typeface="HelveticaNeue"/>
            </a:endParaRPr>
          </a:p>
          <a:p>
            <a:r>
              <a:rPr lang="en-US" sz="2000" dirty="0">
                <a:latin typeface="HelveticaNeue"/>
              </a:rPr>
              <a:t>Given the findings of the top 10 most frequent venues by locations of interest, the Knowledge Park does not have Coffee Shops in the top 10 most common venues as determined from the Foursquare dataset. Given this area has the greatest concentration of stores and shops as venues, it would be safe to assume a coffee shop would be beneficial to the business community and the citizens of Fredericton.</a:t>
            </a:r>
            <a:endParaRPr lang="en-IN" sz="2000" dirty="0"/>
          </a:p>
        </p:txBody>
      </p:sp>
    </p:spTree>
    <p:extLst>
      <p:ext uri="{BB962C8B-B14F-4D97-AF65-F5344CB8AC3E}">
        <p14:creationId xmlns:p14="http://schemas.microsoft.com/office/powerpoint/2010/main" val="4097730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523E44-04AB-46D8-9153-79D8865AFBF0}"/>
              </a:ext>
            </a:extLst>
          </p:cNvPr>
          <p:cNvSpPr/>
          <p:nvPr/>
        </p:nvSpPr>
        <p:spPr>
          <a:xfrm>
            <a:off x="228600" y="335846"/>
            <a:ext cx="11247120" cy="4524315"/>
          </a:xfrm>
          <a:prstGeom prst="rect">
            <a:avLst/>
          </a:prstGeom>
        </p:spPr>
        <p:txBody>
          <a:bodyPr wrap="square">
            <a:spAutoFit/>
          </a:bodyPr>
          <a:lstStyle/>
          <a:p>
            <a:r>
              <a:rPr lang="en-IN" sz="3600" b="1" i="0" u="none" strike="noStrike" baseline="0" dirty="0">
                <a:latin typeface="HelveticaNeue-Bold"/>
              </a:rPr>
              <a:t>Conclusion</a:t>
            </a:r>
          </a:p>
          <a:p>
            <a:r>
              <a:rPr lang="en-US" dirty="0">
                <a:latin typeface="HelveticaNeue"/>
              </a:rPr>
              <a:t>Using a combination of datasets from the City of Fredericton Open Data project and Foursquare venue data we were able to</a:t>
            </a:r>
          </a:p>
          <a:p>
            <a:r>
              <a:rPr lang="en-US" dirty="0" err="1">
                <a:latin typeface="HelveticaNeue"/>
              </a:rPr>
              <a:t>analyse</a:t>
            </a:r>
            <a:r>
              <a:rPr lang="en-US" dirty="0">
                <a:latin typeface="HelveticaNeue"/>
              </a:rPr>
              <a:t>, discover and describe </a:t>
            </a:r>
            <a:r>
              <a:rPr lang="en-US" dirty="0" err="1">
                <a:latin typeface="HelveticaNeue"/>
              </a:rPr>
              <a:t>neighbhourhoods</a:t>
            </a:r>
            <a:r>
              <a:rPr lang="en-US" dirty="0">
                <a:latin typeface="HelveticaNeue"/>
              </a:rPr>
              <a:t>, crime, population density and statistically describe quantitatively venues by</a:t>
            </a:r>
          </a:p>
          <a:p>
            <a:r>
              <a:rPr lang="en-IN" dirty="0">
                <a:latin typeface="HelveticaNeue"/>
              </a:rPr>
              <a:t>locations of interest.</a:t>
            </a:r>
          </a:p>
          <a:p>
            <a:r>
              <a:rPr lang="en-US" dirty="0">
                <a:latin typeface="HelveticaNeue"/>
              </a:rPr>
              <a:t>While overall, the City of Fredericton Open Data is interesting, it misses the details required for true valued </a:t>
            </a:r>
            <a:r>
              <a:rPr lang="en-US" dirty="0" err="1">
                <a:latin typeface="HelveticaNeue"/>
              </a:rPr>
              <a:t>quantitiatve</a:t>
            </a:r>
            <a:r>
              <a:rPr lang="en-US" dirty="0">
                <a:latin typeface="HelveticaNeue"/>
              </a:rPr>
              <a:t> analysis</a:t>
            </a:r>
          </a:p>
          <a:p>
            <a:r>
              <a:rPr lang="en-US" dirty="0">
                <a:latin typeface="HelveticaNeue"/>
              </a:rPr>
              <a:t>and predictive analytics which would be most valued by investors and developers to make appropriate investments and to</a:t>
            </a:r>
          </a:p>
          <a:p>
            <a:r>
              <a:rPr lang="en-IN" dirty="0">
                <a:latin typeface="HelveticaNeue"/>
              </a:rPr>
              <a:t>minimize risk.</a:t>
            </a:r>
          </a:p>
          <a:p>
            <a:r>
              <a:rPr lang="en-US" dirty="0">
                <a:latin typeface="HelveticaNeue"/>
              </a:rPr>
              <a:t>The Open Data project is a great start and empowers the need for a "Citizens Like Me" model to be developed where citizens</a:t>
            </a:r>
          </a:p>
          <a:p>
            <a:r>
              <a:rPr lang="en-US" dirty="0">
                <a:latin typeface="HelveticaNeue"/>
              </a:rPr>
              <a:t>of digital Fredericton are able to share their data as they wish for detailed analysis that enables the creation of valued services.</a:t>
            </a:r>
            <a:endParaRPr lang="en-IN" dirty="0"/>
          </a:p>
        </p:txBody>
      </p:sp>
    </p:spTree>
    <p:extLst>
      <p:ext uri="{BB962C8B-B14F-4D97-AF65-F5344CB8AC3E}">
        <p14:creationId xmlns:p14="http://schemas.microsoft.com/office/powerpoint/2010/main" val="133285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1D92F4-88F3-49E5-B279-81C15BD400E4}"/>
              </a:ext>
            </a:extLst>
          </p:cNvPr>
          <p:cNvSpPr/>
          <p:nvPr/>
        </p:nvSpPr>
        <p:spPr>
          <a:xfrm>
            <a:off x="0" y="239613"/>
            <a:ext cx="11795760" cy="6186309"/>
          </a:xfrm>
          <a:prstGeom prst="rect">
            <a:avLst/>
          </a:prstGeom>
        </p:spPr>
        <p:txBody>
          <a:bodyPr wrap="square">
            <a:spAutoFit/>
          </a:bodyPr>
          <a:lstStyle/>
          <a:p>
            <a:r>
              <a:rPr lang="en-IN" sz="3600" b="1" i="0" u="none" strike="noStrike" baseline="0" dirty="0">
                <a:latin typeface="HelveticaNeue-Bold"/>
              </a:rPr>
              <a:t>Introduction to the opportunity</a:t>
            </a:r>
          </a:p>
          <a:p>
            <a:r>
              <a:rPr lang="en-US" dirty="0">
                <a:latin typeface="HelveticaNeue"/>
              </a:rPr>
              <a:t>Fredericton is the Capital City of the only Canadian fully-bilingual Province of New Brunswick and is beautifully located on the</a:t>
            </a:r>
          </a:p>
          <a:p>
            <a:r>
              <a:rPr lang="en-US" dirty="0">
                <a:latin typeface="HelveticaNeue"/>
              </a:rPr>
              <a:t>banks of the Saint John River. While one of the least populated provincial capital cities with a population base of less than 60</a:t>
            </a:r>
          </a:p>
          <a:p>
            <a:r>
              <a:rPr lang="en-US" dirty="0">
                <a:latin typeface="HelveticaNeue"/>
              </a:rPr>
              <a:t>thousand residents, it offers a wide spectrum of venues and is a </a:t>
            </a:r>
            <a:r>
              <a:rPr lang="en-US" dirty="0" err="1">
                <a:latin typeface="HelveticaNeue"/>
              </a:rPr>
              <a:t>governement</a:t>
            </a:r>
            <a:r>
              <a:rPr lang="en-US" dirty="0">
                <a:latin typeface="HelveticaNeue"/>
              </a:rPr>
              <a:t>, university and cultural hub.</a:t>
            </a:r>
          </a:p>
          <a:p>
            <a:r>
              <a:rPr lang="en-US" dirty="0">
                <a:latin typeface="HelveticaNeue"/>
              </a:rPr>
              <a:t>As the city grows and develops, it becomes increasingly important to examine and understand it </a:t>
            </a:r>
            <a:r>
              <a:rPr lang="en-US" dirty="0" err="1">
                <a:latin typeface="HelveticaNeue"/>
              </a:rPr>
              <a:t>quantitiatively</a:t>
            </a:r>
            <a:r>
              <a:rPr lang="en-US" dirty="0">
                <a:latin typeface="HelveticaNeue"/>
              </a:rPr>
              <a:t>. The City of</a:t>
            </a:r>
          </a:p>
          <a:p>
            <a:r>
              <a:rPr lang="en-US" dirty="0">
                <a:latin typeface="HelveticaNeue"/>
              </a:rPr>
              <a:t>Fredericton provides open data for everyone and encourages entrepreneurial use to develop services for the benefit of its</a:t>
            </a:r>
          </a:p>
          <a:p>
            <a:r>
              <a:rPr lang="en-IN" dirty="0" err="1">
                <a:latin typeface="HelveticaNeue"/>
              </a:rPr>
              <a:t>ciitzens</a:t>
            </a:r>
            <a:r>
              <a:rPr lang="en-IN" dirty="0">
                <a:latin typeface="HelveticaNeue"/>
              </a:rPr>
              <a:t>.</a:t>
            </a:r>
          </a:p>
          <a:p>
            <a:r>
              <a:rPr lang="en-US" dirty="0">
                <a:latin typeface="HelveticaNeue"/>
              </a:rPr>
              <a:t>Developers, investors, policy makers and/or city planners have an interest in answering the following questions as the need for</a:t>
            </a:r>
          </a:p>
          <a:p>
            <a:r>
              <a:rPr lang="en-US" dirty="0">
                <a:latin typeface="HelveticaNeue"/>
              </a:rPr>
              <a:t>additional services and citizen protection:</a:t>
            </a:r>
          </a:p>
          <a:p>
            <a:r>
              <a:rPr lang="en-US" dirty="0">
                <a:latin typeface="HelveticaNeue"/>
              </a:rPr>
              <a:t>1. What </a:t>
            </a:r>
            <a:r>
              <a:rPr lang="en-US" dirty="0" err="1">
                <a:latin typeface="HelveticaNeue"/>
              </a:rPr>
              <a:t>neighbourhoods</a:t>
            </a:r>
            <a:r>
              <a:rPr lang="en-US" dirty="0">
                <a:latin typeface="HelveticaNeue"/>
              </a:rPr>
              <a:t> have the highest crime?</a:t>
            </a:r>
          </a:p>
          <a:p>
            <a:r>
              <a:rPr lang="en-US" dirty="0">
                <a:latin typeface="HelveticaNeue"/>
              </a:rPr>
              <a:t>2. Is population density correlated to crime level?</a:t>
            </a:r>
          </a:p>
          <a:p>
            <a:r>
              <a:rPr lang="en-US" dirty="0">
                <a:latin typeface="HelveticaNeue"/>
              </a:rPr>
              <a:t>3. Using Foursquare data, what venues are most common in different locations within the city?</a:t>
            </a:r>
          </a:p>
          <a:p>
            <a:r>
              <a:rPr lang="en-US" dirty="0">
                <a:latin typeface="HelveticaNeue"/>
              </a:rPr>
              <a:t>4. Does the Knowledge Park really need a coffee shop?</a:t>
            </a:r>
          </a:p>
          <a:p>
            <a:r>
              <a:rPr lang="en-US" dirty="0">
                <a:latin typeface="HelveticaNeue"/>
              </a:rPr>
              <a:t>Does the Open Data project have specific enough or thick enough data to empower decisions to be made or is it too</a:t>
            </a:r>
          </a:p>
          <a:p>
            <a:r>
              <a:rPr lang="en-US" dirty="0">
                <a:latin typeface="HelveticaNeue"/>
              </a:rPr>
              <a:t>aggregate to provide value in its current detail? Let's find out.</a:t>
            </a:r>
            <a:endParaRPr lang="en-IN" dirty="0"/>
          </a:p>
        </p:txBody>
      </p:sp>
    </p:spTree>
    <p:extLst>
      <p:ext uri="{BB962C8B-B14F-4D97-AF65-F5344CB8AC3E}">
        <p14:creationId xmlns:p14="http://schemas.microsoft.com/office/powerpoint/2010/main" val="208638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B86717-C27D-4F6B-B461-1DC3C1A99BB0}"/>
              </a:ext>
            </a:extLst>
          </p:cNvPr>
          <p:cNvGrpSpPr/>
          <p:nvPr/>
        </p:nvGrpSpPr>
        <p:grpSpPr>
          <a:xfrm>
            <a:off x="970530" y="807720"/>
            <a:ext cx="9362189" cy="5816466"/>
            <a:chOff x="0" y="0"/>
            <a:chExt cx="6702552" cy="4648200"/>
          </a:xfrm>
        </p:grpSpPr>
        <p:pic>
          <p:nvPicPr>
            <p:cNvPr id="3" name="Picture 2">
              <a:extLst>
                <a:ext uri="{FF2B5EF4-FFF2-40B4-BE49-F238E27FC236}">
                  <a16:creationId xmlns:a16="http://schemas.microsoft.com/office/drawing/2014/main" id="{49A2C7CB-C48E-4445-A005-3A4FA8B473FE}"/>
                </a:ext>
              </a:extLst>
            </p:cNvPr>
            <p:cNvPicPr/>
            <p:nvPr/>
          </p:nvPicPr>
          <p:blipFill>
            <a:blip r:embed="rId2"/>
            <a:stretch>
              <a:fillRect/>
            </a:stretch>
          </p:blipFill>
          <p:spPr>
            <a:xfrm>
              <a:off x="0" y="0"/>
              <a:ext cx="6702552" cy="3488436"/>
            </a:xfrm>
            <a:prstGeom prst="rect">
              <a:avLst/>
            </a:prstGeom>
          </p:spPr>
        </p:pic>
        <p:pic>
          <p:nvPicPr>
            <p:cNvPr id="4" name="Picture 3">
              <a:extLst>
                <a:ext uri="{FF2B5EF4-FFF2-40B4-BE49-F238E27FC236}">
                  <a16:creationId xmlns:a16="http://schemas.microsoft.com/office/drawing/2014/main" id="{A3E2FEB0-D75F-4B90-99C9-29CDF7CB8E97}"/>
                </a:ext>
              </a:extLst>
            </p:cNvPr>
            <p:cNvPicPr/>
            <p:nvPr/>
          </p:nvPicPr>
          <p:blipFill>
            <a:blip r:embed="rId3"/>
            <a:stretch>
              <a:fillRect/>
            </a:stretch>
          </p:blipFill>
          <p:spPr>
            <a:xfrm>
              <a:off x="0" y="3488436"/>
              <a:ext cx="6702552" cy="1159764"/>
            </a:xfrm>
            <a:prstGeom prst="rect">
              <a:avLst/>
            </a:prstGeom>
          </p:spPr>
        </p:pic>
      </p:grpSp>
    </p:spTree>
    <p:extLst>
      <p:ext uri="{BB962C8B-B14F-4D97-AF65-F5344CB8AC3E}">
        <p14:creationId xmlns:p14="http://schemas.microsoft.com/office/powerpoint/2010/main" val="239762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EEE5FA-A59A-4F8D-B6D9-4D986CF2FB17}"/>
              </a:ext>
            </a:extLst>
          </p:cNvPr>
          <p:cNvSpPr/>
          <p:nvPr/>
        </p:nvSpPr>
        <p:spPr>
          <a:xfrm>
            <a:off x="0" y="152400"/>
            <a:ext cx="12192000" cy="6463308"/>
          </a:xfrm>
          <a:prstGeom prst="rect">
            <a:avLst/>
          </a:prstGeom>
        </p:spPr>
        <p:txBody>
          <a:bodyPr wrap="square">
            <a:spAutoFit/>
          </a:bodyPr>
          <a:lstStyle/>
          <a:p>
            <a:r>
              <a:rPr lang="en-IN" sz="3600" b="1" i="0" u="none" strike="noStrike" baseline="0" dirty="0">
                <a:solidFill>
                  <a:srgbClr val="000000"/>
                </a:solidFill>
                <a:latin typeface="HelveticaNeue-Bold"/>
              </a:rPr>
              <a:t>Data</a:t>
            </a:r>
          </a:p>
          <a:p>
            <a:r>
              <a:rPr lang="en-US" dirty="0">
                <a:solidFill>
                  <a:srgbClr val="000000"/>
                </a:solidFill>
                <a:latin typeface="HelveticaNeue"/>
              </a:rPr>
              <a:t>To understand and explore we will need the following City of Fredericton Open Data:</a:t>
            </a:r>
          </a:p>
          <a:p>
            <a:r>
              <a:rPr lang="nn-NO" dirty="0">
                <a:solidFill>
                  <a:srgbClr val="000000"/>
                </a:solidFill>
                <a:latin typeface="HelveticaNeue"/>
              </a:rPr>
              <a:t>1. Open Data Site: </a:t>
            </a:r>
            <a:r>
              <a:rPr lang="nn-NO" dirty="0">
                <a:solidFill>
                  <a:srgbClr val="1B4263"/>
                </a:solidFill>
                <a:latin typeface="HelveticaNeue"/>
              </a:rPr>
              <a:t>http://data-fredericton.opendata.arcgis.com/ (http://data-fredericton.opendata.arcgis.com/)</a:t>
            </a:r>
          </a:p>
          <a:p>
            <a:r>
              <a:rPr lang="en-US" dirty="0">
                <a:solidFill>
                  <a:srgbClr val="000000"/>
                </a:solidFill>
                <a:latin typeface="HelveticaNeue"/>
              </a:rPr>
              <a:t>2. Fredericton </a:t>
            </a:r>
            <a:r>
              <a:rPr lang="en-US" dirty="0" err="1">
                <a:solidFill>
                  <a:srgbClr val="000000"/>
                </a:solidFill>
                <a:latin typeface="HelveticaNeue"/>
              </a:rPr>
              <a:t>Neighbourhoods</a:t>
            </a:r>
            <a:r>
              <a:rPr lang="en-US" dirty="0">
                <a:solidFill>
                  <a:srgbClr val="000000"/>
                </a:solidFill>
                <a:latin typeface="HelveticaNeue"/>
              </a:rPr>
              <a:t>: </a:t>
            </a:r>
            <a:r>
              <a:rPr lang="en-US" dirty="0">
                <a:solidFill>
                  <a:srgbClr val="1B4263"/>
                </a:solidFill>
                <a:latin typeface="HelveticaNeue"/>
              </a:rPr>
              <a:t>http://data-fredericton.opendata.arcgis.com/datasets/neighbourhoods--quartiers</a:t>
            </a:r>
          </a:p>
          <a:p>
            <a:r>
              <a:rPr lang="en-IN" dirty="0">
                <a:solidFill>
                  <a:srgbClr val="1B4263"/>
                </a:solidFill>
                <a:latin typeface="HelveticaNeue"/>
              </a:rPr>
              <a:t>(http://data-fredericton.opendata.arcgis.com/datasets/neighbourhoods--quartiers)</a:t>
            </a:r>
          </a:p>
          <a:p>
            <a:r>
              <a:rPr lang="en-US" dirty="0">
                <a:solidFill>
                  <a:srgbClr val="000000"/>
                </a:solidFill>
                <a:latin typeface="HelveticaNeue"/>
              </a:rPr>
              <a:t>3. Fredericton Crime by </a:t>
            </a:r>
            <a:r>
              <a:rPr lang="en-US" dirty="0" err="1">
                <a:solidFill>
                  <a:srgbClr val="000000"/>
                </a:solidFill>
                <a:latin typeface="HelveticaNeue"/>
              </a:rPr>
              <a:t>Neighbourhood</a:t>
            </a:r>
            <a:r>
              <a:rPr lang="en-US" dirty="0">
                <a:solidFill>
                  <a:srgbClr val="000000"/>
                </a:solidFill>
                <a:latin typeface="HelveticaNeue"/>
              </a:rPr>
              <a:t>: </a:t>
            </a:r>
            <a:r>
              <a:rPr lang="en-US" dirty="0">
                <a:solidFill>
                  <a:srgbClr val="1B4263"/>
                </a:solidFill>
                <a:latin typeface="HelveticaNeue"/>
              </a:rPr>
              <a:t>http://data-fredericton.opendata.arcgis.com/datasets/crime-by-neighbourhood-</a:t>
            </a:r>
          </a:p>
          <a:p>
            <a:r>
              <a:rPr lang="en-IN" dirty="0">
                <a:solidFill>
                  <a:srgbClr val="1B4263"/>
                </a:solidFill>
                <a:latin typeface="HelveticaNeue"/>
              </a:rPr>
              <a:t>2017--crime-par-quartier-2017 (http://data-fredericton.opendata.arcgis.com/datasets/crime-by-neighbourhood-2017--</a:t>
            </a:r>
          </a:p>
          <a:p>
            <a:r>
              <a:rPr lang="en-IN" dirty="0">
                <a:solidFill>
                  <a:srgbClr val="1B4263"/>
                </a:solidFill>
                <a:latin typeface="HelveticaNeue"/>
              </a:rPr>
              <a:t>crime-par-quartier-2017)</a:t>
            </a:r>
          </a:p>
          <a:p>
            <a:r>
              <a:rPr lang="en-US" dirty="0">
                <a:solidFill>
                  <a:srgbClr val="000000"/>
                </a:solidFill>
                <a:latin typeface="HelveticaNeue"/>
              </a:rPr>
              <a:t>4. Fredericton Census Tract Demographics: </a:t>
            </a:r>
            <a:r>
              <a:rPr lang="en-US" dirty="0">
                <a:solidFill>
                  <a:srgbClr val="1B4263"/>
                </a:solidFill>
                <a:latin typeface="HelveticaNeue"/>
              </a:rPr>
              <a:t>http://data-fredericton.opendata.arcgis.com/datasets/census-tractdemographics--</a:t>
            </a:r>
          </a:p>
          <a:p>
            <a:r>
              <a:rPr lang="fr-FR" dirty="0">
                <a:solidFill>
                  <a:srgbClr val="1B4263"/>
                </a:solidFill>
                <a:latin typeface="HelveticaNeue"/>
              </a:rPr>
              <a:t>donn%C3%A9es-d%C3%A9mographiques-du-secteur-de-recensement (http://datafredericton.</a:t>
            </a:r>
          </a:p>
          <a:p>
            <a:r>
              <a:rPr lang="en-IN" dirty="0">
                <a:solidFill>
                  <a:srgbClr val="1B4263"/>
                </a:solidFill>
                <a:latin typeface="HelveticaNeue"/>
              </a:rPr>
              <a:t>opendata.arcgis.com/datasets/census-tract-demographics--donn%C3%A9es-d%C3%A9mographiques-dusecteur-</a:t>
            </a:r>
          </a:p>
          <a:p>
            <a:r>
              <a:rPr lang="en-IN" dirty="0">
                <a:solidFill>
                  <a:srgbClr val="1B4263"/>
                </a:solidFill>
                <a:latin typeface="HelveticaNeue"/>
              </a:rPr>
              <a:t>de-</a:t>
            </a:r>
            <a:r>
              <a:rPr lang="en-IN" dirty="0" err="1">
                <a:solidFill>
                  <a:srgbClr val="1B4263"/>
                </a:solidFill>
                <a:latin typeface="HelveticaNeue"/>
              </a:rPr>
              <a:t>recensement</a:t>
            </a:r>
            <a:r>
              <a:rPr lang="en-IN" dirty="0">
                <a:solidFill>
                  <a:srgbClr val="1B4263"/>
                </a:solidFill>
                <a:latin typeface="HelveticaNeue"/>
              </a:rPr>
              <a:t>)</a:t>
            </a:r>
          </a:p>
          <a:p>
            <a:r>
              <a:rPr lang="en-US" dirty="0">
                <a:solidFill>
                  <a:srgbClr val="000000"/>
                </a:solidFill>
                <a:latin typeface="HelveticaNeue"/>
              </a:rPr>
              <a:t>5. Fredericton locations of interest: </a:t>
            </a:r>
            <a:r>
              <a:rPr lang="en-US" dirty="0">
                <a:solidFill>
                  <a:srgbClr val="1B4263"/>
                </a:solidFill>
                <a:latin typeface="HelveticaNeue"/>
              </a:rPr>
              <a:t>https://github.com/JasonLUrquhart/Applied-Data-Science-</a:t>
            </a:r>
          </a:p>
          <a:p>
            <a:r>
              <a:rPr lang="en-US" dirty="0">
                <a:solidFill>
                  <a:srgbClr val="1B4263"/>
                </a:solidFill>
                <a:latin typeface="HelveticaNeue"/>
              </a:rPr>
              <a:t>Capstone/blob/master/Fredericton%20Locations.xlsx (https://github.com/JasonLUrquhart/Applied-Data-Science-</a:t>
            </a:r>
          </a:p>
          <a:p>
            <a:r>
              <a:rPr lang="en-US" dirty="0">
                <a:solidFill>
                  <a:srgbClr val="1B4263"/>
                </a:solidFill>
                <a:latin typeface="HelveticaNeue"/>
              </a:rPr>
              <a:t>Capstone/blob/master/Fredericton%20Locations.xlsx)</a:t>
            </a:r>
          </a:p>
          <a:p>
            <a:r>
              <a:rPr lang="en-US" dirty="0">
                <a:solidFill>
                  <a:srgbClr val="000000"/>
                </a:solidFill>
                <a:latin typeface="HelveticaNeue"/>
              </a:rPr>
              <a:t>6. Foursquare Developers Access to venue data: </a:t>
            </a:r>
            <a:r>
              <a:rPr lang="en-US" dirty="0">
                <a:solidFill>
                  <a:srgbClr val="1B4263"/>
                </a:solidFill>
                <a:latin typeface="HelveticaNeue"/>
              </a:rPr>
              <a:t>https://foursquare.com/ (https://foursquare.com/)</a:t>
            </a:r>
          </a:p>
          <a:p>
            <a:r>
              <a:rPr lang="en-US" dirty="0">
                <a:solidFill>
                  <a:srgbClr val="000000"/>
                </a:solidFill>
                <a:latin typeface="HelveticaNeue"/>
              </a:rPr>
              <a:t>Using this data will allow exploration and examination to answer the questions. The </a:t>
            </a:r>
            <a:r>
              <a:rPr lang="en-US" dirty="0" err="1">
                <a:solidFill>
                  <a:srgbClr val="000000"/>
                </a:solidFill>
                <a:latin typeface="HelveticaNeue"/>
              </a:rPr>
              <a:t>neighbourhood</a:t>
            </a:r>
            <a:r>
              <a:rPr lang="en-US" dirty="0">
                <a:solidFill>
                  <a:srgbClr val="000000"/>
                </a:solidFill>
                <a:latin typeface="HelveticaNeue"/>
              </a:rPr>
              <a:t> data will enable us to properly group crime by </a:t>
            </a:r>
            <a:r>
              <a:rPr lang="en-US" dirty="0" err="1">
                <a:solidFill>
                  <a:srgbClr val="000000"/>
                </a:solidFill>
                <a:latin typeface="HelveticaNeue"/>
              </a:rPr>
              <a:t>neighbourhood</a:t>
            </a:r>
            <a:r>
              <a:rPr lang="en-US" dirty="0">
                <a:solidFill>
                  <a:srgbClr val="000000"/>
                </a:solidFill>
                <a:latin typeface="HelveticaNeue"/>
              </a:rPr>
              <a:t>. The Census data will enable us to then compare the population density to examine if areas of highest crime are also most densely populated. Fredericton locations of interest will then allow us to cluster and quantitatively understand the venues most common to that location.</a:t>
            </a:r>
            <a:endParaRPr lang="en-IN" dirty="0"/>
          </a:p>
        </p:txBody>
      </p:sp>
    </p:spTree>
    <p:extLst>
      <p:ext uri="{BB962C8B-B14F-4D97-AF65-F5344CB8AC3E}">
        <p14:creationId xmlns:p14="http://schemas.microsoft.com/office/powerpoint/2010/main" val="323973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6FD569-1717-4BBA-8C34-6FB010801FDF}"/>
              </a:ext>
            </a:extLst>
          </p:cNvPr>
          <p:cNvSpPr/>
          <p:nvPr/>
        </p:nvSpPr>
        <p:spPr>
          <a:xfrm>
            <a:off x="457200" y="551289"/>
            <a:ext cx="11597640" cy="4093428"/>
          </a:xfrm>
          <a:prstGeom prst="rect">
            <a:avLst/>
          </a:prstGeom>
        </p:spPr>
        <p:txBody>
          <a:bodyPr wrap="square">
            <a:spAutoFit/>
          </a:bodyPr>
          <a:lstStyle/>
          <a:p>
            <a:r>
              <a:rPr lang="en-IN" sz="4400" b="1" i="0" u="none" strike="noStrike" baseline="0" dirty="0">
                <a:latin typeface="HelveticaNeue-Bold"/>
              </a:rPr>
              <a:t>Methodology</a:t>
            </a:r>
          </a:p>
          <a:p>
            <a:r>
              <a:rPr lang="en-US" dirty="0">
                <a:latin typeface="HelveticaNeue"/>
              </a:rPr>
              <a:t>All steps are referenced </a:t>
            </a:r>
            <a:r>
              <a:rPr lang="en-US" dirty="0" err="1">
                <a:latin typeface="HelveticaNeue"/>
              </a:rPr>
              <a:t>beleow</a:t>
            </a:r>
            <a:r>
              <a:rPr lang="en-US" dirty="0">
                <a:latin typeface="HelveticaNeue"/>
              </a:rPr>
              <a:t> in the Appendix: Analysis section.</a:t>
            </a:r>
          </a:p>
          <a:p>
            <a:r>
              <a:rPr lang="en-IN" dirty="0">
                <a:latin typeface="HelveticaNeue"/>
              </a:rPr>
              <a:t>The methodology will include:</a:t>
            </a:r>
          </a:p>
          <a:p>
            <a:r>
              <a:rPr lang="en-US" dirty="0">
                <a:latin typeface="HelveticaNeue"/>
              </a:rPr>
              <a:t>1. Loading each data set</a:t>
            </a:r>
          </a:p>
          <a:p>
            <a:r>
              <a:rPr lang="en-US" dirty="0">
                <a:latin typeface="HelveticaNeue"/>
              </a:rPr>
              <a:t>2. Examine the crime frequency by </a:t>
            </a:r>
            <a:r>
              <a:rPr lang="en-US" dirty="0" err="1">
                <a:latin typeface="HelveticaNeue"/>
              </a:rPr>
              <a:t>neighbourhood</a:t>
            </a:r>
            <a:endParaRPr lang="en-US" dirty="0">
              <a:latin typeface="HelveticaNeue"/>
            </a:endParaRPr>
          </a:p>
          <a:p>
            <a:r>
              <a:rPr lang="en-US" dirty="0">
                <a:latin typeface="HelveticaNeue"/>
              </a:rPr>
              <a:t>3. Study the crime types and then pivot analysis of crime type frequency by </a:t>
            </a:r>
            <a:r>
              <a:rPr lang="en-US" dirty="0" err="1">
                <a:latin typeface="HelveticaNeue"/>
              </a:rPr>
              <a:t>neighbourhood</a:t>
            </a:r>
            <a:endParaRPr lang="en-US" dirty="0">
              <a:latin typeface="HelveticaNeue"/>
            </a:endParaRPr>
          </a:p>
          <a:p>
            <a:r>
              <a:rPr lang="en-US" dirty="0">
                <a:latin typeface="HelveticaNeue"/>
              </a:rPr>
              <a:t>4. Understand correlation between crimes and population density</a:t>
            </a:r>
          </a:p>
          <a:p>
            <a:r>
              <a:rPr lang="en-US" dirty="0">
                <a:latin typeface="HelveticaNeue"/>
              </a:rPr>
              <a:t>5. Perform k-means </a:t>
            </a:r>
            <a:r>
              <a:rPr lang="en-US" dirty="0" err="1">
                <a:latin typeface="HelveticaNeue"/>
              </a:rPr>
              <a:t>statisical</a:t>
            </a:r>
            <a:r>
              <a:rPr lang="en-US" dirty="0">
                <a:latin typeface="HelveticaNeue"/>
              </a:rPr>
              <a:t> analysis on venues by locations of interest based on findings from crimes and </a:t>
            </a:r>
            <a:r>
              <a:rPr lang="en-US" dirty="0" err="1">
                <a:latin typeface="HelveticaNeue"/>
              </a:rPr>
              <a:t>neighbourhood</a:t>
            </a:r>
            <a:endParaRPr lang="en-US" dirty="0">
              <a:latin typeface="HelveticaNeue"/>
            </a:endParaRPr>
          </a:p>
          <a:p>
            <a:r>
              <a:rPr lang="en-US" dirty="0">
                <a:latin typeface="HelveticaNeue"/>
              </a:rPr>
              <a:t>6. Determine which venues are most common statistically in the region of greatest crime count then in all other locations of</a:t>
            </a:r>
          </a:p>
          <a:p>
            <a:r>
              <a:rPr lang="en-IN" dirty="0">
                <a:latin typeface="HelveticaNeue"/>
              </a:rPr>
              <a:t>interest.</a:t>
            </a:r>
          </a:p>
          <a:p>
            <a:r>
              <a:rPr lang="en-US" dirty="0">
                <a:latin typeface="HelveticaNeue"/>
              </a:rPr>
              <a:t>7. Determine if an area, such as the Knowledge Park needs a coffee shop.</a:t>
            </a:r>
            <a:endParaRPr lang="en-IN" dirty="0"/>
          </a:p>
        </p:txBody>
      </p:sp>
    </p:spTree>
    <p:extLst>
      <p:ext uri="{BB962C8B-B14F-4D97-AF65-F5344CB8AC3E}">
        <p14:creationId xmlns:p14="http://schemas.microsoft.com/office/powerpoint/2010/main" val="288667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BF4456-BD4E-4278-A566-FE41DE2FBF0B}"/>
              </a:ext>
            </a:extLst>
          </p:cNvPr>
          <p:cNvSpPr/>
          <p:nvPr/>
        </p:nvSpPr>
        <p:spPr>
          <a:xfrm>
            <a:off x="0" y="138257"/>
            <a:ext cx="12192000" cy="5570756"/>
          </a:xfrm>
          <a:prstGeom prst="rect">
            <a:avLst/>
          </a:prstGeom>
        </p:spPr>
        <p:txBody>
          <a:bodyPr wrap="square">
            <a:spAutoFit/>
          </a:bodyPr>
          <a:lstStyle/>
          <a:p>
            <a:r>
              <a:rPr lang="en-IN" sz="3200" b="1" dirty="0">
                <a:latin typeface="HelveticaNeue-Bold"/>
              </a:rPr>
              <a:t>Loading the data</a:t>
            </a:r>
          </a:p>
          <a:p>
            <a:r>
              <a:rPr lang="en-US" dirty="0">
                <a:latin typeface="HelveticaNeue"/>
              </a:rPr>
              <a:t>After loading the applicable libraries, the referenced </a:t>
            </a:r>
            <a:r>
              <a:rPr lang="en-US" dirty="0" err="1">
                <a:latin typeface="HelveticaNeue"/>
              </a:rPr>
              <a:t>geojson</a:t>
            </a:r>
            <a:r>
              <a:rPr lang="en-US" dirty="0">
                <a:latin typeface="HelveticaNeue"/>
              </a:rPr>
              <a:t> </a:t>
            </a:r>
            <a:r>
              <a:rPr lang="en-US" dirty="0" err="1">
                <a:latin typeface="HelveticaNeue"/>
              </a:rPr>
              <a:t>neighbourhood</a:t>
            </a:r>
            <a:r>
              <a:rPr lang="en-US" dirty="0">
                <a:latin typeface="HelveticaNeue"/>
              </a:rPr>
              <a:t> data was loaded from the City of Fredericton Open Data site. This dataset uses block polygon shape coordinates which are better for visualization and comparison. The City also uses Ward data but the </a:t>
            </a:r>
            <a:r>
              <a:rPr lang="en-US" dirty="0" err="1">
                <a:latin typeface="HelveticaNeue"/>
              </a:rPr>
              <a:t>Neighbourhood</a:t>
            </a:r>
            <a:r>
              <a:rPr lang="en-US" dirty="0">
                <a:latin typeface="HelveticaNeue"/>
              </a:rPr>
              <a:t> location data is more accurate and includes more details. The same type of dataset was then loaded for the population density from the Stats Canada Census tracts.</a:t>
            </a:r>
          </a:p>
          <a:p>
            <a:r>
              <a:rPr lang="en-US" dirty="0">
                <a:latin typeface="HelveticaNeue"/>
              </a:rPr>
              <a:t>The third dataset, an excel file, "Crime by </a:t>
            </a:r>
            <a:r>
              <a:rPr lang="en-US" dirty="0" err="1">
                <a:latin typeface="HelveticaNeue"/>
              </a:rPr>
              <a:t>Neighbourhood</a:t>
            </a:r>
            <a:r>
              <a:rPr lang="en-US" dirty="0">
                <a:latin typeface="HelveticaNeue"/>
              </a:rPr>
              <a:t> 2017" downloaded from the City of Fredericton Open Data site is found under the Public Safety domain. This dataset was then uploaded for the analysis. It's interesting to note the details of this dataset are aggregated by </a:t>
            </a:r>
            <a:r>
              <a:rPr lang="en-US" dirty="0" err="1">
                <a:latin typeface="HelveticaNeue"/>
              </a:rPr>
              <a:t>neighbourhood</a:t>
            </a:r>
            <a:r>
              <a:rPr lang="en-US" dirty="0">
                <a:latin typeface="HelveticaNeue"/>
              </a:rPr>
              <a:t>. It is not an exhaustive set by not including all crimes (violent offenses) nor specific location data of the crime but is referenced by </a:t>
            </a:r>
            <a:r>
              <a:rPr lang="en-US" dirty="0" err="1">
                <a:latin typeface="HelveticaNeue"/>
              </a:rPr>
              <a:t>neighbourhood</a:t>
            </a:r>
            <a:r>
              <a:rPr lang="en-US" dirty="0">
                <a:latin typeface="HelveticaNeue"/>
              </a:rPr>
              <a:t>.</a:t>
            </a:r>
          </a:p>
          <a:p>
            <a:endParaRPr lang="en-US" dirty="0">
              <a:latin typeface="HelveticaNeue"/>
            </a:endParaRPr>
          </a:p>
          <a:p>
            <a:r>
              <a:rPr lang="en-US" dirty="0">
                <a:latin typeface="HelveticaNeue"/>
              </a:rPr>
              <a:t>This means we can gain an understanding of the crime volume by type by area but not specific enough to understand the distribution properties. Valuable questions such as, "are these crimes </a:t>
            </a:r>
            <a:r>
              <a:rPr lang="en-US" dirty="0" err="1">
                <a:latin typeface="HelveticaNeue"/>
              </a:rPr>
              <a:t>occuring</a:t>
            </a:r>
            <a:r>
              <a:rPr lang="en-US" dirty="0">
                <a:latin typeface="HelveticaNeue"/>
              </a:rPr>
              <a:t> more often in a specific area and at a certain time by a specific demographic of people?" cannot be answered nor explored due to what is reasonably assumed to be personal and private information with associated legal risks.</a:t>
            </a:r>
          </a:p>
          <a:p>
            <a:endParaRPr lang="en-US" dirty="0">
              <a:latin typeface="HelveticaNeue"/>
            </a:endParaRPr>
          </a:p>
          <a:p>
            <a:r>
              <a:rPr lang="en-US" dirty="0"/>
              <a:t>There is value to the city to explore the detailed crime data using data science to predict frequency, location, timing and</a:t>
            </a:r>
          </a:p>
          <a:p>
            <a:r>
              <a:rPr lang="en-US" dirty="0"/>
              <a:t>conditions to best allocated resources for the benefit of its citizens and it's police force. However, human </a:t>
            </a:r>
            <a:r>
              <a:rPr lang="en-US" dirty="0" err="1"/>
              <a:t>behaviour</a:t>
            </a:r>
            <a:r>
              <a:rPr lang="en-US" dirty="0"/>
              <a:t> is complex</a:t>
            </a:r>
          </a:p>
          <a:p>
            <a:r>
              <a:rPr lang="en-US" dirty="0"/>
              <a:t>requiring thick profile data by individual and the conditions surrounding the event(s). To be sufficient for reliable future</a:t>
            </a:r>
          </a:p>
          <a:p>
            <a:r>
              <a:rPr lang="en-US" dirty="0"/>
              <a:t>prediction it would need to demonstrate validity, currency, reliability and sufficiency.</a:t>
            </a:r>
            <a:endParaRPr lang="en-IN" dirty="0"/>
          </a:p>
        </p:txBody>
      </p:sp>
    </p:spTree>
    <p:extLst>
      <p:ext uri="{BB962C8B-B14F-4D97-AF65-F5344CB8AC3E}">
        <p14:creationId xmlns:p14="http://schemas.microsoft.com/office/powerpoint/2010/main" val="414597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D997FE-A160-4593-9D27-4C5C7517BED8}"/>
              </a:ext>
            </a:extLst>
          </p:cNvPr>
          <p:cNvSpPr/>
          <p:nvPr/>
        </p:nvSpPr>
        <p:spPr>
          <a:xfrm>
            <a:off x="0" y="158076"/>
            <a:ext cx="12192000" cy="6340197"/>
          </a:xfrm>
          <a:prstGeom prst="rect">
            <a:avLst/>
          </a:prstGeom>
        </p:spPr>
        <p:txBody>
          <a:bodyPr wrap="square">
            <a:spAutoFit/>
          </a:bodyPr>
          <a:lstStyle/>
          <a:p>
            <a:r>
              <a:rPr lang="en-IN" sz="3200" b="1" dirty="0">
                <a:latin typeface="HelveticaNeue-Bold"/>
              </a:rPr>
              <a:t>Exploring the data</a:t>
            </a:r>
          </a:p>
          <a:p>
            <a:endParaRPr lang="en-IN" sz="3200" b="1" dirty="0">
              <a:latin typeface="HelveticaNeue-Bold"/>
            </a:endParaRPr>
          </a:p>
          <a:p>
            <a:r>
              <a:rPr lang="en-US" dirty="0">
                <a:latin typeface="HelveticaNeue"/>
              </a:rPr>
              <a:t>Exploring the count of crimes by </a:t>
            </a:r>
            <a:r>
              <a:rPr lang="en-US" dirty="0" err="1">
                <a:latin typeface="HelveticaNeue"/>
              </a:rPr>
              <a:t>neighbourhood</a:t>
            </a:r>
            <a:r>
              <a:rPr lang="en-US" dirty="0">
                <a:latin typeface="HelveticaNeue"/>
              </a:rPr>
              <a:t> gives us the first glimpse into the distribution.</a:t>
            </a:r>
          </a:p>
          <a:p>
            <a:r>
              <a:rPr lang="en-US" dirty="0">
                <a:latin typeface="HelveticaNeue"/>
              </a:rPr>
              <a:t>One note is the possibility </a:t>
            </a:r>
            <a:r>
              <a:rPr lang="en-US" dirty="0" err="1">
                <a:latin typeface="HelveticaNeue"/>
              </a:rPr>
              <a:t>neighbourhoods</a:t>
            </a:r>
            <a:r>
              <a:rPr lang="en-US" dirty="0">
                <a:latin typeface="HelveticaNeue"/>
              </a:rPr>
              <a:t> names could change at different times. The crime dataset did not mention which specific </a:t>
            </a:r>
            <a:r>
              <a:rPr lang="en-US" dirty="0" err="1">
                <a:latin typeface="HelveticaNeue"/>
              </a:rPr>
              <a:t>neighbourhood</a:t>
            </a:r>
            <a:r>
              <a:rPr lang="en-US" dirty="0">
                <a:latin typeface="HelveticaNeue"/>
              </a:rPr>
              <a:t> naming dataset it was using but we assumed the </a:t>
            </a:r>
            <a:r>
              <a:rPr lang="en-US" dirty="0" err="1">
                <a:latin typeface="HelveticaNeue"/>
              </a:rPr>
              <a:t>neighbourhood</a:t>
            </a:r>
            <a:r>
              <a:rPr lang="en-US" dirty="0">
                <a:latin typeface="HelveticaNeue"/>
              </a:rPr>
              <a:t> data provided aligned with the </a:t>
            </a:r>
            <a:r>
              <a:rPr lang="en-US" dirty="0" err="1">
                <a:latin typeface="HelveticaNeue"/>
              </a:rPr>
              <a:t>neighbourhoods</a:t>
            </a:r>
            <a:r>
              <a:rPr lang="en-US" dirty="0">
                <a:latin typeface="HelveticaNeue"/>
              </a:rPr>
              <a:t> used in the crime data. It may be beneficial for the City to note and timestamp </a:t>
            </a:r>
            <a:r>
              <a:rPr lang="en-US" dirty="0" err="1">
                <a:latin typeface="HelveticaNeue"/>
              </a:rPr>
              <a:t>neighbourhood</a:t>
            </a:r>
            <a:r>
              <a:rPr lang="en-US" dirty="0">
                <a:latin typeface="HelveticaNeue"/>
              </a:rPr>
              <a:t> naming in the future or simply reference with </a:t>
            </a:r>
            <a:r>
              <a:rPr lang="en-US" dirty="0" err="1">
                <a:latin typeface="HelveticaNeue"/>
              </a:rPr>
              <a:t>neighbourhood</a:t>
            </a:r>
            <a:r>
              <a:rPr lang="en-US" dirty="0">
                <a:latin typeface="HelveticaNeue"/>
              </a:rPr>
              <a:t> naming file it used for the crime dataset.</a:t>
            </a:r>
          </a:p>
          <a:p>
            <a:endParaRPr lang="en-US" dirty="0">
              <a:latin typeface="HelveticaNeue"/>
            </a:endParaRPr>
          </a:p>
          <a:p>
            <a:r>
              <a:rPr lang="en-US" dirty="0">
                <a:latin typeface="HelveticaNeue"/>
              </a:rPr>
              <a:t>An example of data errors: There was an error found in the naming of the </a:t>
            </a:r>
            <a:r>
              <a:rPr lang="en-US" dirty="0" err="1">
                <a:latin typeface="HelveticaNeue"/>
              </a:rPr>
              <a:t>neighbourhood</a:t>
            </a:r>
            <a:r>
              <a:rPr lang="en-US" dirty="0">
                <a:latin typeface="HelveticaNeue"/>
              </a:rPr>
              <a:t> "Platt". The </a:t>
            </a:r>
            <a:r>
              <a:rPr lang="en-US" dirty="0" err="1">
                <a:latin typeface="HelveticaNeue"/>
              </a:rPr>
              <a:t>neighbourhood</a:t>
            </a:r>
            <a:r>
              <a:rPr lang="en-US" dirty="0">
                <a:latin typeface="HelveticaNeue"/>
              </a:rPr>
              <a:t> data stated "Plat" while the crime data stated "Platt". Given the crime dataset was most simple to manipulate it was modified to "Plat". The true name of the </a:t>
            </a:r>
            <a:r>
              <a:rPr lang="en-US" dirty="0" err="1">
                <a:latin typeface="HelveticaNeue"/>
              </a:rPr>
              <a:t>neighbourhood</a:t>
            </a:r>
            <a:r>
              <a:rPr lang="en-US" dirty="0">
                <a:latin typeface="HelveticaNeue"/>
              </a:rPr>
              <a:t> is "Platt".</a:t>
            </a:r>
          </a:p>
          <a:p>
            <a:endParaRPr lang="en-US" dirty="0">
              <a:latin typeface="HelveticaNeue"/>
            </a:endParaRPr>
          </a:p>
          <a:p>
            <a:r>
              <a:rPr lang="en-IN" b="1" dirty="0"/>
              <a:t>First Visualization of Crime</a:t>
            </a:r>
          </a:p>
          <a:p>
            <a:r>
              <a:rPr lang="en-US" dirty="0"/>
              <a:t>Once the data was prepared, a choropleth map was created to view the crime count by </a:t>
            </a:r>
            <a:r>
              <a:rPr lang="en-US" dirty="0" err="1"/>
              <a:t>neighbourhood</a:t>
            </a:r>
            <a:r>
              <a:rPr lang="en-US" dirty="0"/>
              <a:t>. As expected the</a:t>
            </a:r>
          </a:p>
          <a:p>
            <a:r>
              <a:rPr lang="en-US" dirty="0"/>
              <a:t>region of greatest crime count was found in the downtown and Platt </a:t>
            </a:r>
            <a:r>
              <a:rPr lang="en-US" dirty="0" err="1"/>
              <a:t>neighbourhoods</a:t>
            </a:r>
            <a:r>
              <a:rPr lang="en-US" dirty="0"/>
              <a:t>.</a:t>
            </a:r>
          </a:p>
          <a:p>
            <a:r>
              <a:rPr lang="en-US" dirty="0"/>
              <a:t>Examining the crime types enables us to learn the most frequent </a:t>
            </a:r>
            <a:r>
              <a:rPr lang="en-US" dirty="0" err="1"/>
              <a:t>occuring</a:t>
            </a:r>
            <a:r>
              <a:rPr lang="en-US" dirty="0"/>
              <a:t> crimes which we then plot as a bar chart to see</a:t>
            </a:r>
          </a:p>
          <a:p>
            <a:r>
              <a:rPr lang="en-IN" dirty="0"/>
              <a:t>most </a:t>
            </a:r>
            <a:r>
              <a:rPr lang="en-IN" dirty="0" err="1"/>
              <a:t>frequenty</a:t>
            </a:r>
            <a:r>
              <a:rPr lang="en-IN" dirty="0"/>
              <a:t> type.</a:t>
            </a:r>
          </a:p>
          <a:p>
            <a:r>
              <a:rPr lang="en-US" dirty="0"/>
              <a:t>Theft from motor vehicles is most prevalent in the same area as the most frequent crimes. It's interesting to note this area is</a:t>
            </a:r>
          </a:p>
          <a:p>
            <a:r>
              <a:rPr lang="en-US" dirty="0"/>
              <a:t>mostly residential and most do not have garages. It would be interesting to further examine if surveillance is a </a:t>
            </a:r>
            <a:r>
              <a:rPr lang="en-US" dirty="0" err="1"/>
              <a:t>deterant</a:t>
            </a:r>
            <a:r>
              <a:rPr lang="en-US" dirty="0"/>
              <a:t> for</a:t>
            </a:r>
          </a:p>
          <a:p>
            <a:r>
              <a:rPr lang="en-US" dirty="0"/>
              <a:t>motor vehicle crimes in the downtown core compared to low surveillance in the Platt </a:t>
            </a:r>
            <a:r>
              <a:rPr lang="en-US" dirty="0" err="1"/>
              <a:t>neighbourhood</a:t>
            </a:r>
            <a:r>
              <a:rPr lang="en-US" dirty="0"/>
              <a:t>.</a:t>
            </a:r>
            <a:endParaRPr lang="en-US" dirty="0">
              <a:latin typeface="HelveticaNeue"/>
            </a:endParaRPr>
          </a:p>
          <a:p>
            <a:endParaRPr lang="en-IN" dirty="0"/>
          </a:p>
        </p:txBody>
      </p:sp>
    </p:spTree>
    <p:extLst>
      <p:ext uri="{BB962C8B-B14F-4D97-AF65-F5344CB8AC3E}">
        <p14:creationId xmlns:p14="http://schemas.microsoft.com/office/powerpoint/2010/main" val="369747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722490-2C2C-4E63-A544-D8860D89E623}"/>
              </a:ext>
            </a:extLst>
          </p:cNvPr>
          <p:cNvSpPr/>
          <p:nvPr/>
        </p:nvSpPr>
        <p:spPr>
          <a:xfrm>
            <a:off x="0" y="889844"/>
            <a:ext cx="12192000" cy="5293757"/>
          </a:xfrm>
          <a:prstGeom prst="rect">
            <a:avLst/>
          </a:prstGeom>
        </p:spPr>
        <p:txBody>
          <a:bodyPr wrap="square">
            <a:spAutoFit/>
          </a:bodyPr>
          <a:lstStyle/>
          <a:p>
            <a:r>
              <a:rPr lang="en-US" sz="2000" b="1" dirty="0">
                <a:latin typeface="HelveticaNeue-Bold"/>
              </a:rPr>
              <a:t>Examining 2nd most common crime given it is specific: theft from vehicles</a:t>
            </a:r>
          </a:p>
          <a:p>
            <a:endParaRPr lang="en-US" sz="2000" dirty="0">
              <a:latin typeface="HelveticaNeue"/>
            </a:endParaRPr>
          </a:p>
          <a:p>
            <a:r>
              <a:rPr lang="en-US" sz="2000" dirty="0">
                <a:latin typeface="HelveticaNeue"/>
              </a:rPr>
              <a:t>After exploring the pivot table showing </a:t>
            </a:r>
            <a:r>
              <a:rPr lang="en-US" sz="2000" dirty="0" err="1">
                <a:latin typeface="HelveticaNeue"/>
              </a:rPr>
              <a:t>Crime_Type</a:t>
            </a:r>
            <a:r>
              <a:rPr lang="en-US" sz="2000" dirty="0">
                <a:latin typeface="HelveticaNeue"/>
              </a:rPr>
              <a:t> by </a:t>
            </a:r>
            <a:r>
              <a:rPr lang="en-US" sz="2000" dirty="0" err="1">
                <a:latin typeface="HelveticaNeue"/>
              </a:rPr>
              <a:t>Neighbourhood</a:t>
            </a:r>
            <a:r>
              <a:rPr lang="en-US" sz="2000" dirty="0">
                <a:latin typeface="HelveticaNeue"/>
              </a:rPr>
              <a:t>, we drill into a specific type of crime, theft from vehicles and plot the choropleth map to see which area has the greatest frequency.</a:t>
            </a:r>
          </a:p>
          <a:p>
            <a:endParaRPr lang="en-US" sz="2000" dirty="0">
              <a:latin typeface="HelveticaNeue"/>
            </a:endParaRPr>
          </a:p>
          <a:p>
            <a:r>
              <a:rPr lang="en-US" sz="2000" dirty="0">
                <a:latin typeface="HelveticaNeue"/>
              </a:rPr>
              <a:t>Again, the Platt </a:t>
            </a:r>
            <a:r>
              <a:rPr lang="en-US" sz="2000" dirty="0" err="1">
                <a:latin typeface="HelveticaNeue"/>
              </a:rPr>
              <a:t>neighbourhood</a:t>
            </a:r>
            <a:r>
              <a:rPr lang="en-US" sz="2000" dirty="0">
                <a:latin typeface="HelveticaNeue"/>
              </a:rPr>
              <a:t> appears as the most frequent.</a:t>
            </a:r>
          </a:p>
          <a:p>
            <a:r>
              <a:rPr lang="en-US" sz="2000" dirty="0">
                <a:latin typeface="HelveticaNeue"/>
              </a:rPr>
              <a:t>Is this due to population density?</a:t>
            </a:r>
          </a:p>
          <a:p>
            <a:endParaRPr lang="en-US" sz="2000" dirty="0">
              <a:latin typeface="HelveticaNeue"/>
            </a:endParaRPr>
          </a:p>
          <a:p>
            <a:r>
              <a:rPr lang="en-US" sz="2000" b="1" dirty="0">
                <a:latin typeface="HelveticaNeue-Bold"/>
              </a:rPr>
              <a:t>Introducing the Census data to explore the correlation between crime frequency and population density.</a:t>
            </a:r>
          </a:p>
          <a:p>
            <a:endParaRPr lang="en-US" sz="2000" dirty="0">
              <a:latin typeface="HelveticaNeue"/>
            </a:endParaRPr>
          </a:p>
          <a:p>
            <a:r>
              <a:rPr lang="en-US" sz="2000" dirty="0" err="1">
                <a:latin typeface="HelveticaNeue"/>
              </a:rPr>
              <a:t>Visualising</a:t>
            </a:r>
            <a:r>
              <a:rPr lang="en-US" sz="2000" dirty="0">
                <a:latin typeface="HelveticaNeue"/>
              </a:rPr>
              <a:t> the population density enables us to determine that the Platt </a:t>
            </a:r>
            <a:r>
              <a:rPr lang="en-US" sz="2000" dirty="0" err="1">
                <a:latin typeface="HelveticaNeue"/>
              </a:rPr>
              <a:t>neighbourhood</a:t>
            </a:r>
            <a:r>
              <a:rPr lang="en-US" sz="2000" dirty="0">
                <a:latin typeface="HelveticaNeue"/>
              </a:rPr>
              <a:t> has lower correlation to crime</a:t>
            </a:r>
          </a:p>
          <a:p>
            <a:r>
              <a:rPr lang="en-US" sz="2000" dirty="0">
                <a:latin typeface="HelveticaNeue"/>
              </a:rPr>
              <a:t>frequency than I would have expected.</a:t>
            </a:r>
          </a:p>
          <a:p>
            <a:r>
              <a:rPr lang="en-US" sz="2000" dirty="0">
                <a:latin typeface="HelveticaNeue"/>
              </a:rPr>
              <a:t>It would be interesting to further study the Census data and if this </a:t>
            </a:r>
            <a:r>
              <a:rPr lang="en-US" sz="2000" dirty="0"/>
              <a:t>captures the population that is renting or more</a:t>
            </a:r>
          </a:p>
          <a:p>
            <a:r>
              <a:rPr lang="en-US" sz="2000" dirty="0"/>
              <a:t>temporary/transient </a:t>
            </a:r>
            <a:r>
              <a:rPr lang="en-US" sz="2000" dirty="0" err="1"/>
              <a:t>poplution</a:t>
            </a:r>
            <a:r>
              <a:rPr lang="en-US" sz="2000" dirty="0"/>
              <a:t>, given the City is a University hub.</a:t>
            </a:r>
            <a:endParaRPr lang="en-IN" sz="2000" dirty="0"/>
          </a:p>
        </p:txBody>
      </p:sp>
    </p:spTree>
    <p:extLst>
      <p:ext uri="{BB962C8B-B14F-4D97-AF65-F5344CB8AC3E}">
        <p14:creationId xmlns:p14="http://schemas.microsoft.com/office/powerpoint/2010/main" val="232712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3AC856-7A5B-4837-B846-1BC848E539D9}"/>
              </a:ext>
            </a:extLst>
          </p:cNvPr>
          <p:cNvSpPr/>
          <p:nvPr/>
        </p:nvSpPr>
        <p:spPr>
          <a:xfrm>
            <a:off x="0" y="317771"/>
            <a:ext cx="12192000" cy="6001643"/>
          </a:xfrm>
          <a:prstGeom prst="rect">
            <a:avLst/>
          </a:prstGeom>
        </p:spPr>
        <p:txBody>
          <a:bodyPr wrap="square">
            <a:spAutoFit/>
          </a:bodyPr>
          <a:lstStyle/>
          <a:p>
            <a:r>
              <a:rPr lang="en-US" sz="3200" b="1" dirty="0">
                <a:latin typeface="HelveticaNeue-Bold"/>
              </a:rPr>
              <a:t>Look at specific locations to understand the connection to venues using Foursquare </a:t>
            </a:r>
            <a:r>
              <a:rPr lang="en-IN" sz="3200" b="1" dirty="0">
                <a:latin typeface="HelveticaNeue-Bold"/>
              </a:rPr>
              <a:t>data</a:t>
            </a:r>
          </a:p>
          <a:p>
            <a:endParaRPr lang="en-IN" sz="3200" b="1" dirty="0">
              <a:latin typeface="HelveticaNeue-Bold"/>
            </a:endParaRPr>
          </a:p>
          <a:p>
            <a:r>
              <a:rPr lang="en-US" dirty="0">
                <a:latin typeface="HelveticaNeue"/>
              </a:rPr>
              <a:t>Loading the "Fredericton Locations" data enables us to perform a statistical analysis on the most common venues by location.</a:t>
            </a:r>
          </a:p>
          <a:p>
            <a:endParaRPr lang="en-US" dirty="0">
              <a:latin typeface="HelveticaNeue"/>
            </a:endParaRPr>
          </a:p>
          <a:p>
            <a:r>
              <a:rPr lang="en-US" dirty="0">
                <a:latin typeface="HelveticaNeue"/>
              </a:rPr>
              <a:t>We might wonder if the prevalence of bars and clubs in the downtown region has something to do with the higher crime rate in </a:t>
            </a:r>
            <a:r>
              <a:rPr lang="en-IN" dirty="0">
                <a:latin typeface="HelveticaNeue"/>
              </a:rPr>
              <a:t>the near Platt region.</a:t>
            </a:r>
          </a:p>
          <a:p>
            <a:r>
              <a:rPr lang="en-US" dirty="0">
                <a:latin typeface="HelveticaNeue"/>
              </a:rPr>
              <a:t>Plotting the latitude and longitude coordinates of the locations of interest onto the crime choropleth map enables us to now study the most common venues by using the Foursquare data.</a:t>
            </a:r>
          </a:p>
          <a:p>
            <a:endParaRPr lang="en-US" dirty="0">
              <a:latin typeface="HelveticaNeue"/>
            </a:endParaRPr>
          </a:p>
          <a:p>
            <a:endParaRPr lang="en-US" dirty="0">
              <a:latin typeface="HelveticaNeue"/>
            </a:endParaRPr>
          </a:p>
          <a:p>
            <a:r>
              <a:rPr lang="en-IN" b="1" dirty="0">
                <a:latin typeface="HelveticaNeue-Bold"/>
              </a:rPr>
              <a:t>Analysing each Location</a:t>
            </a:r>
          </a:p>
          <a:p>
            <a:endParaRPr lang="en-IN" b="1" dirty="0">
              <a:latin typeface="HelveticaNeue-Bold"/>
            </a:endParaRPr>
          </a:p>
          <a:p>
            <a:r>
              <a:rPr lang="en-US" dirty="0">
                <a:latin typeface="HelveticaNeue"/>
              </a:rPr>
              <a:t>Grouping rows by location and the mean of the frequency of </a:t>
            </a:r>
            <a:r>
              <a:rPr lang="en-US" dirty="0" err="1">
                <a:latin typeface="HelveticaNeue"/>
              </a:rPr>
              <a:t>occurance</a:t>
            </a:r>
            <a:r>
              <a:rPr lang="en-US" dirty="0">
                <a:latin typeface="HelveticaNeue"/>
              </a:rPr>
              <a:t> of each category we venue categories we study the top five most common venues.</a:t>
            </a:r>
          </a:p>
          <a:p>
            <a:endParaRPr lang="en-US" dirty="0">
              <a:latin typeface="HelveticaNeue"/>
            </a:endParaRPr>
          </a:p>
          <a:p>
            <a:r>
              <a:rPr lang="en-US" dirty="0">
                <a:latin typeface="HelveticaNeue"/>
              </a:rPr>
              <a:t>Putting this data into a pandas </a:t>
            </a:r>
            <a:r>
              <a:rPr lang="en-US" dirty="0" err="1">
                <a:latin typeface="HelveticaNeue"/>
              </a:rPr>
              <a:t>dataframe</a:t>
            </a:r>
            <a:r>
              <a:rPr lang="en-US" dirty="0">
                <a:latin typeface="HelveticaNeue"/>
              </a:rPr>
              <a:t> we can then determine the most common venues by location and plot onto a map.</a:t>
            </a:r>
            <a:endParaRPr lang="en-IN" dirty="0"/>
          </a:p>
        </p:txBody>
      </p:sp>
    </p:spTree>
    <p:extLst>
      <p:ext uri="{BB962C8B-B14F-4D97-AF65-F5344CB8AC3E}">
        <p14:creationId xmlns:p14="http://schemas.microsoft.com/office/powerpoint/2010/main" val="1066723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2407</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HelveticaNeue</vt:lpstr>
      <vt:lpstr>HelveticaNeue-Bold</vt:lpstr>
      <vt:lpstr>Lato</vt:lpstr>
      <vt:lpstr>News Cycle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FATEHRAJ SUTHAR</dc:creator>
  <cp:lastModifiedBy>FATEHRAJ SUTHAR</cp:lastModifiedBy>
  <cp:revision>8</cp:revision>
  <dcterms:created xsi:type="dcterms:W3CDTF">2020-04-30T09:10:53Z</dcterms:created>
  <dcterms:modified xsi:type="dcterms:W3CDTF">2020-04-30T09:51:42Z</dcterms:modified>
</cp:coreProperties>
</file>