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Nuni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.fntdata"/><Relationship Id="rId25" Type="http://schemas.openxmlformats.org/officeDocument/2006/relationships/font" Target="fonts/NunitoMedium-regular.fntdata"/><Relationship Id="rId28" Type="http://schemas.openxmlformats.org/officeDocument/2006/relationships/font" Target="fonts/NunitoMedium-boldItalic.fntdata"/><Relationship Id="rId27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0dd97d8a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0dd97d8a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864ffbe7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864ffbe7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864ffbe7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864ffbe7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864ffbe7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864ffbe7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864ffbe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864ffbe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0dd97d8a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0dd97d8a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0dd97d8a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0dd97d8a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0dd97d8a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0dd97d8a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864ffbe7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864ffbe7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864ffbe7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864ffbe7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0dd97d8a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0dd97d8a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0dd97d8a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0dd97d8a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97150" y="568850"/>
            <a:ext cx="6567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Bangla Toxic Comment Classification (Machine Learning and Deep Learning Approach)</a:t>
            </a:r>
            <a:endParaRPr sz="2340"/>
          </a:p>
        </p:txBody>
      </p:sp>
      <p:sp>
        <p:nvSpPr>
          <p:cNvPr id="278" name="Google Shape;278;p13"/>
          <p:cNvSpPr txBox="1"/>
          <p:nvPr/>
        </p:nvSpPr>
        <p:spPr>
          <a:xfrm>
            <a:off x="642050" y="2330100"/>
            <a:ext cx="4278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Fatema Tuj Jahura (23366007)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Task 4- Individual Paper Review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Group - 29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Course Instructor - Annajiat Alim Rasel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and Challenges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Limited availability of Bangla NLP datasets.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Stemming and lemmatization could improve results.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Class imbalance in labeled data.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Potential overfitting in neural network models.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Develop a larger, more comprehensive Bangla NLP dataset.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Experiment with advanced deep learning models (e.g., transformers).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stemming and better preprocessing techniques.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Deploy the classifier in real-world Bangla online platforms for testing and feedback.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BP-MLL Neural Network is the most effective method for Bangla toxic comment classification.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The study contributes a novel dataset and baseline results for Bangla NLP research.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Implementation of such models can significantly enhance the quality of online community interactions.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62" name="Google Shape;36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Jubaer, A. N. M., Abu Sayem, and Md Ashikur Rahman. "Bangla toxic comment classification (machine learning and deep learning approach)."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2019 8th international conference system modeling and advancement in research trends (SMART)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 IEEE, 2019.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90650"/>
            <a:ext cx="70305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Introduction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Dataset and Preprocessing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Overview of Techniques and Models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Work Procedure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Results and Comparison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Key Findings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Limitations and Challenges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Future Scope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Conclusion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Reference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6" name="Google Shape;286;p14"/>
          <p:cNvSpPr txBox="1"/>
          <p:nvPr/>
        </p:nvSpPr>
        <p:spPr>
          <a:xfrm>
            <a:off x="1303800" y="4189475"/>
            <a:ext cx="4278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paper:</a:t>
            </a:r>
            <a:r>
              <a:rPr i="1" lang="en" sz="114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Bangla Toxic Comment Classification (Machine Learning and Deep Learning Approach)</a:t>
            </a:r>
            <a:endParaRPr i="1" sz="114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i="1" sz="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752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Objective: To classify Bangla toxic comments using multiple classification techniques.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Motivation: Limited work in Bangla NLP and the necessity to mitigate hate speech in Bangla online communities.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Goal: Develop an effective system to detect and omit toxic comments, ensuring a better community environment.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15"/>
          <p:cNvSpPr txBox="1"/>
          <p:nvPr/>
        </p:nvSpPr>
        <p:spPr>
          <a:xfrm>
            <a:off x="1303800" y="4189475"/>
            <a:ext cx="4278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i="1" sz="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752350"/>
            <a:ext cx="70305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Data Collection</a:t>
            </a:r>
            <a:r>
              <a:rPr lang="en" sz="1500">
                <a:solidFill>
                  <a:srgbClr val="000000"/>
                </a:solidFill>
              </a:rPr>
              <a:t>: Comments sourced from Facebook, labeled into categories: Toxic, Severe Toxic, Obscene, Threat, Insult, Identity Hate.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000000"/>
                </a:solidFill>
              </a:rPr>
              <a:t>Preprocessing</a:t>
            </a:r>
            <a:r>
              <a:rPr lang="en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000000"/>
                </a:solidFill>
              </a:rPr>
              <a:t>Punctuation removal.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000000"/>
                </a:solidFill>
              </a:rPr>
              <a:t>Bangla stopword removal.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000000"/>
                </a:solidFill>
              </a:rPr>
              <a:t>Count vectorization applied for encoding text into numerical data.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02" name="Google Shape;302;p16"/>
          <p:cNvSpPr txBox="1"/>
          <p:nvPr/>
        </p:nvSpPr>
        <p:spPr>
          <a:xfrm>
            <a:off x="1303800" y="3736375"/>
            <a:ext cx="427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Techniques and Models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526975"/>
            <a:ext cx="70305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rgbClr val="000000"/>
                </a:solidFill>
              </a:rPr>
              <a:t>Models Implemented: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Binary Relevance (BR): MultinomialNB and GaussianNB.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" sz="1517">
                <a:solidFill>
                  <a:srgbClr val="000000"/>
                </a:solidFill>
              </a:rPr>
              <a:t>SVM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Classifier Chain (CC): MultinomialNB.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Label Powerset (LP): MultinomialNB.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MLkNN (k=2): k-Nearest Neighbor for multi-label classification.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BP-MLL Neural Network: Back Propagation Multi-Label Learning.</a:t>
            </a:r>
            <a:endParaRPr sz="15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rgbClr val="000000"/>
                </a:solidFill>
              </a:rPr>
              <a:t>Evaluation Metrics: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Accuracy.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Hamming Loss.</a:t>
            </a:r>
            <a:endParaRPr sz="1517">
              <a:solidFill>
                <a:srgbClr val="000000"/>
              </a:solidFill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Nunito"/>
              <a:buChar char="●"/>
            </a:pPr>
            <a:r>
              <a:rPr lang="en" sz="1517">
                <a:solidFill>
                  <a:srgbClr val="000000"/>
                </a:solidFill>
              </a:rPr>
              <a:t>Log Loss.</a:t>
            </a:r>
            <a:endParaRPr sz="15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87"/>
          </a:p>
        </p:txBody>
      </p:sp>
      <p:sp>
        <p:nvSpPr>
          <p:cNvPr id="310" name="Google Shape;310;p17"/>
          <p:cNvSpPr txBox="1"/>
          <p:nvPr/>
        </p:nvSpPr>
        <p:spPr>
          <a:xfrm>
            <a:off x="1303800" y="3691800"/>
            <a:ext cx="42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Procedure and BP-MLL Neural Network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752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Work Procedure: 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 preprocessing.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Binary and multi-label classification.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Evaluation of classifiers.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Techniques for Multi-Label Classification: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BR Method (MultinomialNB, GaussianNB).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CC and LP Transformations.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Neural Networks using Keras.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87"/>
          </a:p>
        </p:txBody>
      </p:sp>
      <p:sp>
        <p:nvSpPr>
          <p:cNvPr id="318" name="Google Shape;318;p18"/>
          <p:cNvSpPr txBox="1"/>
          <p:nvPr/>
        </p:nvSpPr>
        <p:spPr>
          <a:xfrm>
            <a:off x="1303800" y="3691800"/>
            <a:ext cx="42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Procedure and BP-MLL Neural Network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752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BP-MLL Neural Network Architecture: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Two filter layers with sizes 4 and 8.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Output: Classification of toxic comments into respective categories.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Advantages: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Highest accuracy (60%).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Most consistent and reliable results based on evaluation metrics.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87"/>
          </a:p>
        </p:txBody>
      </p:sp>
      <p:sp>
        <p:nvSpPr>
          <p:cNvPr id="326" name="Google Shape;326;p19"/>
          <p:cNvSpPr txBox="1"/>
          <p:nvPr/>
        </p:nvSpPr>
        <p:spPr>
          <a:xfrm>
            <a:off x="1303800" y="3691800"/>
            <a:ext cx="42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15">
                <a:solidFill>
                  <a:srgbClr val="000000"/>
                </a:solidFill>
              </a:rPr>
              <a:t>Classifier Performance:</a:t>
            </a:r>
            <a:endParaRPr sz="6115">
              <a:solidFill>
                <a:srgbClr val="000000"/>
              </a:solidFill>
            </a:endParaRPr>
          </a:p>
          <a:p>
            <a:pPr indent="-32568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6115">
                <a:solidFill>
                  <a:srgbClr val="000000"/>
                </a:solidFill>
              </a:rPr>
              <a:t>BR Method:</a:t>
            </a:r>
            <a:endParaRPr sz="6115">
              <a:solidFill>
                <a:srgbClr val="000000"/>
              </a:solidFill>
            </a:endParaRPr>
          </a:p>
          <a:p>
            <a:pPr indent="-32568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" sz="6115">
                <a:solidFill>
                  <a:srgbClr val="000000"/>
                </a:solidFill>
              </a:rPr>
              <a:t>MultinomialNB: Accuracy = 52.30%.</a:t>
            </a:r>
            <a:endParaRPr sz="6115">
              <a:solidFill>
                <a:srgbClr val="000000"/>
              </a:solidFill>
            </a:endParaRPr>
          </a:p>
          <a:p>
            <a:pPr indent="-32568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" sz="6115">
                <a:solidFill>
                  <a:srgbClr val="000000"/>
                </a:solidFill>
              </a:rPr>
              <a:t>GaussianNB: Accuracy = 49.23%.</a:t>
            </a:r>
            <a:endParaRPr sz="6115">
              <a:solidFill>
                <a:srgbClr val="000000"/>
              </a:solidFill>
            </a:endParaRPr>
          </a:p>
          <a:p>
            <a:pPr indent="-3256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6115">
                <a:solidFill>
                  <a:srgbClr val="000000"/>
                </a:solidFill>
              </a:rPr>
              <a:t>CC Method: Accuracy = 52.30%.</a:t>
            </a:r>
            <a:endParaRPr sz="6115">
              <a:solidFill>
                <a:srgbClr val="000000"/>
              </a:solidFill>
            </a:endParaRPr>
          </a:p>
          <a:p>
            <a:pPr indent="-3256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6115">
                <a:solidFill>
                  <a:srgbClr val="000000"/>
                </a:solidFill>
              </a:rPr>
              <a:t>LP Method: Accuracy = 58.46%.</a:t>
            </a:r>
            <a:endParaRPr sz="6115">
              <a:solidFill>
                <a:srgbClr val="000000"/>
              </a:solidFill>
            </a:endParaRPr>
          </a:p>
          <a:p>
            <a:pPr indent="-3256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6115">
                <a:solidFill>
                  <a:srgbClr val="000000"/>
                </a:solidFill>
              </a:rPr>
              <a:t>MLkNN (k=2): Accuracy = 58.46%.</a:t>
            </a:r>
            <a:endParaRPr sz="6115">
              <a:solidFill>
                <a:srgbClr val="000000"/>
              </a:solidFill>
            </a:endParaRPr>
          </a:p>
          <a:p>
            <a:pPr indent="-3256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6115">
                <a:solidFill>
                  <a:srgbClr val="000000"/>
                </a:solidFill>
              </a:rPr>
              <a:t>BP-MLL Neural Network: Accuracy = 60.00% (Highest).</a:t>
            </a:r>
            <a:endParaRPr sz="611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15">
                <a:solidFill>
                  <a:srgbClr val="000000"/>
                </a:solidFill>
              </a:rPr>
              <a:t>Evaluation Insights:</a:t>
            </a:r>
            <a:endParaRPr sz="6115">
              <a:solidFill>
                <a:srgbClr val="000000"/>
              </a:solidFill>
            </a:endParaRPr>
          </a:p>
          <a:p>
            <a:pPr indent="-32568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6115">
                <a:solidFill>
                  <a:srgbClr val="000000"/>
                </a:solidFill>
              </a:rPr>
              <a:t>BP-MLL had the lowest Hamming Loss and Log Loss</a:t>
            </a:r>
            <a:endParaRPr sz="611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4" name="Google Shape;33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BP-MLL Neural Network outperformed traditional methods in Bangla toxic comment classification.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Neural networks demonstrated lower diversity from actual results (Figures 6-8).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Multi-label approaches like LP and MLkNN showed competitive results but fell short of neural networks.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</a:rPr>
              <a:t>Preprocessing steps (stopword and punctuation removal) were crucial for model success.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