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945600" cy="329184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jim Taharat Aurpa" initials="TTA" lastIdx="1" clrIdx="0">
    <p:extLst>
      <p:ext uri="{19B8F6BF-5375-455C-9EA6-DF929625EA0E}">
        <p15:presenceInfo xmlns:p15="http://schemas.microsoft.com/office/powerpoint/2012/main" userId="36f9aecd7b2ba7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DB7"/>
    <a:srgbClr val="800000"/>
    <a:srgbClr val="E4E9EF"/>
    <a:srgbClr val="6076B4"/>
    <a:srgbClr val="76BCC5"/>
    <a:srgbClr val="79BFC7"/>
    <a:srgbClr val="FFFF66"/>
    <a:srgbClr val="D0F4FC"/>
    <a:srgbClr val="FCD29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291" autoAdjust="0"/>
  </p:normalViewPr>
  <p:slideViewPr>
    <p:cSldViewPr>
      <p:cViewPr>
        <p:scale>
          <a:sx n="50" d="100"/>
          <a:sy n="50" d="100"/>
        </p:scale>
        <p:origin x="318" y="48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Background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274655" custLinFactNeighborY="-300000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DF82FCDB-B5CF-4216-85E2-E35A832E478F}" type="presOf" srcId="{CA62B9E1-0042-45C3-B5A9-DB0AF59832BB}" destId="{C3CDC904-C154-417D-9356-A2E7F1B73717}" srcOrd="0" destOrd="0" presId="urn:microsoft.com/office/officeart/2005/8/layout/vList2"/>
    <dgm:cxn modelId="{E0687BDC-7435-4FAA-9CC5-7D6D86472FDB}" type="presOf" srcId="{531C3358-8C8A-4F3B-8F5C-658DFA962265}" destId="{AF060237-B5EE-4752-8C90-6E7CB44289BF}" srcOrd="0" destOrd="0" presId="urn:microsoft.com/office/officeart/2005/8/layout/vList2"/>
    <dgm:cxn modelId="{9DA5B8DF-8F65-45CE-99B3-B6F616C08222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Motivation and Problem Formulation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159500" custLinFactNeighborX="352" custLinFactNeighborY="-200000">
        <dgm:presLayoutVars>
          <dgm:chMax val="0"/>
          <dgm:bulletEnabled val="1"/>
        </dgm:presLayoutVars>
      </dgm:prSet>
      <dgm:spPr/>
    </dgm:pt>
  </dgm:ptLst>
  <dgm:cxnLst>
    <dgm:cxn modelId="{A4BCE030-0387-4AB7-B7C5-5BEAD1558F8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A2BE8FB8-A1AC-45CB-A81E-A36E5EDA4959}" type="presOf" srcId="{531C3358-8C8A-4F3B-8F5C-658DFA962265}" destId="{AF060237-B5EE-4752-8C90-6E7CB44289BF}" srcOrd="0" destOrd="0" presId="urn:microsoft.com/office/officeart/2005/8/layout/vList2"/>
    <dgm:cxn modelId="{AE33AB56-B25B-489D-9C29-D8D1E8F6311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Proposed Methodology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200000" custLinFactNeighborX="169" custLinFactNeighborY="-250921">
        <dgm:presLayoutVars>
          <dgm:chMax val="0"/>
          <dgm:bulletEnabled val="1"/>
        </dgm:presLayoutVars>
      </dgm:prSet>
      <dgm:spPr/>
    </dgm:pt>
  </dgm:ptLst>
  <dgm:cxnLst>
    <dgm:cxn modelId="{6973A837-D0E0-4898-879C-AA9C1966DB0A}" type="presOf" srcId="{531C3358-8C8A-4F3B-8F5C-658DFA962265}" destId="{AF060237-B5EE-4752-8C90-6E7CB44289BF}" srcOrd="0" destOrd="0" presId="urn:microsoft.com/office/officeart/2005/8/layout/vList2"/>
    <dgm:cxn modelId="{1A7C0C68-CBDF-4411-AEA6-7B3F1AB85320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F88EACD4-1D28-4F0B-9228-D21576F44A5F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Experimentation and Finding</a:t>
          </a:r>
          <a:endParaRPr lang="en-US" sz="4400" b="1" dirty="0">
            <a:solidFill>
              <a:schemeClr val="bg1"/>
            </a:solidFill>
            <a:latin typeface="+mn-lt"/>
            <a:cs typeface="Arial" pitchFamily="34" charset="0"/>
          </a:endParaRP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X="100000" custScaleY="66967" custLinFactY="-200000" custLinFactNeighborY="-201627">
        <dgm:presLayoutVars>
          <dgm:chMax val="0"/>
          <dgm:bulletEnabled val="1"/>
        </dgm:presLayoutVars>
      </dgm:prSet>
      <dgm:spPr/>
    </dgm:pt>
  </dgm:ptLst>
  <dgm:cxnLst>
    <dgm:cxn modelId="{6EB97035-ADA9-4583-B709-8E8C90B155D5}" type="presOf" srcId="{531C3358-8C8A-4F3B-8F5C-658DFA962265}" destId="{AF060237-B5EE-4752-8C90-6E7CB44289BF}" srcOrd="0" destOrd="0" presId="urn:microsoft.com/office/officeart/2005/8/layout/vList2"/>
    <dgm:cxn modelId="{80698B61-F2DB-4876-9849-4FF4F9B1049B}" type="presOf" srcId="{CA62B9E1-0042-45C3-B5A9-DB0AF59832BB}" destId="{C3CDC904-C154-417D-9356-A2E7F1B73717}" srcOrd="0" destOrd="0" presId="urn:microsoft.com/office/officeart/2005/8/layout/vList2"/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188AE086-B60D-4C99-BDB5-35991ED2CEFA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F4F48C0-CC67-4B98-8A80-D39F9BE633E0}" type="presOf" srcId="{531C3358-8C8A-4F3B-8F5C-658DFA962265}" destId="{AF060237-B5EE-4752-8C90-6E7CB44289BF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100000" custLinFactNeighborX="741" custLinFactNeighborY="-139447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0ABF01D9-E83C-4BC8-9F7B-51E97971EBA6}" type="presOf" srcId="{CA62B9E1-0042-45C3-B5A9-DB0AF59832BB}" destId="{C3CDC904-C154-417D-9356-A2E7F1B73717}" srcOrd="0" destOrd="0" presId="urn:microsoft.com/office/officeart/2005/8/layout/vList2"/>
    <dgm:cxn modelId="{8F3F70D9-A2BF-4594-B953-5DA17BB17D29}" type="presOf" srcId="{531C3358-8C8A-4F3B-8F5C-658DFA962265}" destId="{AF060237-B5EE-4752-8C90-6E7CB44289BF}" srcOrd="0" destOrd="0" presId="urn:microsoft.com/office/officeart/2005/8/layout/vList2"/>
    <dgm:cxn modelId="{146A133C-2743-4C67-BC5F-C6E4760ED21C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1C3358-8C8A-4F3B-8F5C-658DFA96226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2B9E1-0042-45C3-B5A9-DB0AF59832BB}">
      <dgm:prSet phldrT="[Text]" custT="1"/>
      <dgm:spPr/>
      <dgm:t>
        <a:bodyPr/>
        <a:lstStyle/>
        <a:p>
          <a:pPr algn="ctr"/>
          <a:r>
            <a:rPr lang="en-US" sz="4400" b="1" dirty="0">
              <a:latin typeface="+mn-lt"/>
              <a:cs typeface="Arial" pitchFamily="34" charset="0"/>
            </a:rPr>
            <a:t>References</a:t>
          </a:r>
        </a:p>
      </dgm:t>
    </dgm:pt>
    <dgm:pt modelId="{C8484370-1FB7-42C2-8205-000C747C338C}" type="parTrans" cxnId="{93B9C148-FB1B-4D2B-A911-035605EF8CB2}">
      <dgm:prSet/>
      <dgm:spPr/>
      <dgm:t>
        <a:bodyPr/>
        <a:lstStyle/>
        <a:p>
          <a:endParaRPr lang="en-US"/>
        </a:p>
      </dgm:t>
    </dgm:pt>
    <dgm:pt modelId="{F998A62C-2F55-4A23-B187-0F3A7AC3B7A5}" type="sibTrans" cxnId="{93B9C148-FB1B-4D2B-A911-035605EF8CB2}">
      <dgm:prSet/>
      <dgm:spPr/>
      <dgm:t>
        <a:bodyPr/>
        <a:lstStyle/>
        <a:p>
          <a:endParaRPr lang="en-US"/>
        </a:p>
      </dgm:t>
    </dgm:pt>
    <dgm:pt modelId="{AF060237-B5EE-4752-8C90-6E7CB44289BF}" type="pres">
      <dgm:prSet presAssocID="{531C3358-8C8A-4F3B-8F5C-658DFA962265}" presName="linear" presStyleCnt="0">
        <dgm:presLayoutVars>
          <dgm:animLvl val="lvl"/>
          <dgm:resizeHandles val="exact"/>
        </dgm:presLayoutVars>
      </dgm:prSet>
      <dgm:spPr/>
    </dgm:pt>
    <dgm:pt modelId="{C3CDC904-C154-417D-9356-A2E7F1B73717}" type="pres">
      <dgm:prSet presAssocID="{CA62B9E1-0042-45C3-B5A9-DB0AF59832BB}" presName="parentText" presStyleLbl="node1" presStyleIdx="0" presStyleCnt="1" custScaleY="74441" custLinFactY="-3786" custLinFactNeighborY="-100000">
        <dgm:presLayoutVars>
          <dgm:chMax val="0"/>
          <dgm:bulletEnabled val="1"/>
        </dgm:presLayoutVars>
      </dgm:prSet>
      <dgm:spPr/>
    </dgm:pt>
  </dgm:ptLst>
  <dgm:cxnLst>
    <dgm:cxn modelId="{93B9C148-FB1B-4D2B-A911-035605EF8CB2}" srcId="{531C3358-8C8A-4F3B-8F5C-658DFA962265}" destId="{CA62B9E1-0042-45C3-B5A9-DB0AF59832BB}" srcOrd="0" destOrd="0" parTransId="{C8484370-1FB7-42C2-8205-000C747C338C}" sibTransId="{F998A62C-2F55-4A23-B187-0F3A7AC3B7A5}"/>
    <dgm:cxn modelId="{5309F174-5058-444A-B838-6F22136E34FF}" type="presOf" srcId="{531C3358-8C8A-4F3B-8F5C-658DFA962265}" destId="{AF060237-B5EE-4752-8C90-6E7CB44289BF}" srcOrd="0" destOrd="0" presId="urn:microsoft.com/office/officeart/2005/8/layout/vList2"/>
    <dgm:cxn modelId="{C22CD9F0-AD76-45ED-8B7E-6B8595575455}" type="presOf" srcId="{CA62B9E1-0042-45C3-B5A9-DB0AF59832BB}" destId="{C3CDC904-C154-417D-9356-A2E7F1B73717}" srcOrd="0" destOrd="0" presId="urn:microsoft.com/office/officeart/2005/8/layout/vList2"/>
    <dgm:cxn modelId="{D15E5ABD-1F7A-40E2-BB80-0B7942DCBFCE}" type="presParOf" srcId="{AF060237-B5EE-4752-8C90-6E7CB44289BF}" destId="{C3CDC904-C154-417D-9356-A2E7F1B73717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744199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Background</a:t>
          </a:r>
        </a:p>
      </dsp:txBody>
      <dsp:txXfrm>
        <a:off x="43537" y="43537"/>
        <a:ext cx="10657125" cy="804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820400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Motivation and Problem Formulation</a:t>
          </a:r>
        </a:p>
      </dsp:txBody>
      <dsp:txXfrm>
        <a:off x="43537" y="43537"/>
        <a:ext cx="10733326" cy="804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34654"/>
          <a:ext cx="10877205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Proposed Methodology</a:t>
          </a:r>
        </a:p>
      </dsp:txBody>
      <dsp:txXfrm>
        <a:off x="43537" y="78191"/>
        <a:ext cx="10790131" cy="8047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40005"/>
          <a:ext cx="10287000" cy="8023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Experimentation and Finding</a:t>
          </a:r>
          <a:endParaRPr lang="en-US" sz="4400" b="1" kern="1200" dirty="0">
            <a:solidFill>
              <a:schemeClr val="bg1"/>
            </a:solidFill>
            <a:latin typeface="+mn-lt"/>
            <a:cs typeface="Arial" pitchFamily="34" charset="0"/>
          </a:endParaRPr>
        </a:p>
      </dsp:txBody>
      <dsp:txXfrm>
        <a:off x="39166" y="79171"/>
        <a:ext cx="10208668" cy="7239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10329637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bg1"/>
              </a:solidFill>
              <a:latin typeface="+mn-lt"/>
              <a:cs typeface="Arial" pitchFamily="34" charset="0"/>
            </a:rPr>
            <a:t>Conclusion and Future Work</a:t>
          </a:r>
        </a:p>
      </dsp:txBody>
      <dsp:txXfrm>
        <a:off x="43537" y="43537"/>
        <a:ext cx="10242563" cy="8047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DC904-C154-417D-9356-A2E7F1B73717}">
      <dsp:nvSpPr>
        <dsp:cNvPr id="0" name=""/>
        <dsp:cNvSpPr/>
      </dsp:nvSpPr>
      <dsp:spPr>
        <a:xfrm>
          <a:off x="0" y="0"/>
          <a:ext cx="21259799" cy="8918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+mn-lt"/>
              <a:cs typeface="Arial" pitchFamily="34" charset="0"/>
            </a:rPr>
            <a:t>References</a:t>
          </a:r>
        </a:p>
      </dsp:txBody>
      <dsp:txXfrm>
        <a:off x="43537" y="43537"/>
        <a:ext cx="21172725" cy="804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E7960-C2E2-47E2-B7B3-614B25759894}" type="datetimeFigureOut">
              <a:rPr lang="en-US" smtClean="0"/>
              <a:pPr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7450" y="1160463"/>
            <a:ext cx="20891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67225"/>
            <a:ext cx="5603875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1856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E813B-CF52-46FB-9AE8-0D7A1C8831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E813B-CF52-46FB-9AE8-0D7A1C8831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926085"/>
            <a:ext cx="18653760" cy="20482560"/>
          </a:xfrm>
        </p:spPr>
        <p:txBody>
          <a:bodyPr/>
          <a:lstStyle>
            <a:lvl1pPr>
              <a:lnSpc>
                <a:spcPct val="100000"/>
              </a:lnSpc>
              <a:defRPr sz="2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3774400"/>
            <a:ext cx="15361920" cy="5852160"/>
          </a:xfrm>
        </p:spPr>
        <p:txBody>
          <a:bodyPr>
            <a:normAutofit/>
          </a:bodyPr>
          <a:lstStyle>
            <a:lvl1pPr marL="0" indent="0" algn="ctr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5BC2-FAAF-4CA0-A3F5-3C72287330ED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09B31-F215-4FDD-AD3C-0C68082FD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2220B-6C85-4D85-97BD-815C0CFF05A4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1302F-2FA7-4D0B-BB72-275716C03F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BB664-D82C-404E-B457-EA06389DF9F0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1E50A-74E2-4172-84E0-10B809A94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0B96B-B154-424E-B082-B1C52E1D79A1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464A5-D5E6-4E0F-9F96-3F32B28AA6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90238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269663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12400" y="18837275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6583682"/>
            <a:ext cx="18653760" cy="12024360"/>
          </a:xfrm>
        </p:spPr>
        <p:txBody>
          <a:bodyPr/>
          <a:lstStyle>
            <a:lvl1pPr algn="ctr" defTabSz="31350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65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9530065"/>
            <a:ext cx="18653760" cy="5433058"/>
          </a:xfrm>
        </p:spPr>
        <p:txBody>
          <a:bodyPr/>
          <a:lstStyle>
            <a:lvl1pPr marL="0" indent="0" algn="ctr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3B98D-8D0F-4039-AF6D-123E7C0F5ADB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C11A6-23B0-47BF-BD25-1B74220812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8200"/>
            </a:lvl1pPr>
            <a:lvl2pPr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77824" y="7680960"/>
            <a:ext cx="9699955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8ABC-36FB-40B6-9B43-BC4756EF7208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722B00F-3AE6-4F4F-904B-64EB1CAF3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0"/>
            <a:ext cx="9696451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55681" y="7680960"/>
            <a:ext cx="970026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8200" b="0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097280" y="10621670"/>
            <a:ext cx="9699955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1214202" y="10621673"/>
            <a:ext cx="9699955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D80E7-FC8B-4691-B78E-991AE6D9CD8A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BCED7577-5314-498A-9425-700FF591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E7AE-5681-401E-A80D-049E40D27E41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E643-F087-4445-8226-1F4743595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7D914-B710-452D-9696-9CB3383063B7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FAAEE-CE2C-438E-8267-D1385CE0F8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010" y="1280160"/>
            <a:ext cx="7219951" cy="10058400"/>
          </a:xfrm>
        </p:spPr>
        <p:txBody>
          <a:bodyPr/>
          <a:lstStyle>
            <a:lvl1pPr algn="ctr">
              <a:lnSpc>
                <a:spcPct val="100000"/>
              </a:lnSpc>
              <a:defRPr sz="96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930" y="1310643"/>
            <a:ext cx="11990071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7010" y="11704323"/>
            <a:ext cx="7219951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4AC3-8027-44BA-8387-AE3AF740B8E5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46A36-3BAD-4451-B5A4-0A73780D8C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982" y="1097280"/>
            <a:ext cx="13708378" cy="4297680"/>
          </a:xfrm>
        </p:spPr>
        <p:txBody>
          <a:bodyPr/>
          <a:lstStyle>
            <a:lvl1pPr algn="ctr">
              <a:lnSpc>
                <a:spcPct val="100000"/>
              </a:lnSpc>
              <a:defRPr sz="9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19502" y="5486400"/>
            <a:ext cx="14531338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982" y="27889200"/>
            <a:ext cx="13708378" cy="2560320"/>
          </a:xfrm>
        </p:spPr>
        <p:txBody>
          <a:bodyPr>
            <a:normAutofit/>
          </a:bodyPr>
          <a:lstStyle>
            <a:lvl1pPr marL="0" indent="0" algn="ctr">
              <a:buNone/>
              <a:defRPr sz="55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5D22-B48D-4F7E-833B-BE1A3EFFA050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917D9-5D14-4397-B1A6-2B0FBEAC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0"/>
            <a:ext cx="19751675" cy="7680325"/>
          </a:xfrm>
          <a:prstGeom prst="rect">
            <a:avLst/>
          </a:prstGeom>
        </p:spPr>
        <p:txBody>
          <a:bodyPr vert="horz" lIns="313502" tIns="156751" rIns="313502" bIns="15675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71750" y="30510163"/>
            <a:ext cx="5006975" cy="1752600"/>
          </a:xfrm>
          <a:prstGeom prst="rect">
            <a:avLst/>
          </a:prstGeom>
        </p:spPr>
        <p:txBody>
          <a:bodyPr vert="horz" lIns="313502" tIns="156751" rIns="156751" bIns="156751" rtlCol="0" anchor="ctr"/>
          <a:lstStyle>
            <a:lvl1pPr algn="r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21F64384-1CA1-4715-905B-D1D2890F945A}" type="datetime1">
              <a:rPr lang="en-US"/>
              <a:pPr>
                <a:defRPr/>
              </a:pPr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2738" y="30510163"/>
            <a:ext cx="6834187" cy="1752600"/>
          </a:xfrm>
          <a:prstGeom prst="rect">
            <a:avLst/>
          </a:prstGeom>
        </p:spPr>
        <p:txBody>
          <a:bodyPr vert="horz" lIns="156751" tIns="156751" rIns="313502" bIns="156751" rtlCol="0" anchor="ctr"/>
          <a:lstStyle>
            <a:lvl1pPr algn="l" eaLnBrk="1" hangingPunct="1"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04150" y="30510163"/>
            <a:ext cx="1347788" cy="1752600"/>
          </a:xfrm>
          <a:prstGeom prst="rect">
            <a:avLst/>
          </a:prstGeom>
        </p:spPr>
        <p:txBody>
          <a:bodyPr vert="horz" wrap="square" lIns="94051" tIns="156751" rIns="156751" bIns="156751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100">
                <a:solidFill>
                  <a:srgbClr val="595959"/>
                </a:solidFill>
                <a:latin typeface="Century Gothic" pitchFamily="34" charset="0"/>
              </a:defRPr>
            </a:lvl1pPr>
          </a:lstStyle>
          <a:p>
            <a:fld id="{D4688656-4499-421A-A4EC-448368D58D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99363" y="31197550"/>
            <a:ext cx="203200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defTabSz="3135020" eaLnBrk="1" hangingPunct="1">
              <a:defRPr/>
            </a:pPr>
            <a:endParaRPr lang="en-US" sz="6200" dirty="0"/>
          </a:p>
        </p:txBody>
      </p:sp>
      <p:sp>
        <p:nvSpPr>
          <p:cNvPr id="8" name="Oval 7"/>
          <p:cNvSpPr/>
          <p:nvPr/>
        </p:nvSpPr>
        <p:spPr>
          <a:xfrm>
            <a:off x="1365250" y="31197550"/>
            <a:ext cx="204788" cy="40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3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35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ame 12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7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defTabSz="3133725" rtl="0" eaLnBrk="0" fontAlgn="base" hangingPunct="0">
        <a:lnSpc>
          <a:spcPts val="19885"/>
        </a:lnSpc>
        <a:spcBef>
          <a:spcPct val="0"/>
        </a:spcBef>
        <a:spcAft>
          <a:spcPct val="0"/>
        </a:spcAft>
        <a:defRPr sz="185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8500">
          <a:solidFill>
            <a:schemeClr val="tx2"/>
          </a:solidFill>
          <a:latin typeface="Palatino Linotype" pitchFamily="18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200" kern="1200">
          <a:solidFill>
            <a:srgbClr val="7F7F7F"/>
          </a:solidFill>
          <a:latin typeface="+mj-lt"/>
          <a:ea typeface="+mn-ea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5500" kern="1200">
          <a:solidFill>
            <a:srgbClr val="7F7F7F"/>
          </a:solidFill>
          <a:latin typeface="+mj-lt"/>
          <a:ea typeface="+mn-ea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rgbClr val="7F7F7F"/>
          </a:solidFill>
          <a:latin typeface="+mj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Courier New" pitchFamily="49" charset="0"/>
        <a:buChar char="o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image" Target="../media/image4.png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openxmlformats.org/officeDocument/2006/relationships/image" Target="../media/image6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55" Type="http://schemas.openxmlformats.org/officeDocument/2006/relationships/image" Target="../media/image18.png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microsoft.com/office/2007/relationships/hdphoto" Target="../media/hdphoto1.wdp"/><Relationship Id="rId5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image" Target="../media/image5.png"/><Relationship Id="rId45" Type="http://schemas.openxmlformats.org/officeDocument/2006/relationships/image" Target="../media/image9.png"/><Relationship Id="rId53" Type="http://schemas.openxmlformats.org/officeDocument/2006/relationships/image" Target="../media/image16.png"/><Relationship Id="rId58" Type="http://schemas.openxmlformats.org/officeDocument/2006/relationships/image" Target="../media/image21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49" Type="http://schemas.openxmlformats.org/officeDocument/2006/relationships/image" Target="../media/image12.png"/><Relationship Id="rId57" Type="http://schemas.openxmlformats.org/officeDocument/2006/relationships/image" Target="../media/image20.png"/><Relationship Id="rId61" Type="http://schemas.openxmlformats.org/officeDocument/2006/relationships/image" Target="../media/image24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4" Type="http://schemas.openxmlformats.org/officeDocument/2006/relationships/image" Target="../media/image8.png"/><Relationship Id="rId52" Type="http://schemas.openxmlformats.org/officeDocument/2006/relationships/image" Target="../media/image15.png"/><Relationship Id="rId60" Type="http://schemas.openxmlformats.org/officeDocument/2006/relationships/image" Target="../media/image23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43" Type="http://schemas.openxmlformats.org/officeDocument/2006/relationships/image" Target="../media/image7.png"/><Relationship Id="rId48" Type="http://schemas.openxmlformats.org/officeDocument/2006/relationships/image" Target="../media/image11.png"/><Relationship Id="rId56" Type="http://schemas.openxmlformats.org/officeDocument/2006/relationships/image" Target="../media/image19.png"/><Relationship Id="rId8" Type="http://schemas.openxmlformats.org/officeDocument/2006/relationships/diagramData" Target="../diagrams/data2.xml"/><Relationship Id="rId51" Type="http://schemas.openxmlformats.org/officeDocument/2006/relationships/image" Target="../media/image14.png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image" Target="../media/image3.png"/><Relationship Id="rId46" Type="http://schemas.microsoft.com/office/2007/relationships/hdphoto" Target="../media/hdphoto2.wdp"/><Relationship Id="rId5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22"/>
          <p:cNvSpPr txBox="1">
            <a:spLocks noChangeArrowheads="1"/>
          </p:cNvSpPr>
          <p:nvPr/>
        </p:nvSpPr>
        <p:spPr bwMode="auto">
          <a:xfrm>
            <a:off x="3813450" y="1092"/>
            <a:ext cx="181321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182880" rIns="182880" bIns="182880">
            <a:spAutoFit/>
          </a:bodyPr>
          <a:lstStyle/>
          <a:p>
            <a:pPr algn="ctr" defTabSz="4389438" eaLnBrk="1" hangingPunct="1"/>
            <a:r>
              <a:rPr lang="en-US" sz="5400" b="1" dirty="0">
                <a:solidFill>
                  <a:srgbClr val="FFFF66"/>
                </a:solidFill>
                <a:latin typeface="Helvetica" pitchFamily="34" charset="0"/>
                <a:ea typeface="Tahoma" pitchFamily="34" charset="0"/>
                <a:cs typeface="Helvetica" pitchFamily="34" charset="0"/>
              </a:rPr>
              <a:t>Discovering and Tracking Query Oriented Topical Clusters in Online Social Networks</a:t>
            </a:r>
          </a:p>
        </p:txBody>
      </p:sp>
      <p:sp>
        <p:nvSpPr>
          <p:cNvPr id="3075" name="Text Box 123"/>
          <p:cNvSpPr txBox="1">
            <a:spLocks noChangeArrowheads="1"/>
          </p:cNvSpPr>
          <p:nvPr/>
        </p:nvSpPr>
        <p:spPr bwMode="auto">
          <a:xfrm>
            <a:off x="4370400" y="1745943"/>
            <a:ext cx="16365372" cy="194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0" tIns="457200" rIns="457200" bIns="457200" anchor="ctr" anchorCtr="1"/>
          <a:lstStyle/>
          <a:p>
            <a:pPr algn="ctr" defTabSz="4389438" eaLnBrk="1" hangingPunct="1">
              <a:spcBef>
                <a:spcPts val="1200"/>
              </a:spcBef>
            </a:pPr>
            <a:r>
              <a:rPr lang="en-US" sz="4000" dirty="0" err="1">
                <a:solidFill>
                  <a:srgbClr val="FFFF99"/>
                </a:solidFill>
              </a:rPr>
              <a:t>Fatema</a:t>
            </a:r>
            <a:r>
              <a:rPr lang="en-US" sz="4000" dirty="0">
                <a:solidFill>
                  <a:srgbClr val="FFFF99"/>
                </a:solidFill>
              </a:rPr>
              <a:t> Khan, Tanjim Taharat Aurpa and Md </a:t>
            </a:r>
            <a:r>
              <a:rPr lang="en-US" sz="4000" dirty="0" err="1">
                <a:solidFill>
                  <a:srgbClr val="FFFF99"/>
                </a:solidFill>
              </a:rPr>
              <a:t>Musfique</a:t>
            </a:r>
            <a:r>
              <a:rPr lang="en-US" sz="4000" dirty="0">
                <a:solidFill>
                  <a:srgbClr val="FFFF99"/>
                </a:solidFill>
              </a:rPr>
              <a:t> Anwar</a:t>
            </a:r>
            <a:r>
              <a:rPr lang="en-US" sz="4400" dirty="0">
                <a:solidFill>
                  <a:srgbClr val="FFFF99"/>
                </a:solidFill>
              </a:rPr>
              <a:t> </a:t>
            </a:r>
            <a:r>
              <a:rPr lang="en-US" sz="3200" dirty="0">
                <a:solidFill>
                  <a:srgbClr val="FFFF99"/>
                </a:solidFill>
              </a:rPr>
              <a:t>Jahangirnagar University </a:t>
            </a:r>
          </a:p>
          <a:p>
            <a:pPr algn="ctr" defTabSz="4389438" eaLnBrk="1" hangingPunct="1">
              <a:spcBef>
                <a:spcPts val="1200"/>
              </a:spcBef>
            </a:pPr>
            <a:r>
              <a:rPr lang="en-US" sz="2400" dirty="0">
                <a:solidFill>
                  <a:srgbClr val="FFFF99"/>
                </a:solidFill>
              </a:rPr>
              <a:t>fatemakhankgsc@gmail.com ,taurpa22@gmail.com, manwar@juniv.edu</a:t>
            </a:r>
            <a:endParaRPr lang="en-US" sz="2400" i="1" u="sng" baseline="30000" dirty="0">
              <a:solidFill>
                <a:srgbClr val="FFFF99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58395509"/>
              </p:ext>
            </p:extLst>
          </p:nvPr>
        </p:nvGraphicFramePr>
        <p:xfrm>
          <a:off x="304801" y="3804407"/>
          <a:ext cx="10744199" cy="526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80" name="TextBox 3"/>
          <p:cNvSpPr txBox="1">
            <a:spLocks noChangeArrowheads="1"/>
          </p:cNvSpPr>
          <p:nvPr/>
        </p:nvSpPr>
        <p:spPr bwMode="auto">
          <a:xfrm>
            <a:off x="11430000" y="25384125"/>
            <a:ext cx="101346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3529585"/>
              </p:ext>
            </p:extLst>
          </p:nvPr>
        </p:nvGraphicFramePr>
        <p:xfrm>
          <a:off x="228600" y="9222222"/>
          <a:ext cx="10820400" cy="834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711623851"/>
              </p:ext>
            </p:extLst>
          </p:nvPr>
        </p:nvGraphicFramePr>
        <p:xfrm>
          <a:off x="228600" y="17588188"/>
          <a:ext cx="10877205" cy="1176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604076788"/>
              </p:ext>
            </p:extLst>
          </p:nvPr>
        </p:nvGraphicFramePr>
        <p:xfrm>
          <a:off x="11277600" y="3804405"/>
          <a:ext cx="10287000" cy="1050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3506898494"/>
              </p:ext>
            </p:extLst>
          </p:nvPr>
        </p:nvGraphicFramePr>
        <p:xfrm>
          <a:off x="11277600" y="14249399"/>
          <a:ext cx="10325100" cy="1105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678885057"/>
              </p:ext>
            </p:extLst>
          </p:nvPr>
        </p:nvGraphicFramePr>
        <p:xfrm>
          <a:off x="11261062" y="25477637"/>
          <a:ext cx="10329638" cy="387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238059404"/>
              </p:ext>
            </p:extLst>
          </p:nvPr>
        </p:nvGraphicFramePr>
        <p:xfrm>
          <a:off x="304800" y="29562095"/>
          <a:ext cx="21259800" cy="2365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2400" y="32011203"/>
            <a:ext cx="21579840" cy="830997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rgbClr val="FFFF00"/>
                </a:solidFill>
              </a:rPr>
              <a:t>NSysS</a:t>
            </a:r>
            <a:r>
              <a:rPr lang="en-US" sz="4800" b="1" dirty="0">
                <a:solidFill>
                  <a:srgbClr val="FFFF00"/>
                </a:solidFill>
              </a:rPr>
              <a:t> 2019, Dec 18-20, 2019, Dhaka, Bangladesh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1338"/>
            <a:ext cx="2795368" cy="32916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399" y="7543800"/>
            <a:ext cx="86989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Sliding Time Window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/>
              <a:t>    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window</a:t>
            </a:r>
            <a:r>
              <a:rPr lang="en-US" sz="2000" dirty="0"/>
              <a:t> of a predefined length is moved over the </a:t>
            </a:r>
            <a:r>
              <a:rPr lang="en-US" sz="2000" i="1" dirty="0">
                <a:solidFill>
                  <a:srgbClr val="00B050"/>
                </a:solidFill>
              </a:rPr>
              <a:t>activity</a:t>
            </a:r>
            <a:r>
              <a:rPr lang="en-US" sz="2000" dirty="0"/>
              <a:t> stream.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   Specifies the intervals to analyze.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359" y="4926992"/>
            <a:ext cx="7161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Attributed Graph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Rich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attributed nodes with properties.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6974" y="10219018"/>
            <a:ext cx="10515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Motivation</a:t>
            </a:r>
          </a:p>
          <a:p>
            <a:pPr algn="just">
              <a:spcBef>
                <a:spcPts val="400"/>
              </a:spcBef>
            </a:pPr>
            <a:r>
              <a:rPr lang="en-US" sz="2000" b="1" dirty="0"/>
              <a:t>     </a:t>
            </a:r>
            <a:r>
              <a:rPr lang="en-US" sz="2000" i="1" dirty="0">
                <a:solidFill>
                  <a:srgbClr val="002060"/>
                </a:solidFill>
              </a:rPr>
              <a:t>Previous approaches</a:t>
            </a:r>
          </a:p>
          <a:p>
            <a:pPr marL="971550" lvl="1" indent="-514350" algn="just">
              <a:spcBef>
                <a:spcPts val="400"/>
              </a:spcBef>
              <a:buFont typeface="+mj-lt"/>
              <a:buAutoNum type="romanLcPeriod"/>
            </a:pPr>
            <a:r>
              <a:rPr lang="en-US" sz="2000" dirty="0"/>
              <a:t>Paid </a:t>
            </a:r>
            <a:r>
              <a:rPr lang="en-US" sz="2000" b="1" dirty="0">
                <a:solidFill>
                  <a:srgbClr val="FF0000"/>
                </a:solidFill>
              </a:rPr>
              <a:t>less attention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FF0000"/>
                </a:solidFill>
              </a:rPr>
              <a:t>user interests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activities</a:t>
            </a:r>
            <a:r>
              <a:rPr lang="en-US" sz="2000" dirty="0"/>
              <a:t> on different attributes.</a:t>
            </a:r>
          </a:p>
          <a:p>
            <a:pPr lvl="1" algn="just">
              <a:spcBef>
                <a:spcPts val="400"/>
              </a:spcBef>
            </a:pPr>
            <a:r>
              <a:rPr lang="en-US" sz="2000" dirty="0"/>
              <a:t>ii.	 Didn’t detect </a:t>
            </a:r>
            <a:r>
              <a:rPr lang="en-US" sz="2000" b="1" dirty="0">
                <a:solidFill>
                  <a:srgbClr val="FF0000"/>
                </a:solidFill>
              </a:rPr>
              <a:t>cluster</a:t>
            </a:r>
            <a:r>
              <a:rPr lang="en-US" sz="2000" dirty="0"/>
              <a:t> of activeness based on </a:t>
            </a:r>
            <a:r>
              <a:rPr lang="en-US" sz="2000" b="1" dirty="0">
                <a:solidFill>
                  <a:srgbClr val="FF0000"/>
                </a:solidFill>
              </a:rPr>
              <a:t>user interest</a:t>
            </a:r>
          </a:p>
          <a:p>
            <a:pPr algn="just">
              <a:spcBef>
                <a:spcPts val="400"/>
              </a:spcBef>
            </a:pPr>
            <a:r>
              <a:rPr lang="en-US" sz="2000" i="1" dirty="0"/>
              <a:t>    </a:t>
            </a:r>
            <a:r>
              <a:rPr lang="en-US" sz="2000" i="1" dirty="0">
                <a:solidFill>
                  <a:srgbClr val="002060"/>
                </a:solidFill>
              </a:rPr>
              <a:t>Our approach</a:t>
            </a:r>
          </a:p>
          <a:p>
            <a:pPr lvl="1" algn="just">
              <a:spcBef>
                <a:spcPts val="400"/>
              </a:spcBef>
            </a:pPr>
            <a:r>
              <a:rPr lang="en-US" sz="2000" dirty="0" err="1"/>
              <a:t>i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Determine the users’ </a:t>
            </a:r>
            <a:r>
              <a:rPr lang="en-US" sz="2000" b="1" dirty="0">
                <a:solidFill>
                  <a:srgbClr val="FF0000"/>
                </a:solidFill>
              </a:rPr>
              <a:t>temporal topical interest</a:t>
            </a:r>
            <a:r>
              <a:rPr lang="en-US" sz="2000" dirty="0"/>
              <a:t> scores</a:t>
            </a:r>
          </a:p>
          <a:p>
            <a:pPr lvl="1" algn="just">
              <a:spcBef>
                <a:spcPts val="400"/>
              </a:spcBef>
            </a:pPr>
            <a:r>
              <a:rPr lang="en-US" sz="2000" dirty="0"/>
              <a:t>ii.	Clustered active users based on topical interest score.</a:t>
            </a:r>
            <a:endParaRPr lang="en-US" sz="2000" b="1" dirty="0"/>
          </a:p>
          <a:p>
            <a:pPr algn="just"/>
            <a:r>
              <a:rPr lang="en-US" sz="2000" dirty="0"/>
              <a:t>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629" y="12810932"/>
            <a:ext cx="662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Formulation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15789966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39548" y="19331068"/>
            <a:ext cx="1832259" cy="8583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gnetic Disk 63"/>
          <p:cNvSpPr/>
          <p:nvPr/>
        </p:nvSpPr>
        <p:spPr>
          <a:xfrm>
            <a:off x="8169691" y="19343012"/>
            <a:ext cx="1832259" cy="858337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1699" y="18564640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6614" y="21240564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4084" y="19640832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Social Stream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04978" y="19617271"/>
            <a:ext cx="1553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Normalization</a:t>
            </a:r>
          </a:p>
          <a:p>
            <a:pPr algn="ctr"/>
            <a:r>
              <a:rPr lang="en-US" sz="1600" b="1" dirty="0"/>
              <a:t>Lexicon</a:t>
            </a:r>
          </a:p>
        </p:txBody>
      </p:sp>
      <p:sp>
        <p:nvSpPr>
          <p:cNvPr id="12" name="Frame 11"/>
          <p:cNvSpPr/>
          <p:nvPr/>
        </p:nvSpPr>
        <p:spPr>
          <a:xfrm>
            <a:off x="4219393" y="19377774"/>
            <a:ext cx="2463054" cy="848331"/>
          </a:xfrm>
          <a:prstGeom prst="frame">
            <a:avLst>
              <a:gd name="adj1" fmla="val 5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35836" y="19406835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Data </a:t>
            </a:r>
          </a:p>
          <a:p>
            <a:pPr algn="ctr"/>
            <a:r>
              <a:rPr lang="en-US" sz="1600" b="1" dirty="0"/>
              <a:t>Pre-processing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4950" y="24720985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Stage 3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91699" y="25203149"/>
            <a:ext cx="10309548" cy="405663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79" name="Elbow Connector 3078"/>
          <p:cNvCxnSpPr>
            <a:cxnSpLocks/>
          </p:cNvCxnSpPr>
          <p:nvPr/>
        </p:nvCxnSpPr>
        <p:spPr>
          <a:xfrm rot="16200000" flipH="1">
            <a:off x="6228296" y="19409543"/>
            <a:ext cx="1988102" cy="364538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0A1E00-D6E5-414C-ADA4-8DAB2A15AD8A}"/>
              </a:ext>
            </a:extLst>
          </p:cNvPr>
          <p:cNvGrpSpPr/>
          <p:nvPr/>
        </p:nvGrpSpPr>
        <p:grpSpPr>
          <a:xfrm>
            <a:off x="387136" y="21800452"/>
            <a:ext cx="10251835" cy="2796939"/>
            <a:chOff x="523561" y="22568295"/>
            <a:chExt cx="10251835" cy="1517881"/>
          </a:xfrm>
        </p:grpSpPr>
        <p:sp>
          <p:nvSpPr>
            <p:cNvPr id="67" name="Flowchart: Magnetic Disk 66"/>
            <p:cNvSpPr/>
            <p:nvPr/>
          </p:nvSpPr>
          <p:spPr>
            <a:xfrm>
              <a:off x="8162194" y="22800823"/>
              <a:ext cx="1832259" cy="858337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17464" y="23108624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Cleaned Social </a:t>
              </a:r>
            </a:p>
            <a:p>
              <a:pPr algn="ctr"/>
              <a:r>
                <a:rPr lang="en-US" sz="1600" b="1" dirty="0"/>
                <a:t>Stream</a:t>
              </a:r>
            </a:p>
          </p:txBody>
        </p:sp>
        <p:sp>
          <p:nvSpPr>
            <p:cNvPr id="72" name="Frame 71"/>
            <p:cNvSpPr/>
            <p:nvPr/>
          </p:nvSpPr>
          <p:spPr>
            <a:xfrm>
              <a:off x="1573624" y="22652754"/>
              <a:ext cx="2933664" cy="1327205"/>
            </a:xfrm>
            <a:prstGeom prst="frame">
              <a:avLst>
                <a:gd name="adj1" fmla="val 57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23561" y="22568295"/>
              <a:ext cx="10251835" cy="15178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Arrow Connector 181"/>
            <p:cNvCxnSpPr>
              <a:cxnSpLocks/>
            </p:cNvCxnSpPr>
            <p:nvPr/>
          </p:nvCxnSpPr>
          <p:spPr>
            <a:xfrm flipH="1" flipV="1">
              <a:off x="4506261" y="23228549"/>
              <a:ext cx="3634256" cy="288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7EE9C12-E0B8-4D95-B58A-DA8BAEAD889F}"/>
              </a:ext>
            </a:extLst>
          </p:cNvPr>
          <p:cNvGrpSpPr/>
          <p:nvPr/>
        </p:nvGrpSpPr>
        <p:grpSpPr>
          <a:xfrm>
            <a:off x="605358" y="25397501"/>
            <a:ext cx="9771292" cy="3579982"/>
            <a:chOff x="575782" y="24692111"/>
            <a:chExt cx="9771292" cy="3579982"/>
          </a:xfrm>
        </p:grpSpPr>
        <p:sp>
          <p:nvSpPr>
            <p:cNvPr id="77" name="Frame 76"/>
            <p:cNvSpPr/>
            <p:nvPr/>
          </p:nvSpPr>
          <p:spPr>
            <a:xfrm>
              <a:off x="2384783" y="24692111"/>
              <a:ext cx="7962291" cy="3579982"/>
            </a:xfrm>
            <a:prstGeom prst="frame">
              <a:avLst>
                <a:gd name="adj1" fmla="val 8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018" y="26187812"/>
              <a:ext cx="13388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800" b="1" dirty="0"/>
                <a:t>Topical </a:t>
              </a:r>
            </a:p>
            <a:p>
              <a:pPr algn="just"/>
              <a:r>
                <a:rPr lang="en-US" sz="1800" b="1" dirty="0"/>
                <a:t>Clusters </a:t>
              </a:r>
            </a:p>
            <a:p>
              <a:pPr algn="just"/>
              <a:r>
                <a:rPr lang="en-US" sz="1800" b="1" dirty="0"/>
                <a:t>Detection </a:t>
              </a:r>
            </a:p>
            <a:p>
              <a:pPr algn="just"/>
              <a:r>
                <a:rPr lang="en-US" sz="1800" b="1" dirty="0"/>
                <a:t>Algorithm </a:t>
              </a:r>
            </a:p>
          </p:txBody>
        </p:sp>
        <p:sp>
          <p:nvSpPr>
            <p:cNvPr id="162" name="Frame 161"/>
            <p:cNvSpPr/>
            <p:nvPr/>
          </p:nvSpPr>
          <p:spPr>
            <a:xfrm>
              <a:off x="575782" y="26180087"/>
              <a:ext cx="1300290" cy="1326328"/>
            </a:xfrm>
            <a:prstGeom prst="frame">
              <a:avLst>
                <a:gd name="adj1" fmla="val 11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 rot="16200000">
              <a:off x="1722445" y="25946112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Apply</a:t>
              </a:r>
            </a:p>
          </p:txBody>
        </p:sp>
        <p:sp>
          <p:nvSpPr>
            <p:cNvPr id="3097" name="Right Arrow 3096"/>
            <p:cNvSpPr/>
            <p:nvPr/>
          </p:nvSpPr>
          <p:spPr>
            <a:xfrm>
              <a:off x="1873569" y="26710502"/>
              <a:ext cx="480242" cy="16187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Right Arrow 230"/>
          <p:cNvSpPr/>
          <p:nvPr/>
        </p:nvSpPr>
        <p:spPr>
          <a:xfrm>
            <a:off x="2580361" y="19677664"/>
            <a:ext cx="1664963" cy="1878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Arrow 233"/>
          <p:cNvSpPr/>
          <p:nvPr/>
        </p:nvSpPr>
        <p:spPr>
          <a:xfrm rot="10800000">
            <a:off x="6682447" y="19646141"/>
            <a:ext cx="1494906" cy="19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11458061" y="1123440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Date Sets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11499688" y="1368225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Results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1441326" y="26391560"/>
            <a:ext cx="1012327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This Work </a:t>
            </a:r>
          </a:p>
          <a:p>
            <a:pPr marL="971550" indent="-571500" algn="just">
              <a:spcBef>
                <a:spcPts val="600"/>
              </a:spcBef>
            </a:pPr>
            <a:r>
              <a:rPr lang="en-US" sz="2000" dirty="0"/>
              <a:t>	-Propose an approach to detect and track </a:t>
            </a:r>
            <a:r>
              <a:rPr lang="en-US" sz="2000" b="1" dirty="0">
                <a:solidFill>
                  <a:srgbClr val="FF0000"/>
                </a:solidFill>
              </a:rPr>
              <a:t>topical clusters </a:t>
            </a:r>
            <a:r>
              <a:rPr lang="en-US" sz="2000" dirty="0"/>
              <a:t>based on </a:t>
            </a:r>
            <a:r>
              <a:rPr lang="en-US" sz="2000" b="1" dirty="0">
                <a:solidFill>
                  <a:srgbClr val="FF0000"/>
                </a:solidFill>
              </a:rPr>
              <a:t>topical          interest score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  <a:endParaRPr lang="en-US" sz="1000" dirty="0"/>
          </a:p>
          <a:p>
            <a:pPr algn="just">
              <a:spcBef>
                <a:spcPts val="600"/>
              </a:spcBef>
            </a:pPr>
            <a:r>
              <a:rPr lang="en-US" sz="2000" dirty="0"/>
              <a:t>	-Track the changes by sliding time window and changing topics.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11423799" y="27966650"/>
            <a:ext cx="97917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Future Work </a:t>
            </a:r>
          </a:p>
          <a:p>
            <a:pPr marL="1200150" indent="-1143000" algn="just">
              <a:spcBef>
                <a:spcPts val="600"/>
              </a:spcBef>
            </a:pPr>
            <a:r>
              <a:rPr lang="en-US" sz="2400" b="1" dirty="0"/>
              <a:t>	</a:t>
            </a:r>
            <a:r>
              <a:rPr lang="en-US" sz="2400" dirty="0"/>
              <a:t>-</a:t>
            </a:r>
            <a:r>
              <a:rPr lang="en-US" sz="2000" dirty="0"/>
              <a:t>Determine the </a:t>
            </a:r>
            <a:r>
              <a:rPr lang="en-US" sz="2000" b="1" dirty="0">
                <a:solidFill>
                  <a:srgbClr val="FF0000"/>
                </a:solidFill>
              </a:rPr>
              <a:t>characteristics of </a:t>
            </a:r>
            <a:r>
              <a:rPr lang="en-US" sz="2000" b="1" dirty="0" err="1">
                <a:solidFill>
                  <a:srgbClr val="FF0000"/>
                </a:solidFill>
              </a:rPr>
              <a:t>bursty</a:t>
            </a:r>
            <a:r>
              <a:rPr lang="en-US" sz="2000" b="1" dirty="0">
                <a:solidFill>
                  <a:srgbClr val="FF0000"/>
                </a:solidFill>
              </a:rPr>
              <a:t> topics </a:t>
            </a:r>
            <a:r>
              <a:rPr lang="en-US" sz="2000" dirty="0"/>
              <a:t>by tracking the </a:t>
            </a:r>
            <a:r>
              <a:rPr lang="en-US" sz="2000" b="1" dirty="0">
                <a:solidFill>
                  <a:srgbClr val="FF0000"/>
                </a:solidFill>
              </a:rPr>
              <a:t>changes in clusters</a:t>
            </a:r>
            <a:r>
              <a:rPr lang="en-US" sz="2000" dirty="0"/>
              <a:t>.	</a:t>
            </a:r>
          </a:p>
          <a:p>
            <a:pPr algn="just"/>
            <a:r>
              <a:rPr lang="en-US" sz="2000" dirty="0"/>
              <a:t>	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370102" y="30503262"/>
            <a:ext cx="21194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Zhao, W. X., Jiang, J. , Weng, J., He, J., Lim, E., Yan, H., Li, </a:t>
            </a:r>
            <a:r>
              <a:rPr lang="en-US" sz="2000" dirty="0" err="1"/>
              <a:t>X.:Comparing</a:t>
            </a:r>
            <a:r>
              <a:rPr lang="en-US" sz="2000" dirty="0"/>
              <a:t> twitter and traditional media using topic models, In: ECIR, pp. 338–349 (2011)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Huang, X., Lakshmanan, L. VS.: Attribute-driven community search. In: VLDB, pp. 949–960 (2017)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Leskovec</a:t>
            </a:r>
            <a:r>
              <a:rPr lang="en-US" sz="2000" dirty="0"/>
              <a:t>, J., </a:t>
            </a:r>
            <a:r>
              <a:rPr lang="en-US" sz="2000" dirty="0" err="1"/>
              <a:t>Krevl</a:t>
            </a:r>
            <a:r>
              <a:rPr lang="en-US" sz="2000" dirty="0"/>
              <a:t>, A.: SNAP Datasets: Stanford large network dataset collection. (2014)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/>
              <a:t>Blei</a:t>
            </a:r>
            <a:r>
              <a:rPr lang="en-US" sz="2000" dirty="0"/>
              <a:t>, D. M., Ng, A. Y., Jordan, M. I.: Latent </a:t>
            </a:r>
            <a:r>
              <a:rPr lang="en-US" sz="2000" dirty="0" err="1"/>
              <a:t>dirichlet</a:t>
            </a:r>
            <a:r>
              <a:rPr lang="en-US" sz="2000" dirty="0"/>
              <a:t> allocation. In: Journal of Machine Learning Research, 3:993–1022 (2003)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FD3DA29-ED8D-4A82-AB5E-1FC6B85B3F5B}"/>
                  </a:ext>
                </a:extLst>
              </p:cNvPr>
              <p:cNvSpPr txBox="1"/>
              <p:nvPr/>
            </p:nvSpPr>
            <p:spPr>
              <a:xfrm>
                <a:off x="284000" y="13195692"/>
                <a:ext cx="10639658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/>
                  <a:t>Given an attributed graph </a:t>
                </a:r>
                <a:r>
                  <a:rPr lang="en-US" sz="2000" i="1" dirty="0">
                    <a:latin typeface="+mn-lt"/>
                  </a:rPr>
                  <a:t>G = (U, 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) where </a:t>
                </a:r>
                <a:r>
                  <a:rPr lang="en-US" sz="2000" i="1" dirty="0"/>
                  <a:t>U, E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denote user, connections and topic, an input query </a:t>
                </a:r>
                <a:r>
                  <a:rPr lang="en-US" sz="2000" i="1" dirty="0"/>
                  <a:t>Q</a:t>
                </a:r>
                <a:r>
                  <a:rPr lang="en-US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/>
                  <a:t>}, Topical interest score will cluster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NimbusRomNo9L-Regu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} the users</a:t>
                </a:r>
                <a:endParaRPr lang="en-US" sz="2000" i="1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9FD3DA29-ED8D-4A82-AB5E-1FC6B85B3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0" y="13195692"/>
                <a:ext cx="10639658" cy="914225"/>
              </a:xfrm>
              <a:prstGeom prst="rect">
                <a:avLst/>
              </a:prstGeom>
              <a:blipFill>
                <a:blip r:embed="rId39"/>
                <a:stretch>
                  <a:fillRect l="-630" r="-57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TextBox 160">
            <a:extLst>
              <a:ext uri="{FF2B5EF4-FFF2-40B4-BE49-F238E27FC236}">
                <a16:creationId xmlns:a16="http://schemas.microsoft.com/office/drawing/2014/main" id="{E81CC525-2E49-4DDC-8580-504A6FBE046E}"/>
              </a:ext>
            </a:extLst>
          </p:cNvPr>
          <p:cNvSpPr txBox="1"/>
          <p:nvPr/>
        </p:nvSpPr>
        <p:spPr>
          <a:xfrm>
            <a:off x="533402" y="5943600"/>
            <a:ext cx="1074419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Topical Interest Score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/>
              <a:t>     </a:t>
            </a:r>
            <a:r>
              <a:rPr lang="en-US" sz="2000" dirty="0"/>
              <a:t>To measure the involvement of user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    Consider temporal activeness based </a:t>
            </a:r>
          </a:p>
          <a:p>
            <a:pPr algn="just">
              <a:spcBef>
                <a:spcPts val="600"/>
              </a:spcBef>
            </a:pPr>
            <a:r>
              <a:rPr lang="en-US" sz="2000" dirty="0"/>
              <a:t>          on the number of their posts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B591BEC6-821F-4761-98E5-62B083D5E906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3279" y="22039457"/>
            <a:ext cx="2781465" cy="2297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12260-559C-44F9-B868-ADA1B8B7E492}"/>
                  </a:ext>
                </a:extLst>
              </p:cNvPr>
              <p:cNvSpPr txBox="1"/>
              <p:nvPr/>
            </p:nvSpPr>
            <p:spPr>
              <a:xfrm>
                <a:off x="5020845" y="14111021"/>
                <a:ext cx="6019800" cy="3072572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"/>
                </a:pP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Measure users’ topical Interest score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;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"/>
                </a:pP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Discovering topical clusters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}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;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1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"/>
                </a:pPr>
                <a:r>
                  <a:rPr lang="en-US" sz="1800" b="1" dirty="0">
                    <a:solidFill>
                      <a:srgbClr val="00B05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Observations</a:t>
                </a:r>
              </a:p>
              <a:p>
                <a:pPr marL="804863" lvl="2" indent="-341313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Changes in clusters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at different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endParaRPr lang="en-US" sz="18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804863" lvl="2" indent="-341313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Changes in clusters </a:t>
                </a: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NimbusRomNo9L-Regu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  <a:r>
                  <a:rPr lang="en-US" sz="18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different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400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A12260-559C-44F9-B868-ADA1B8B7E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845" y="14111021"/>
                <a:ext cx="6019800" cy="3072572"/>
              </a:xfrm>
              <a:prstGeom prst="rect">
                <a:avLst/>
              </a:prstGeom>
              <a:blipFill>
                <a:blip r:embed="rId42"/>
                <a:stretch>
                  <a:fillRect l="-606" t="-197" r="-606" b="-1578"/>
                </a:stretch>
              </a:blip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76588A-02C5-486A-A038-B2A77969FC49}"/>
              </a:ext>
            </a:extLst>
          </p:cNvPr>
          <p:cNvSpPr txBox="1"/>
          <p:nvPr/>
        </p:nvSpPr>
        <p:spPr>
          <a:xfrm>
            <a:off x="342900" y="17143017"/>
            <a:ext cx="452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/>
              <a:t>Topical Clusters Detection Algorithm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036A6D-E01A-4147-984E-DEBA7946838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58038" y="19071032"/>
            <a:ext cx="10278747" cy="188973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32C3A58-4C94-498B-BE05-B1564F853175}"/>
              </a:ext>
            </a:extLst>
          </p:cNvPr>
          <p:cNvSpPr/>
          <p:nvPr/>
        </p:nvSpPr>
        <p:spPr>
          <a:xfrm>
            <a:off x="2677470" y="26113393"/>
            <a:ext cx="2124847" cy="2056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 descr="msn">
            <a:extLst>
              <a:ext uri="{FF2B5EF4-FFF2-40B4-BE49-F238E27FC236}">
                <a16:creationId xmlns:a16="http://schemas.microsoft.com/office/drawing/2014/main" id="{57F1CBD4-4EC5-4DAD-9C01-F615FF89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94" y="26786484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116" descr="msn">
            <a:extLst>
              <a:ext uri="{FF2B5EF4-FFF2-40B4-BE49-F238E27FC236}">
                <a16:creationId xmlns:a16="http://schemas.microsoft.com/office/drawing/2014/main" id="{E8CAD9CE-975A-4A32-B934-FCE83B26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83" y="26479525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19" descr="msn">
            <a:extLst>
              <a:ext uri="{FF2B5EF4-FFF2-40B4-BE49-F238E27FC236}">
                <a16:creationId xmlns:a16="http://schemas.microsoft.com/office/drawing/2014/main" id="{862DCB35-BB55-4678-B3D6-DF6E822E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2" y="26331015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20" descr="msn">
            <a:extLst>
              <a:ext uri="{FF2B5EF4-FFF2-40B4-BE49-F238E27FC236}">
                <a16:creationId xmlns:a16="http://schemas.microsoft.com/office/drawing/2014/main" id="{F19758F8-E93B-4AD4-9F94-FCBBDA24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79" y="27292684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1" descr="msn">
            <a:extLst>
              <a:ext uri="{FF2B5EF4-FFF2-40B4-BE49-F238E27FC236}">
                <a16:creationId xmlns:a16="http://schemas.microsoft.com/office/drawing/2014/main" id="{E3414485-0518-4A97-9B9A-3831CF89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2" y="27257574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23" descr="msn">
            <a:extLst>
              <a:ext uri="{FF2B5EF4-FFF2-40B4-BE49-F238E27FC236}">
                <a16:creationId xmlns:a16="http://schemas.microsoft.com/office/drawing/2014/main" id="{38144ED3-877F-457A-97F6-04731EE3D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86" y="26493568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25" descr="msn">
            <a:extLst>
              <a:ext uri="{FF2B5EF4-FFF2-40B4-BE49-F238E27FC236}">
                <a16:creationId xmlns:a16="http://schemas.microsoft.com/office/drawing/2014/main" id="{E350F1E0-640C-4BFE-A9BE-3D000D65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12" y="27661829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26" descr="msn">
            <a:extLst>
              <a:ext uri="{FF2B5EF4-FFF2-40B4-BE49-F238E27FC236}">
                <a16:creationId xmlns:a16="http://schemas.microsoft.com/office/drawing/2014/main" id="{72C5B6EA-609E-4EB1-9E28-D2083798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506" y="26106810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29" descr="msn">
            <a:extLst>
              <a:ext uri="{FF2B5EF4-FFF2-40B4-BE49-F238E27FC236}">
                <a16:creationId xmlns:a16="http://schemas.microsoft.com/office/drawing/2014/main" id="{21E8BA73-1B74-4DB5-8C10-09E35202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64" y="27443885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30" descr="msn">
            <a:extLst>
              <a:ext uri="{FF2B5EF4-FFF2-40B4-BE49-F238E27FC236}">
                <a16:creationId xmlns:a16="http://schemas.microsoft.com/office/drawing/2014/main" id="{05116BE8-F933-4154-8D52-ACD2AA08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93" y="26218078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134" descr="msn">
            <a:extLst>
              <a:ext uri="{FF2B5EF4-FFF2-40B4-BE49-F238E27FC236}">
                <a16:creationId xmlns:a16="http://schemas.microsoft.com/office/drawing/2014/main" id="{016C2CA6-C43D-4616-BB60-E00A348D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77" y="27004016"/>
            <a:ext cx="421752" cy="41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E8008C84-236E-4FB7-AFCE-C328B7FA761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0357" y="27094187"/>
            <a:ext cx="420660" cy="414564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E47DC86B-FD67-43AC-96A9-9CF1BE202F85}"/>
              </a:ext>
            </a:extLst>
          </p:cNvPr>
          <p:cNvSpPr/>
          <p:nvPr/>
        </p:nvSpPr>
        <p:spPr>
          <a:xfrm>
            <a:off x="5298406" y="26098308"/>
            <a:ext cx="2124847" cy="20563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7D2C699E-4EF8-48C9-B0EB-217B44585F39}"/>
              </a:ext>
            </a:extLst>
          </p:cNvPr>
          <p:cNvSpPr/>
          <p:nvPr/>
        </p:nvSpPr>
        <p:spPr>
          <a:xfrm>
            <a:off x="7829077" y="26137723"/>
            <a:ext cx="2124847" cy="2056369"/>
          </a:xfrm>
          <a:prstGeom prst="ellipse">
            <a:avLst/>
          </a:prstGeom>
          <a:solidFill>
            <a:srgbClr val="65AD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24FC7D81-DF3F-4353-8015-AF09618DE41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0886" y="26249126"/>
            <a:ext cx="420660" cy="414564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FE5348F4-7CBB-40F2-9523-FD295CAF39C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6266" y="27401666"/>
            <a:ext cx="420660" cy="41456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4719C099-B573-4DD1-8CEF-FE4839CCDF1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6415" y="27246065"/>
            <a:ext cx="495943" cy="488756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0B236B54-7425-45D9-90E4-A7C6F65AD21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0105" y="26135146"/>
            <a:ext cx="420660" cy="414564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3FB2DF4-D4F0-40A9-A652-B8B3A39EBF2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1066" y="26537853"/>
            <a:ext cx="420660" cy="414564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785013A-2FA4-4293-AFD8-5270B11C228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1850" y="26561877"/>
            <a:ext cx="420660" cy="414564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BBDE284-BF40-4554-BE1B-74A2C67A069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7920" y="27229091"/>
            <a:ext cx="420660" cy="358564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30089E7C-9D93-4801-A484-DE56E874E72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3444" y="26775641"/>
            <a:ext cx="420660" cy="414564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57773C5D-BD7C-4A53-B867-58E49290DEA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2086" y="27255096"/>
            <a:ext cx="420660" cy="414564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844131B-9B22-4EF5-A9B3-B5DFA784993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029" y="26470350"/>
            <a:ext cx="420660" cy="414564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01E2AAB2-8C4C-480C-9113-69DB3F1F525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416" y="26245197"/>
            <a:ext cx="420660" cy="414564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D0D1C178-49F2-497B-9116-F79937FBF8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6400" y="27544399"/>
            <a:ext cx="420660" cy="414564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4EB615CD-85DA-480D-A2C9-B95EEB82EE9D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8472" y="27572608"/>
            <a:ext cx="420660" cy="414564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40A00655-6F61-4FAE-8560-8F915F3A217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0584" y="26966143"/>
            <a:ext cx="420660" cy="414564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37D035FF-7DAC-4781-A57C-C49BF8FAC43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8508" y="27074955"/>
            <a:ext cx="420660" cy="414564"/>
          </a:xfrm>
          <a:prstGeom prst="rect">
            <a:avLst/>
          </a:prstGeom>
        </p:spPr>
      </p:pic>
      <p:pic>
        <p:nvPicPr>
          <p:cNvPr id="177" name="Picture 176" descr="msn">
            <a:extLst>
              <a:ext uri="{FF2B5EF4-FFF2-40B4-BE49-F238E27FC236}">
                <a16:creationId xmlns:a16="http://schemas.microsoft.com/office/drawing/2014/main" id="{2452362F-BE79-48F3-A088-77E49DE3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99738" y="26689893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" name="Picture 177" descr="msn">
            <a:extLst>
              <a:ext uri="{FF2B5EF4-FFF2-40B4-BE49-F238E27FC236}">
                <a16:creationId xmlns:a16="http://schemas.microsoft.com/office/drawing/2014/main" id="{87F06EC4-F17A-45F7-853A-820880E6D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57853" y="26286714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" name="Picture 178" descr="msn">
            <a:extLst>
              <a:ext uri="{FF2B5EF4-FFF2-40B4-BE49-F238E27FC236}">
                <a16:creationId xmlns:a16="http://schemas.microsoft.com/office/drawing/2014/main" id="{E4CD234D-9C3F-4A99-A125-3052456A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36539" y="27101094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" name="Picture 179" descr="msn">
            <a:extLst>
              <a:ext uri="{FF2B5EF4-FFF2-40B4-BE49-F238E27FC236}">
                <a16:creationId xmlns:a16="http://schemas.microsoft.com/office/drawing/2014/main" id="{E8404945-63D1-4A95-93B1-19B87ABB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20733" y="26618901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" name="Picture 180" descr="msn">
            <a:extLst>
              <a:ext uri="{FF2B5EF4-FFF2-40B4-BE49-F238E27FC236}">
                <a16:creationId xmlns:a16="http://schemas.microsoft.com/office/drawing/2014/main" id="{9A61D258-7FAC-4766-A035-D6EBD0D0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169691" y="27508015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" name="Picture 182" descr="msn">
            <a:extLst>
              <a:ext uri="{FF2B5EF4-FFF2-40B4-BE49-F238E27FC236}">
                <a16:creationId xmlns:a16="http://schemas.microsoft.com/office/drawing/2014/main" id="{DA7C360B-20D0-4DE3-BAE6-7E32DE30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343335" y="27017767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" name="Picture 183" descr="msn">
            <a:extLst>
              <a:ext uri="{FF2B5EF4-FFF2-40B4-BE49-F238E27FC236}">
                <a16:creationId xmlns:a16="http://schemas.microsoft.com/office/drawing/2014/main" id="{263B45A8-AE71-44B0-9944-DEF32F7E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797089" y="27772197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 descr="msn">
            <a:extLst>
              <a:ext uri="{FF2B5EF4-FFF2-40B4-BE49-F238E27FC236}">
                <a16:creationId xmlns:a16="http://schemas.microsoft.com/office/drawing/2014/main" id="{DFCE43A8-C87F-458A-93D4-F4130829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538373" y="27682797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7" name="Picture 186" descr="msn">
            <a:extLst>
              <a:ext uri="{FF2B5EF4-FFF2-40B4-BE49-F238E27FC236}">
                <a16:creationId xmlns:a16="http://schemas.microsoft.com/office/drawing/2014/main" id="{29306F2E-4C0E-44FE-A50B-B5196E74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786634" y="27280714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8" name="Picture 187" descr="msn">
            <a:extLst>
              <a:ext uri="{FF2B5EF4-FFF2-40B4-BE49-F238E27FC236}">
                <a16:creationId xmlns:a16="http://schemas.microsoft.com/office/drawing/2014/main" id="{A6B0151C-129C-49BA-ABAC-5B137256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73860" y="26498079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" name="Picture 188" descr="msn">
            <a:extLst>
              <a:ext uri="{FF2B5EF4-FFF2-40B4-BE49-F238E27FC236}">
                <a16:creationId xmlns:a16="http://schemas.microsoft.com/office/drawing/2014/main" id="{6AFDE071-3B34-4B64-B1C6-DE3E455E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604971" y="26138848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189" descr="msn">
            <a:extLst>
              <a:ext uri="{FF2B5EF4-FFF2-40B4-BE49-F238E27FC236}">
                <a16:creationId xmlns:a16="http://schemas.microsoft.com/office/drawing/2014/main" id="{B27FD056-5245-465C-8524-36915544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094793" y="26750862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1" name="Picture 190" descr="msn">
            <a:extLst>
              <a:ext uri="{FF2B5EF4-FFF2-40B4-BE49-F238E27FC236}">
                <a16:creationId xmlns:a16="http://schemas.microsoft.com/office/drawing/2014/main" id="{A244A632-6B68-4654-950D-34154D7A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984709" y="26336555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2" name="Picture 191" descr="msn">
            <a:extLst>
              <a:ext uri="{FF2B5EF4-FFF2-40B4-BE49-F238E27FC236}">
                <a16:creationId xmlns:a16="http://schemas.microsoft.com/office/drawing/2014/main" id="{1B5CE7E6-8A25-46BE-8568-3F009567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063820" y="27560392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3" name="Picture 192" descr="msn">
            <a:extLst>
              <a:ext uri="{FF2B5EF4-FFF2-40B4-BE49-F238E27FC236}">
                <a16:creationId xmlns:a16="http://schemas.microsoft.com/office/drawing/2014/main" id="{05C222C1-E977-4243-B19E-F09C52F5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56891" y="27166247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" name="Picture 193" descr="msn">
            <a:extLst>
              <a:ext uri="{FF2B5EF4-FFF2-40B4-BE49-F238E27FC236}">
                <a16:creationId xmlns:a16="http://schemas.microsoft.com/office/drawing/2014/main" id="{11CCFFE9-B786-45CD-9717-2AFA62C0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495128" y="26936441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7" name="Picture 196" descr="msn">
            <a:extLst>
              <a:ext uri="{FF2B5EF4-FFF2-40B4-BE49-F238E27FC236}">
                <a16:creationId xmlns:a16="http://schemas.microsoft.com/office/drawing/2014/main" id="{F6B0FDB9-B2AE-4EE5-8B0D-C9382196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347154" y="26512976"/>
            <a:ext cx="435280" cy="44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7ABC36A8-ECCB-496B-9DCF-8CB5384586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2994" y="23853340"/>
            <a:ext cx="173321" cy="4635599"/>
          </a:xfrm>
          <a:prstGeom prst="curvedConnector3">
            <a:avLst>
              <a:gd name="adj1" fmla="val -3297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E2A7F4-6CAA-478B-86A0-C680E9845CA9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802317" y="27141578"/>
            <a:ext cx="478023" cy="5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0CB4F81-9493-43DD-9F5A-5EED9446A367}"/>
              </a:ext>
            </a:extLst>
          </p:cNvPr>
          <p:cNvCxnSpPr>
            <a:cxnSpLocks/>
          </p:cNvCxnSpPr>
          <p:nvPr/>
        </p:nvCxnSpPr>
        <p:spPr>
          <a:xfrm>
            <a:off x="7413398" y="27123245"/>
            <a:ext cx="478023" cy="5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7CF08A6C-8600-4744-A4CA-441A5804F917}"/>
              </a:ext>
            </a:extLst>
          </p:cNvPr>
          <p:cNvCxnSpPr>
            <a:stCxn id="165" idx="1"/>
          </p:cNvCxnSpPr>
          <p:nvPr/>
        </p:nvCxnSpPr>
        <p:spPr>
          <a:xfrm flipH="1">
            <a:off x="4722717" y="27408373"/>
            <a:ext cx="625203" cy="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8C7AF77-5B08-4780-B94C-84A6F9122923}"/>
              </a:ext>
            </a:extLst>
          </p:cNvPr>
          <p:cNvCxnSpPr>
            <a:cxnSpLocks/>
          </p:cNvCxnSpPr>
          <p:nvPr/>
        </p:nvCxnSpPr>
        <p:spPr>
          <a:xfrm flipH="1" flipV="1">
            <a:off x="7349238" y="27397158"/>
            <a:ext cx="495374" cy="14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754F50DE-694F-44DB-8660-5B24768656F1}"/>
              </a:ext>
            </a:extLst>
          </p:cNvPr>
          <p:cNvCxnSpPr>
            <a:cxnSpLocks/>
            <a:stCxn id="144" idx="3"/>
            <a:endCxn id="28" idx="5"/>
          </p:cNvCxnSpPr>
          <p:nvPr/>
        </p:nvCxnSpPr>
        <p:spPr>
          <a:xfrm rot="5400000" flipH="1">
            <a:off x="6303532" y="26056222"/>
            <a:ext cx="24330" cy="3649114"/>
          </a:xfrm>
          <a:prstGeom prst="curvedConnector3">
            <a:avLst>
              <a:gd name="adj1" fmla="val -17858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1709792-4FA8-4D0D-BF11-0A77BC65BDD5}"/>
                  </a:ext>
                </a:extLst>
              </p:cNvPr>
              <p:cNvSpPr txBox="1"/>
              <p:nvPr/>
            </p:nvSpPr>
            <p:spPr>
              <a:xfrm>
                <a:off x="3490649" y="26859517"/>
                <a:ext cx="504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1709792-4FA8-4D0D-BF11-0A77BC65B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649" y="26859517"/>
                <a:ext cx="504019" cy="400110"/>
              </a:xfrm>
              <a:prstGeom prst="rect">
                <a:avLst/>
              </a:prstGeom>
              <a:blipFill>
                <a:blip r:embed="rId4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9946D90B-8649-48BB-9660-E76F44ADD414}"/>
              </a:ext>
            </a:extLst>
          </p:cNvPr>
          <p:cNvSpPr txBox="1"/>
          <p:nvPr/>
        </p:nvSpPr>
        <p:spPr>
          <a:xfrm>
            <a:off x="2446494" y="28429584"/>
            <a:ext cx="7930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Changes in clusters by Sliding Time Window and by changing topics</a:t>
            </a:r>
          </a:p>
          <a:p>
            <a:pPr algn="just"/>
            <a:r>
              <a:rPr lang="en-US" dirty="0"/>
              <a:t>  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5CB3100-9EF6-42E2-8D02-66BCD195997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426133" y="23685818"/>
            <a:ext cx="1969372" cy="17116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803C8D9-305E-446D-9202-ED99D6C8484A}"/>
                  </a:ext>
                </a:extLst>
              </p:cNvPr>
              <p:cNvSpPr txBox="1"/>
              <p:nvPr/>
            </p:nvSpPr>
            <p:spPr>
              <a:xfrm>
                <a:off x="11458061" y="4688822"/>
                <a:ext cx="9674354" cy="1230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For each active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, we compute her topical interest score (denoted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to measure the involvement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towards the given query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:r>
                  <a:rPr lang="en-US" i="1" dirty="0"/>
                  <a:t>Q</a:t>
                </a:r>
                <a:r>
                  <a:rPr lang="en-US" dirty="0"/>
                  <a:t>, using Equations 2 and 3,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Q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803C8D9-305E-446D-9202-ED99D6C8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061" y="4688822"/>
                <a:ext cx="9674354" cy="1230850"/>
              </a:xfrm>
              <a:prstGeom prst="rect">
                <a:avLst/>
              </a:prstGeom>
              <a:blipFill>
                <a:blip r:embed="rId48"/>
                <a:stretch>
                  <a:fillRect l="-819" t="-2970" r="-819" b="-3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4F5AE74-EEE0-47A6-B551-6895349EE8E7}"/>
                  </a:ext>
                </a:extLst>
              </p:cNvPr>
              <p:cNvSpPr txBox="1"/>
              <p:nvPr/>
            </p:nvSpPr>
            <p:spPr>
              <a:xfrm>
                <a:off x="11441326" y="7340184"/>
                <a:ext cx="9572492" cy="1783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where, ACTS(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) indicates the set of activities containing the set of topics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Q </a:t>
                </a:r>
                <a:r>
                  <a:rPr lang="en-US" dirty="0"/>
                  <a:t>performed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denotes the average number of activities related to </a:t>
                </a:r>
                <a:r>
                  <a:rPr lang="en-US" i="1" dirty="0"/>
                  <a:t>Q</a:t>
                </a:r>
                <a:r>
                  <a:rPr lang="en-US" dirty="0"/>
                  <a:t> performed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</m:oMath>
                </a14:m>
                <a:r>
                  <a:rPr lang="en-US" dirty="0"/>
                  <a:t> in </a:t>
                </a:r>
                <a:r>
                  <a:rPr lang="en-US" i="1" dirty="0"/>
                  <a:t>G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</m:oMath>
                </a14:m>
                <a:r>
                  <a:rPr lang="en-US" dirty="0"/>
                  <a:t> indicates only those users who posted tweets related to </a:t>
                </a:r>
                <a:r>
                  <a:rPr lang="en-US" i="1" dirty="0"/>
                  <a:t>Q</a:t>
                </a:r>
                <a:r>
                  <a:rPr lang="en-US" dirty="0"/>
                  <a:t> at time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4F5AE74-EEE0-47A6-B551-6895349E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326" y="7340184"/>
                <a:ext cx="9572492" cy="1783309"/>
              </a:xfrm>
              <a:prstGeom prst="rect">
                <a:avLst/>
              </a:prstGeom>
              <a:blipFill>
                <a:blip r:embed="rId49"/>
                <a:stretch>
                  <a:fillRect l="-828" t="-2389" r="-828" b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7" name="Picture 296">
            <a:extLst>
              <a:ext uri="{FF2B5EF4-FFF2-40B4-BE49-F238E27FC236}">
                <a16:creationId xmlns:a16="http://schemas.microsoft.com/office/drawing/2014/main" id="{F7422D07-6936-4BDF-B4E8-71BB67530CF6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356" t="25954"/>
          <a:stretch/>
        </p:blipFill>
        <p:spPr>
          <a:xfrm>
            <a:off x="13413736" y="9148740"/>
            <a:ext cx="4965931" cy="898220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279A51CB-5FC7-49A1-81B4-CE457C789C15}"/>
              </a:ext>
            </a:extLst>
          </p:cNvPr>
          <p:cNvPicPr>
            <a:picLocks noChangeAspect="1"/>
          </p:cNvPicPr>
          <p:nvPr/>
        </p:nvPicPr>
        <p:blipFill>
          <a:blip r:embed="rId51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17571" y="10131605"/>
            <a:ext cx="6197209" cy="1009916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AC456E6E-19EA-404F-A83D-1A23C08E137B}"/>
              </a:ext>
            </a:extLst>
          </p:cNvPr>
          <p:cNvPicPr>
            <a:picLocks noChangeAspect="1"/>
          </p:cNvPicPr>
          <p:nvPr/>
        </p:nvPicPr>
        <p:blipFill rotWithShape="1">
          <a:blip r:embed="rId5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4791" b="8675"/>
          <a:stretch/>
        </p:blipFill>
        <p:spPr>
          <a:xfrm>
            <a:off x="13151795" y="6194476"/>
            <a:ext cx="5620667" cy="934854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1F349B9C-41F4-4992-B66C-9BA3888F7037}"/>
              </a:ext>
            </a:extLst>
          </p:cNvPr>
          <p:cNvPicPr>
            <a:picLocks noChangeAspect="1"/>
          </p:cNvPicPr>
          <p:nvPr/>
        </p:nvPicPr>
        <p:blipFill rotWithShape="1">
          <a:blip r:embed="rId5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93" r="823" b="8272"/>
          <a:stretch/>
        </p:blipFill>
        <p:spPr>
          <a:xfrm>
            <a:off x="11620500" y="14187917"/>
            <a:ext cx="9582150" cy="22333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322DCF9-8E69-4AF8-A1AC-BAD7957F6327}"/>
                  </a:ext>
                </a:extLst>
              </p:cNvPr>
              <p:cNvSpPr txBox="1"/>
              <p:nvPr/>
            </p:nvSpPr>
            <p:spPr>
              <a:xfrm>
                <a:off x="11603264" y="16421274"/>
                <a:ext cx="950846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dirty="0"/>
                  <a:t>TRACKING CLUSTERS AT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00" dirty="0"/>
                  <a:t> FOR TOPIC Q={</a:t>
                </a:r>
                <a:r>
                  <a:rPr lang="en-US" sz="1500" i="1" dirty="0"/>
                  <a:t>Iran Election} </a:t>
                </a:r>
                <a:r>
                  <a:rPr lang="en-US" sz="15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00" dirty="0"/>
                  <a:t>  = 7 days,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500" dirty="0"/>
                  <a:t> = 2 days).</a:t>
                </a: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322DCF9-8E69-4AF8-A1AC-BAD7957F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264" y="16421274"/>
                <a:ext cx="9508464" cy="323165"/>
              </a:xfrm>
              <a:prstGeom prst="rect">
                <a:avLst/>
              </a:prstGeom>
              <a:blipFill>
                <a:blip r:embed="rId54"/>
                <a:stretch>
                  <a:fillRect l="-256"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9DE04DA6-00E1-42E2-A769-10646B2A2347}"/>
                  </a:ext>
                </a:extLst>
              </p:cNvPr>
              <p:cNvSpPr txBox="1"/>
              <p:nvPr/>
            </p:nvSpPr>
            <p:spPr>
              <a:xfrm>
                <a:off x="6070348" y="26832262"/>
                <a:ext cx="504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9DE04DA6-00E1-42E2-A769-10646B2A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48" y="26832262"/>
                <a:ext cx="504019" cy="400110"/>
              </a:xfrm>
              <a:prstGeom prst="rect">
                <a:avLst/>
              </a:prstGeom>
              <a:blipFill>
                <a:blip r:embed="rId5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088F57-A777-4E9A-9B15-EC4591D85951}"/>
                  </a:ext>
                </a:extLst>
              </p:cNvPr>
              <p:cNvSpPr txBox="1"/>
              <p:nvPr/>
            </p:nvSpPr>
            <p:spPr>
              <a:xfrm>
                <a:off x="8640266" y="26910396"/>
                <a:ext cx="504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30088F57-A777-4E9A-9B15-EC4591D85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266" y="26910396"/>
                <a:ext cx="504019" cy="400110"/>
              </a:xfrm>
              <a:prstGeom prst="rect">
                <a:avLst/>
              </a:prstGeom>
              <a:blipFill>
                <a:blip r:embed="rId5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4" name="Picture 303">
            <a:extLst>
              <a:ext uri="{FF2B5EF4-FFF2-40B4-BE49-F238E27FC236}">
                <a16:creationId xmlns:a16="http://schemas.microsoft.com/office/drawing/2014/main" id="{EC5267A9-1FB8-4F64-81DC-05FBB589FAF2}"/>
              </a:ext>
            </a:extLst>
          </p:cNvPr>
          <p:cNvPicPr>
            <a:picLocks noChangeAspect="1"/>
          </p:cNvPicPr>
          <p:nvPr/>
        </p:nvPicPr>
        <p:blipFill rotWithShape="1">
          <a:blip r:embed="rId57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484" t="4536" r="1982" b="8998"/>
          <a:stretch/>
        </p:blipFill>
        <p:spPr>
          <a:xfrm>
            <a:off x="11603264" y="22605177"/>
            <a:ext cx="9551517" cy="2122512"/>
          </a:xfrm>
          <a:prstGeom prst="rect">
            <a:avLst/>
          </a:prstGeom>
        </p:spPr>
      </p:pic>
      <p:sp>
        <p:nvSpPr>
          <p:cNvPr id="305" name="TextBox 304">
            <a:extLst>
              <a:ext uri="{FF2B5EF4-FFF2-40B4-BE49-F238E27FC236}">
                <a16:creationId xmlns:a16="http://schemas.microsoft.com/office/drawing/2014/main" id="{FAEB0325-4FF8-4D00-897B-7946AA436753}"/>
              </a:ext>
            </a:extLst>
          </p:cNvPr>
          <p:cNvSpPr txBox="1"/>
          <p:nvPr/>
        </p:nvSpPr>
        <p:spPr>
          <a:xfrm>
            <a:off x="11584068" y="24852622"/>
            <a:ext cx="9449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TRACKING CLUSTERS FOR DIFFERENT VALUES OF </a:t>
            </a:r>
            <a:r>
              <a:rPr lang="en-US" sz="1500" i="1" dirty="0"/>
              <a:t>Q</a:t>
            </a:r>
            <a:r>
              <a:rPr lang="en-US" sz="1500" dirty="0"/>
              <a:t>={</a:t>
            </a:r>
            <a:r>
              <a:rPr lang="en-US" sz="1500" i="1" dirty="0"/>
              <a:t>Iran Election</a:t>
            </a:r>
            <a:r>
              <a:rPr lang="en-US" sz="1500" dirty="0"/>
              <a:t>, </a:t>
            </a:r>
            <a:r>
              <a:rPr lang="en-US" sz="1500" i="1" dirty="0"/>
              <a:t>Entertainment</a:t>
            </a:r>
            <a:r>
              <a:rPr lang="en-US" sz="1500" dirty="0"/>
              <a:t>}</a:t>
            </a:r>
          </a:p>
        </p:txBody>
      </p:sp>
      <p:pic>
        <p:nvPicPr>
          <p:cNvPr id="306" name="Picture 305">
            <a:extLst>
              <a:ext uri="{FF2B5EF4-FFF2-40B4-BE49-F238E27FC236}">
                <a16:creationId xmlns:a16="http://schemas.microsoft.com/office/drawing/2014/main" id="{1E9874EB-41FE-452D-A00D-10F95F87D990}"/>
              </a:ext>
            </a:extLst>
          </p:cNvPr>
          <p:cNvPicPr>
            <a:picLocks noChangeAspect="1"/>
          </p:cNvPicPr>
          <p:nvPr/>
        </p:nvPicPr>
        <p:blipFill rotWithShape="1">
          <a:blip r:embed="rId5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78"/>
          <a:stretch/>
        </p:blipFill>
        <p:spPr>
          <a:xfrm>
            <a:off x="11863987" y="16907544"/>
            <a:ext cx="8488943" cy="4794685"/>
          </a:xfrm>
          <a:prstGeom prst="rect">
            <a:avLst/>
          </a:prstGeom>
        </p:spPr>
      </p:pic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48128"/>
              </p:ext>
            </p:extLst>
          </p:nvPr>
        </p:nvGraphicFramePr>
        <p:xfrm>
          <a:off x="6767053" y="4926992"/>
          <a:ext cx="4205747" cy="28852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5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4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Users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Topic 1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Topic 2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Topic 3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</a:pPr>
                      <a:r>
                        <a:rPr lang="en-AU" sz="1800" dirty="0"/>
                        <a:t>        </a:t>
                      </a:r>
                      <a:r>
                        <a:rPr lang="en-AU" sz="2400" dirty="0"/>
                        <a:t>u</a:t>
                      </a:r>
                      <a:r>
                        <a:rPr lang="en-AU" sz="2400" baseline="-25000" dirty="0"/>
                        <a:t>1</a:t>
                      </a:r>
                      <a:endParaRPr lang="en-AU" sz="1800" b="1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0. 45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0.25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0.30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</a:pPr>
                      <a:r>
                        <a:rPr lang="en-AU" sz="1600" dirty="0"/>
                        <a:t>         </a:t>
                      </a:r>
                      <a:r>
                        <a:rPr lang="en-AU" sz="2400" dirty="0"/>
                        <a:t>u</a:t>
                      </a:r>
                      <a:r>
                        <a:rPr lang="en-AU" sz="2400" baseline="-25000" dirty="0"/>
                        <a:t>2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0.52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0.35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0.13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6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</a:pPr>
                      <a:r>
                        <a:rPr lang="en-AU" sz="1600" dirty="0"/>
                        <a:t>         </a:t>
                      </a:r>
                      <a:r>
                        <a:rPr lang="en-AU" sz="2400" dirty="0"/>
                        <a:t>u</a:t>
                      </a:r>
                      <a:r>
                        <a:rPr lang="en-AU" sz="2400" baseline="-25000" dirty="0"/>
                        <a:t>3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0.38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0.45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0.17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057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……..</a:t>
                      </a:r>
                      <a:endParaRPr lang="en-A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…….</a:t>
                      </a:r>
                      <a:endParaRPr lang="en-A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……..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AU" sz="1800" dirty="0"/>
                        <a:t>………..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17" marB="457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0" name="Picture 28" descr="clean_green_man_smiles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7" y="5577996"/>
            <a:ext cx="439052" cy="4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8" descr="clean_green_man_smiles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187596"/>
            <a:ext cx="439052" cy="4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8" descr="clean_green_man_smiles"/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797196"/>
            <a:ext cx="439052" cy="441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43826"/>
              </p:ext>
            </p:extLst>
          </p:nvPr>
        </p:nvGraphicFramePr>
        <p:xfrm>
          <a:off x="11582400" y="11742000"/>
          <a:ext cx="9791704" cy="15625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of Nodes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135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#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of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SNAP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5,357,560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573,832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Co-Author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1,180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0A91BA7-E464-4747-B8D6-A71BA218BC5D}"/>
              </a:ext>
            </a:extLst>
          </p:cNvPr>
          <p:cNvPicPr>
            <a:picLocks noChangeAspect="1"/>
          </p:cNvPicPr>
          <p:nvPr/>
        </p:nvPicPr>
        <p:blipFill>
          <a:blip r:embed="rId6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3526" y="14119093"/>
            <a:ext cx="4583501" cy="3047577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81409-324D-4716-9672-2D8B6A4DF88B}"/>
              </a:ext>
            </a:extLst>
          </p:cNvPr>
          <p:cNvSpPr txBox="1"/>
          <p:nvPr/>
        </p:nvSpPr>
        <p:spPr>
          <a:xfrm>
            <a:off x="1630277" y="22138480"/>
            <a:ext cx="57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T-</a:t>
            </a:r>
            <a:r>
              <a:rPr lang="en-US" sz="1000" b="1" dirty="0" err="1"/>
              <a:t>lda</a:t>
            </a:r>
            <a:endParaRPr lang="en-US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8FA3A-F139-4F01-8AD1-066F73465BEE}"/>
                  </a:ext>
                </a:extLst>
              </p:cNvPr>
              <p:cNvSpPr txBox="1"/>
              <p:nvPr/>
            </p:nvSpPr>
            <p:spPr>
              <a:xfrm>
                <a:off x="13578500" y="21609732"/>
                <a:ext cx="56010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/>
                  <a:t>Q={Iran Election}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i="1" dirty="0"/>
                  <a:t> = 7 days, Δ𝑡 = 2 days)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18FA3A-F139-4F01-8AD1-066F7346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500" y="21609732"/>
                <a:ext cx="5601044" cy="276999"/>
              </a:xfrm>
              <a:prstGeom prst="rect">
                <a:avLst/>
              </a:prstGeom>
              <a:blipFill>
                <a:blip r:embed="rId61"/>
                <a:stretch>
                  <a:fillRect t="-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3907</TotalTime>
  <Words>703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Courier New</vt:lpstr>
      <vt:lpstr>Helvetica</vt:lpstr>
      <vt:lpstr>NimbusRomNo9L-Regu</vt:lpstr>
      <vt:lpstr>Palatino Linotype</vt:lpstr>
      <vt:lpstr>Wingdings</vt:lpstr>
      <vt:lpstr>Executive</vt:lpstr>
      <vt:lpstr>PowerPoint Presentation</vt:lpstr>
    </vt:vector>
  </TitlesOfParts>
  <Company>CSE, 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Tanjim Taharat Aurpa</cp:lastModifiedBy>
  <cp:revision>466</cp:revision>
  <dcterms:created xsi:type="dcterms:W3CDTF">2008-05-03T03:01:56Z</dcterms:created>
  <dcterms:modified xsi:type="dcterms:W3CDTF">2019-11-09T14:54:18Z</dcterms:modified>
</cp:coreProperties>
</file>