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120327" y="1225436"/>
            <a:ext cx="5561578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Analytics Course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DAB-14</a:t>
            </a:r>
          </a:p>
        </p:txBody>
      </p:sp>
      <p:sp>
        <p:nvSpPr>
          <p:cNvPr name="AutoShape 5" id="5"/>
          <p:cNvSpPr/>
          <p:nvPr/>
        </p:nvSpPr>
        <p:spPr>
          <a:xfrm>
            <a:off x="5280832" y="8975839"/>
            <a:ext cx="775391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8137" y="1051572"/>
            <a:ext cx="2117159" cy="1111509"/>
          </a:xfrm>
          <a:custGeom>
            <a:avLst/>
            <a:gdLst/>
            <a:ahLst/>
            <a:cxnLst/>
            <a:rect r="r" b="b" t="t" l="l"/>
            <a:pathLst>
              <a:path h="1111509" w="2117159">
                <a:moveTo>
                  <a:pt x="0" y="0"/>
                </a:moveTo>
                <a:lnTo>
                  <a:pt x="2117159" y="0"/>
                </a:lnTo>
                <a:lnTo>
                  <a:pt x="2117159" y="1111509"/>
                </a:lnTo>
                <a:lnTo>
                  <a:pt x="0" y="1111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56800" y="7524176"/>
            <a:ext cx="3201980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Fatema Alalawi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Fatema Hilal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Mohamed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76523" y="7464780"/>
            <a:ext cx="1020388" cy="905999"/>
            <a:chOff x="0" y="0"/>
            <a:chExt cx="1360517" cy="12079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0517" cy="1207998"/>
            </a:xfrm>
            <a:custGeom>
              <a:avLst/>
              <a:gdLst/>
              <a:ahLst/>
              <a:cxnLst/>
              <a:rect r="r" b="b" t="t" l="l"/>
              <a:pathLst>
                <a:path h="1207998" w="1360517">
                  <a:moveTo>
                    <a:pt x="0" y="0"/>
                  </a:moveTo>
                  <a:lnTo>
                    <a:pt x="1360517" y="0"/>
                  </a:lnTo>
                  <a:lnTo>
                    <a:pt x="1360517" y="1207998"/>
                  </a:lnTo>
                  <a:lnTo>
                    <a:pt x="0" y="1207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347279" y="271019"/>
              <a:ext cx="665959" cy="66595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5174131" y="2163081"/>
            <a:ext cx="1020388" cy="905999"/>
            <a:chOff x="0" y="0"/>
            <a:chExt cx="1360517" cy="12079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0517" cy="1207998"/>
            </a:xfrm>
            <a:custGeom>
              <a:avLst/>
              <a:gdLst/>
              <a:ahLst/>
              <a:cxnLst/>
              <a:rect r="r" b="b" t="t" l="l"/>
              <a:pathLst>
                <a:path h="1207998" w="1360517">
                  <a:moveTo>
                    <a:pt x="0" y="0"/>
                  </a:moveTo>
                  <a:lnTo>
                    <a:pt x="1360517" y="0"/>
                  </a:lnTo>
                  <a:lnTo>
                    <a:pt x="1360517" y="1207998"/>
                  </a:lnTo>
                  <a:lnTo>
                    <a:pt x="0" y="1207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347279" y="271019"/>
              <a:ext cx="665959" cy="66595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2931885" y="5590023"/>
            <a:ext cx="12451811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b="true" sz="3999" spc="-2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Ensuring Safe Drinking Water Quality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63027" y="3819355"/>
            <a:ext cx="10989527" cy="133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5"/>
              </a:lnSpc>
            </a:pPr>
            <a:r>
              <a:rPr lang="en-US" b="true" sz="9745" spc="-4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Decoding the Flow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51319" y="3754683"/>
            <a:ext cx="8921710" cy="377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35"/>
              </a:lnSpc>
            </a:pPr>
            <a:r>
              <a:rPr lang="en-US" sz="27224" spc="-138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 &amp; 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720763"/>
            <a:ext cx="16230600" cy="310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14"/>
              </a:lnSpc>
            </a:pPr>
            <a:r>
              <a:rPr lang="en-US" b="true" sz="22411" spc="-11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83101" y="6834122"/>
            <a:ext cx="1253297" cy="1112797"/>
          </a:xfrm>
          <a:custGeom>
            <a:avLst/>
            <a:gdLst/>
            <a:ahLst/>
            <a:cxnLst/>
            <a:rect r="r" b="b" t="t" l="l"/>
            <a:pathLst>
              <a:path h="1112797" w="1253297">
                <a:moveTo>
                  <a:pt x="0" y="0"/>
                </a:moveTo>
                <a:lnTo>
                  <a:pt x="1253297" y="0"/>
                </a:lnTo>
                <a:lnTo>
                  <a:pt x="1253297" y="1112797"/>
                </a:lnTo>
                <a:lnTo>
                  <a:pt x="0" y="11127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203011" y="7083783"/>
            <a:ext cx="613476" cy="61347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62082" y="1824165"/>
            <a:ext cx="1020388" cy="905999"/>
          </a:xfrm>
          <a:custGeom>
            <a:avLst/>
            <a:gdLst/>
            <a:ahLst/>
            <a:cxnLst/>
            <a:rect r="r" b="b" t="t" l="l"/>
            <a:pathLst>
              <a:path h="905999" w="1020388">
                <a:moveTo>
                  <a:pt x="0" y="0"/>
                </a:moveTo>
                <a:lnTo>
                  <a:pt x="1020388" y="0"/>
                </a:lnTo>
                <a:lnTo>
                  <a:pt x="1020388" y="905998"/>
                </a:lnTo>
                <a:lnTo>
                  <a:pt x="0" y="905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422542" y="2027429"/>
            <a:ext cx="499469" cy="49946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30718" y="603702"/>
            <a:ext cx="5162661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3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56025" y="3677210"/>
            <a:ext cx="14575950" cy="3370587"/>
            <a:chOff x="0" y="0"/>
            <a:chExt cx="3838933" cy="8877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38934" cy="887727"/>
            </a:xfrm>
            <a:custGeom>
              <a:avLst/>
              <a:gdLst/>
              <a:ahLst/>
              <a:cxnLst/>
              <a:rect r="r" b="b" t="t" l="l"/>
              <a:pathLst>
                <a:path h="887727" w="3838934">
                  <a:moveTo>
                    <a:pt x="10623" y="0"/>
                  </a:moveTo>
                  <a:lnTo>
                    <a:pt x="3828311" y="0"/>
                  </a:lnTo>
                  <a:cubicBezTo>
                    <a:pt x="3831128" y="0"/>
                    <a:pt x="3833830" y="1119"/>
                    <a:pt x="3835822" y="3111"/>
                  </a:cubicBezTo>
                  <a:cubicBezTo>
                    <a:pt x="3837814" y="5104"/>
                    <a:pt x="3838934" y="7806"/>
                    <a:pt x="3838934" y="10623"/>
                  </a:cubicBezTo>
                  <a:lnTo>
                    <a:pt x="3838934" y="877104"/>
                  </a:lnTo>
                  <a:cubicBezTo>
                    <a:pt x="3838934" y="879921"/>
                    <a:pt x="3837814" y="882623"/>
                    <a:pt x="3835822" y="884615"/>
                  </a:cubicBezTo>
                  <a:cubicBezTo>
                    <a:pt x="3833830" y="886608"/>
                    <a:pt x="3831128" y="887727"/>
                    <a:pt x="3828311" y="887727"/>
                  </a:cubicBezTo>
                  <a:lnTo>
                    <a:pt x="10623" y="887727"/>
                  </a:lnTo>
                  <a:cubicBezTo>
                    <a:pt x="4756" y="887727"/>
                    <a:pt x="0" y="882971"/>
                    <a:pt x="0" y="877104"/>
                  </a:cubicBezTo>
                  <a:lnTo>
                    <a:pt x="0" y="10623"/>
                  </a:lnTo>
                  <a:cubicBezTo>
                    <a:pt x="0" y="7806"/>
                    <a:pt x="1119" y="5104"/>
                    <a:pt x="3111" y="3111"/>
                  </a:cubicBezTo>
                  <a:cubicBezTo>
                    <a:pt x="5104" y="1119"/>
                    <a:pt x="7806" y="0"/>
                    <a:pt x="10623" y="0"/>
                  </a:cubicBezTo>
                  <a:close/>
                </a:path>
              </a:pathLst>
            </a:custGeom>
            <a:solidFill>
              <a:srgbClr val="FFFFFF">
                <a:alpha val="16863"/>
              </a:srgbClr>
            </a:solidFill>
            <a:ln w="38100" cap="sq">
              <a:solidFill>
                <a:srgbClr val="FFFFFF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3838933" cy="1011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90543" y="4162253"/>
            <a:ext cx="12706914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afe drinking water is a  priority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90543" y="5530679"/>
            <a:ext cx="12706914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26% of the world have unsafe water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60593" y="620077"/>
            <a:ext cx="7766814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3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248457" y="2737646"/>
            <a:ext cx="6711799" cy="6728560"/>
            <a:chOff x="0" y="0"/>
            <a:chExt cx="5594350" cy="560832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-589238" y="-191770"/>
              <a:ext cx="6264910" cy="5977890"/>
            </a:xfrm>
            <a:custGeom>
              <a:avLst/>
              <a:gdLst/>
              <a:ahLst/>
              <a:cxnLst/>
              <a:rect r="r" b="b" t="t" l="l"/>
              <a:pathLst>
                <a:path h="5977890" w="6264910">
                  <a:moveTo>
                    <a:pt x="2688590" y="342900"/>
                  </a:moveTo>
                  <a:cubicBezTo>
                    <a:pt x="1496060" y="509270"/>
                    <a:pt x="0" y="971550"/>
                    <a:pt x="829310" y="3060700"/>
                  </a:cubicBezTo>
                  <a:cubicBezTo>
                    <a:pt x="1658620" y="5149850"/>
                    <a:pt x="3375660" y="5520690"/>
                    <a:pt x="4204970" y="5749290"/>
                  </a:cubicBezTo>
                  <a:cubicBezTo>
                    <a:pt x="5034280" y="5977890"/>
                    <a:pt x="6008370" y="5434330"/>
                    <a:pt x="5664200" y="4203700"/>
                  </a:cubicBezTo>
                  <a:cubicBezTo>
                    <a:pt x="5363210" y="3126740"/>
                    <a:pt x="6264910" y="1772920"/>
                    <a:pt x="6178550" y="886460"/>
                  </a:cubicBezTo>
                  <a:cubicBezTo>
                    <a:pt x="6092190" y="0"/>
                    <a:pt x="4119880" y="142240"/>
                    <a:pt x="2688590" y="342900"/>
                  </a:cubicBezTo>
                  <a:close/>
                </a:path>
              </a:pathLst>
            </a:custGeom>
            <a:blipFill>
              <a:blip r:embed="rId5"/>
              <a:stretch>
                <a:fillRect l="-66592" t="0" r="-12257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218602" y="7812304"/>
            <a:ext cx="500090" cy="55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4"/>
              </a:lnSpc>
              <a:spcBef>
                <a:spcPct val="0"/>
              </a:spcBef>
            </a:pPr>
            <a:r>
              <a:rPr lang="en-US" b="true" sz="3010" spc="-15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54501" y="6035251"/>
            <a:ext cx="2349855" cy="40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 spc="-1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Redox potential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5205" y="3504136"/>
            <a:ext cx="2324366" cy="4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b="true" sz="2419" spc="-12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Chlorine dioxide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38385" y="4756272"/>
            <a:ext cx="1409182" cy="36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Turbidity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06181" y="7058283"/>
            <a:ext cx="1912421" cy="36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Conductivity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21229" y="3146348"/>
            <a:ext cx="10150978" cy="4730401"/>
            <a:chOff x="0" y="0"/>
            <a:chExt cx="2673509" cy="12458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73509" cy="1245867"/>
            </a:xfrm>
            <a:custGeom>
              <a:avLst/>
              <a:gdLst/>
              <a:ahLst/>
              <a:cxnLst/>
              <a:rect r="r" b="b" t="t" l="l"/>
              <a:pathLst>
                <a:path h="1245867" w="2673509">
                  <a:moveTo>
                    <a:pt x="15254" y="0"/>
                  </a:moveTo>
                  <a:lnTo>
                    <a:pt x="2658255" y="0"/>
                  </a:lnTo>
                  <a:cubicBezTo>
                    <a:pt x="2662300" y="0"/>
                    <a:pt x="2666180" y="1607"/>
                    <a:pt x="2669041" y="4468"/>
                  </a:cubicBezTo>
                  <a:cubicBezTo>
                    <a:pt x="2671901" y="7328"/>
                    <a:pt x="2673509" y="11208"/>
                    <a:pt x="2673509" y="15254"/>
                  </a:cubicBezTo>
                  <a:lnTo>
                    <a:pt x="2673509" y="1230613"/>
                  </a:lnTo>
                  <a:cubicBezTo>
                    <a:pt x="2673509" y="1234659"/>
                    <a:pt x="2671901" y="1238539"/>
                    <a:pt x="2669041" y="1241399"/>
                  </a:cubicBezTo>
                  <a:cubicBezTo>
                    <a:pt x="2666180" y="1244260"/>
                    <a:pt x="2662300" y="1245867"/>
                    <a:pt x="2658255" y="1245867"/>
                  </a:cubicBezTo>
                  <a:lnTo>
                    <a:pt x="15254" y="1245867"/>
                  </a:lnTo>
                  <a:cubicBezTo>
                    <a:pt x="11208" y="1245867"/>
                    <a:pt x="7328" y="1244260"/>
                    <a:pt x="4468" y="1241399"/>
                  </a:cubicBezTo>
                  <a:cubicBezTo>
                    <a:pt x="1607" y="1238539"/>
                    <a:pt x="0" y="1234659"/>
                    <a:pt x="0" y="1230613"/>
                  </a:cubicBezTo>
                  <a:lnTo>
                    <a:pt x="0" y="15254"/>
                  </a:lnTo>
                  <a:cubicBezTo>
                    <a:pt x="0" y="11208"/>
                    <a:pt x="1607" y="7328"/>
                    <a:pt x="4468" y="4468"/>
                  </a:cubicBezTo>
                  <a:cubicBezTo>
                    <a:pt x="7328" y="1607"/>
                    <a:pt x="11208" y="0"/>
                    <a:pt x="15254" y="0"/>
                  </a:cubicBezTo>
                  <a:close/>
                </a:path>
              </a:pathLst>
            </a:custGeom>
            <a:solidFill>
              <a:srgbClr val="FFFFFF">
                <a:alpha val="16863"/>
              </a:srgbClr>
            </a:solidFill>
            <a:ln w="38100" cap="sq">
              <a:solidFill>
                <a:srgbClr val="FFFFFF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23825"/>
              <a:ext cx="2673509" cy="1369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62771" y="4310184"/>
            <a:ext cx="9391718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Inaction-able Data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2771" y="5387723"/>
            <a:ext cx="9391718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83689" y="3858737"/>
            <a:ext cx="5207948" cy="520794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4012" y="4069061"/>
            <a:ext cx="4787301" cy="47873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5677" t="-133519" r="-15677" b="0"/>
              </a:stretch>
            </a:blipFill>
            <a:ln w="1428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4918551" y="1114425"/>
            <a:ext cx="8570349" cy="928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b="true" sz="6699" spc="-3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Aim and 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5674" y="5881686"/>
            <a:ext cx="3983978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200"/>
              </a:lnSpc>
            </a:pPr>
            <a:r>
              <a:rPr lang="ar-EG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  <a:rtl val="true"/>
              </a:rPr>
              <a:t> </a:t>
            </a: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Validating  anomalies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99751" y="3858737"/>
            <a:ext cx="5207948" cy="52079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10075" y="4069061"/>
            <a:ext cx="4787301" cy="478730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5677" t="-133519" r="-15677" b="0"/>
              </a:stretch>
            </a:blipFill>
            <a:ln w="1428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7324723" y="6148386"/>
            <a:ext cx="363855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rends over time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480840" y="3858737"/>
            <a:ext cx="5207948" cy="520794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691164" y="4069061"/>
            <a:ext cx="4787301" cy="478730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5677" t="-133519" r="-15677" b="0"/>
              </a:stretch>
            </a:blipFill>
            <a:ln w="1428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13097832" y="5881686"/>
            <a:ext cx="397396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Parameter relationships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00200" y="2182394"/>
            <a:ext cx="980705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Validating Safety of Drinking Water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85474" y="2352862"/>
            <a:ext cx="12630437" cy="7192150"/>
            <a:chOff x="0" y="0"/>
            <a:chExt cx="3326535" cy="18942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26535" cy="1894229"/>
            </a:xfrm>
            <a:custGeom>
              <a:avLst/>
              <a:gdLst/>
              <a:ahLst/>
              <a:cxnLst/>
              <a:rect r="r" b="b" t="t" l="l"/>
              <a:pathLst>
                <a:path h="1894229" w="3326535">
                  <a:moveTo>
                    <a:pt x="12259" y="0"/>
                  </a:moveTo>
                  <a:lnTo>
                    <a:pt x="3314276" y="0"/>
                  </a:lnTo>
                  <a:cubicBezTo>
                    <a:pt x="3317527" y="0"/>
                    <a:pt x="3320645" y="1292"/>
                    <a:pt x="3322944" y="3591"/>
                  </a:cubicBezTo>
                  <a:cubicBezTo>
                    <a:pt x="3325244" y="5890"/>
                    <a:pt x="3326535" y="9008"/>
                    <a:pt x="3326535" y="12259"/>
                  </a:cubicBezTo>
                  <a:lnTo>
                    <a:pt x="3326535" y="1881970"/>
                  </a:lnTo>
                  <a:cubicBezTo>
                    <a:pt x="3326535" y="1885221"/>
                    <a:pt x="3325244" y="1888339"/>
                    <a:pt x="3322944" y="1890638"/>
                  </a:cubicBezTo>
                  <a:cubicBezTo>
                    <a:pt x="3320645" y="1892937"/>
                    <a:pt x="3317527" y="1894229"/>
                    <a:pt x="3314276" y="1894229"/>
                  </a:cubicBezTo>
                  <a:lnTo>
                    <a:pt x="12259" y="1894229"/>
                  </a:lnTo>
                  <a:cubicBezTo>
                    <a:pt x="9008" y="1894229"/>
                    <a:pt x="5890" y="1892937"/>
                    <a:pt x="3591" y="1890638"/>
                  </a:cubicBezTo>
                  <a:cubicBezTo>
                    <a:pt x="1292" y="1888339"/>
                    <a:pt x="0" y="1885221"/>
                    <a:pt x="0" y="1881970"/>
                  </a:cubicBezTo>
                  <a:lnTo>
                    <a:pt x="0" y="12259"/>
                  </a:lnTo>
                  <a:cubicBezTo>
                    <a:pt x="0" y="9008"/>
                    <a:pt x="1292" y="5890"/>
                    <a:pt x="3591" y="3591"/>
                  </a:cubicBezTo>
                  <a:cubicBezTo>
                    <a:pt x="5890" y="1292"/>
                    <a:pt x="9008" y="0"/>
                    <a:pt x="12259" y="0"/>
                  </a:cubicBezTo>
                  <a:close/>
                </a:path>
              </a:pathLst>
            </a:custGeom>
            <a:solidFill>
              <a:srgbClr val="FFFFFF">
                <a:alpha val="16863"/>
              </a:srgbClr>
            </a:solidFill>
            <a:ln w="38100" cap="sq">
              <a:solidFill>
                <a:srgbClr val="FFFFFF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326535" cy="1951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20910" y="2942387"/>
            <a:ext cx="6291832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Parameters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1686"/>
            <a:ext cx="16280027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 spc="2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and Parameters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5166" y="3792692"/>
            <a:ext cx="810641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Fm: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water flow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5166" y="4424603"/>
            <a:ext cx="810641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Tp: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water flow rate temperature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75166" y="5145576"/>
            <a:ext cx="113260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Redox Potential: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water ability to break down waste.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5166" y="5863212"/>
            <a:ext cx="810641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pH: 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Hydrogen number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5166" y="6587240"/>
            <a:ext cx="810641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Cl: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Chlorine dioxide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5166" y="7314401"/>
            <a:ext cx="810641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Leit: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Electrical conductivity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5166" y="8032037"/>
            <a:ext cx="1024707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Trueb: 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water turbidity (water cloudness 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96173" y="8530345"/>
            <a:ext cx="8345080" cy="1134434"/>
            <a:chOff x="0" y="0"/>
            <a:chExt cx="2197881" cy="2987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7881" cy="298781"/>
            </a:xfrm>
            <a:custGeom>
              <a:avLst/>
              <a:gdLst/>
              <a:ahLst/>
              <a:cxnLst/>
              <a:rect r="r" b="b" t="t" l="l"/>
              <a:pathLst>
                <a:path h="298781" w="2197881">
                  <a:moveTo>
                    <a:pt x="18554" y="0"/>
                  </a:moveTo>
                  <a:lnTo>
                    <a:pt x="2179327" y="0"/>
                  </a:lnTo>
                  <a:cubicBezTo>
                    <a:pt x="2184248" y="0"/>
                    <a:pt x="2188967" y="1955"/>
                    <a:pt x="2192447" y="5434"/>
                  </a:cubicBezTo>
                  <a:cubicBezTo>
                    <a:pt x="2195926" y="8914"/>
                    <a:pt x="2197881" y="13634"/>
                    <a:pt x="2197881" y="18554"/>
                  </a:cubicBezTo>
                  <a:lnTo>
                    <a:pt x="2197881" y="280227"/>
                  </a:lnTo>
                  <a:cubicBezTo>
                    <a:pt x="2197881" y="290474"/>
                    <a:pt x="2189574" y="298781"/>
                    <a:pt x="2179327" y="298781"/>
                  </a:cubicBezTo>
                  <a:lnTo>
                    <a:pt x="18554" y="298781"/>
                  </a:lnTo>
                  <a:cubicBezTo>
                    <a:pt x="13634" y="298781"/>
                    <a:pt x="8914" y="296826"/>
                    <a:pt x="5434" y="293347"/>
                  </a:cubicBezTo>
                  <a:cubicBezTo>
                    <a:pt x="1955" y="289867"/>
                    <a:pt x="0" y="285147"/>
                    <a:pt x="0" y="280227"/>
                  </a:cubicBezTo>
                  <a:lnTo>
                    <a:pt x="0" y="18554"/>
                  </a:lnTo>
                  <a:cubicBezTo>
                    <a:pt x="0" y="8307"/>
                    <a:pt x="8307" y="0"/>
                    <a:pt x="18554" y="0"/>
                  </a:cubicBezTo>
                  <a:close/>
                </a:path>
              </a:pathLst>
            </a:custGeom>
            <a:solidFill>
              <a:srgbClr val="FFFFFF">
                <a:alpha val="16863"/>
              </a:srgbClr>
            </a:solidFill>
            <a:ln w="38100" cap="sq">
              <a:solidFill>
                <a:srgbClr val="FFFFFF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197881" cy="355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361" y="1704668"/>
            <a:ext cx="8810327" cy="6294544"/>
          </a:xfrm>
          <a:custGeom>
            <a:avLst/>
            <a:gdLst/>
            <a:ahLst/>
            <a:cxnLst/>
            <a:rect r="r" b="b" t="t" l="l"/>
            <a:pathLst>
              <a:path h="6294544" w="8810327">
                <a:moveTo>
                  <a:pt x="0" y="0"/>
                </a:moveTo>
                <a:lnTo>
                  <a:pt x="8810327" y="0"/>
                </a:lnTo>
                <a:lnTo>
                  <a:pt x="8810327" y="6294544"/>
                </a:lnTo>
                <a:lnTo>
                  <a:pt x="0" y="6294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2" r="-1656" b="-22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24516" y="1685618"/>
            <a:ext cx="8872393" cy="6294544"/>
          </a:xfrm>
          <a:custGeom>
            <a:avLst/>
            <a:gdLst/>
            <a:ahLst/>
            <a:cxnLst/>
            <a:rect r="r" b="b" t="t" l="l"/>
            <a:pathLst>
              <a:path h="6294544" w="8872393">
                <a:moveTo>
                  <a:pt x="0" y="0"/>
                </a:moveTo>
                <a:lnTo>
                  <a:pt x="8872393" y="0"/>
                </a:lnTo>
                <a:lnTo>
                  <a:pt x="8872393" y="6294544"/>
                </a:lnTo>
                <a:lnTo>
                  <a:pt x="0" y="62945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03872" y="8785238"/>
            <a:ext cx="7176308" cy="47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  <a:spcBef>
                <a:spcPct val="0"/>
              </a:spcBef>
            </a:pPr>
            <a:r>
              <a:rPr lang="en-US" sz="267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Event: a dataset for change detection only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87610"/>
            <a:ext cx="16280027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 spc="2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Potential Anomalies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66338" y="8553426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1412875"/>
          <a:ext cx="4892501" cy="6411122"/>
        </p:xfrm>
        <a:graphic>
          <a:graphicData uri="http://schemas.openxmlformats.org/drawingml/2006/table">
            <a:tbl>
              <a:tblPr/>
              <a:tblGrid>
                <a:gridCol w="2310266"/>
                <a:gridCol w="2582235"/>
              </a:tblGrid>
              <a:tr h="115336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b="true" sz="2000" spc="92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Safety Standards: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b="true" sz="2000" spc="92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Safety Standards: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  <a:tr h="9904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pH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6.5 - 8.5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  <a:tr h="10827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Turbidity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&lt; 5 NTU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  <a:tr h="9197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Chlorine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0.2 - 0.5 mg/L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  <a:tr h="9904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Redox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&gt;650 mV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  <a:tr h="1274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Conductivity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&lt;500 µS/cm (0.0005 S/cm)</a:t>
                      </a:r>
                      <a:endParaRPr lang="en-US" sz="1100"/>
                    </a:p>
                  </a:txBody>
                  <a:tcPr marL="187464" marR="187464" marT="187464" marB="187464" anchor="ctr">
                    <a:lnL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93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4D86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028700" y="8004972"/>
            <a:ext cx="4892501" cy="2060451"/>
            <a:chOff x="0" y="0"/>
            <a:chExt cx="6523335" cy="274726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523335" cy="2747268"/>
              <a:chOff x="0" y="0"/>
              <a:chExt cx="1288560" cy="54267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88560" cy="542670"/>
              </a:xfrm>
              <a:custGeom>
                <a:avLst/>
                <a:gdLst/>
                <a:ahLst/>
                <a:cxnLst/>
                <a:rect r="r" b="b" t="t" l="l"/>
                <a:pathLst>
                  <a:path h="542670" w="1288560">
                    <a:moveTo>
                      <a:pt x="31648" y="0"/>
                    </a:moveTo>
                    <a:lnTo>
                      <a:pt x="1256912" y="0"/>
                    </a:lnTo>
                    <a:cubicBezTo>
                      <a:pt x="1265305" y="0"/>
                      <a:pt x="1273355" y="3334"/>
                      <a:pt x="1279290" y="9270"/>
                    </a:cubicBezTo>
                    <a:cubicBezTo>
                      <a:pt x="1285226" y="15205"/>
                      <a:pt x="1288560" y="23255"/>
                      <a:pt x="1288560" y="31648"/>
                    </a:cubicBezTo>
                    <a:lnTo>
                      <a:pt x="1288560" y="511022"/>
                    </a:lnTo>
                    <a:cubicBezTo>
                      <a:pt x="1288560" y="519416"/>
                      <a:pt x="1285226" y="527466"/>
                      <a:pt x="1279290" y="533401"/>
                    </a:cubicBezTo>
                    <a:cubicBezTo>
                      <a:pt x="1273355" y="539336"/>
                      <a:pt x="1265305" y="542670"/>
                      <a:pt x="1256912" y="542670"/>
                    </a:cubicBezTo>
                    <a:lnTo>
                      <a:pt x="31648" y="542670"/>
                    </a:lnTo>
                    <a:cubicBezTo>
                      <a:pt x="23255" y="542670"/>
                      <a:pt x="15205" y="539336"/>
                      <a:pt x="9270" y="533401"/>
                    </a:cubicBezTo>
                    <a:cubicBezTo>
                      <a:pt x="3334" y="527466"/>
                      <a:pt x="0" y="519416"/>
                      <a:pt x="0" y="511022"/>
                    </a:cubicBezTo>
                    <a:lnTo>
                      <a:pt x="0" y="31648"/>
                    </a:lnTo>
                    <a:cubicBezTo>
                      <a:pt x="0" y="23255"/>
                      <a:pt x="3334" y="15205"/>
                      <a:pt x="9270" y="9270"/>
                    </a:cubicBezTo>
                    <a:cubicBezTo>
                      <a:pt x="15205" y="3334"/>
                      <a:pt x="23255" y="0"/>
                      <a:pt x="31648" y="0"/>
                    </a:cubicBezTo>
                    <a:close/>
                  </a:path>
                </a:pathLst>
              </a:custGeom>
              <a:solidFill>
                <a:srgbClr val="FFFFFF">
                  <a:alpha val="16863"/>
                </a:srgbClr>
              </a:solidFill>
              <a:ln w="38100" cap="sq">
                <a:solidFill>
                  <a:srgbClr val="FFFFFF">
                    <a:alpha val="16863"/>
                  </a:srgbClr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1288560" cy="5998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90538" y="73856"/>
              <a:ext cx="6332797" cy="2426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9568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The safety standards for parameters affecting water quality, according to WHO</a:t>
              </a:r>
              <a:r>
                <a:rPr lang="en-US" sz="2199">
                  <a:solidFill>
                    <a:srgbClr val="FFFFFF">
                      <a:alpha val="9568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(World Health Organization)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30033" y="1235673"/>
            <a:ext cx="9795339" cy="8864781"/>
          </a:xfrm>
          <a:custGeom>
            <a:avLst/>
            <a:gdLst/>
            <a:ahLst/>
            <a:cxnLst/>
            <a:rect r="r" b="b" t="t" l="l"/>
            <a:pathLst>
              <a:path h="8864781" w="9795339">
                <a:moveTo>
                  <a:pt x="0" y="0"/>
                </a:moveTo>
                <a:lnTo>
                  <a:pt x="9795339" y="0"/>
                </a:lnTo>
                <a:lnTo>
                  <a:pt x="9795339" y="8864782"/>
                </a:lnTo>
                <a:lnTo>
                  <a:pt x="0" y="88647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52976" y="57748"/>
            <a:ext cx="14782048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 spc="2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Over Time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38797" y="8457627"/>
            <a:ext cx="4619108" cy="3913645"/>
          </a:xfrm>
          <a:custGeom>
            <a:avLst/>
            <a:gdLst/>
            <a:ahLst/>
            <a:cxnLst/>
            <a:rect r="r" b="b" t="t" l="l"/>
            <a:pathLst>
              <a:path h="3913645" w="4619108">
                <a:moveTo>
                  <a:pt x="0" y="0"/>
                </a:moveTo>
                <a:lnTo>
                  <a:pt x="4619109" y="0"/>
                </a:lnTo>
                <a:lnTo>
                  <a:pt x="4619109" y="3913645"/>
                </a:lnTo>
                <a:lnTo>
                  <a:pt x="0" y="3913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1238" y="2064639"/>
            <a:ext cx="8072382" cy="6392988"/>
          </a:xfrm>
          <a:custGeom>
            <a:avLst/>
            <a:gdLst/>
            <a:ahLst/>
            <a:cxnLst/>
            <a:rect r="r" b="b" t="t" l="l"/>
            <a:pathLst>
              <a:path h="6392988" w="8072382">
                <a:moveTo>
                  <a:pt x="0" y="0"/>
                </a:moveTo>
                <a:lnTo>
                  <a:pt x="8072383" y="0"/>
                </a:lnTo>
                <a:lnTo>
                  <a:pt x="8072383" y="6392988"/>
                </a:lnTo>
                <a:lnTo>
                  <a:pt x="0" y="63929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4727" y="184150"/>
            <a:ext cx="15558545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  <a:spcBef>
                <a:spcPct val="0"/>
              </a:spcBef>
            </a:pPr>
            <a:r>
              <a:rPr lang="en-US" b="true" sz="6500" spc="2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Parameter Correlations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2064639"/>
            <a:ext cx="8157058" cy="6392988"/>
          </a:xfrm>
          <a:custGeom>
            <a:avLst/>
            <a:gdLst/>
            <a:ahLst/>
            <a:cxnLst/>
            <a:rect r="r" b="b" t="t" l="l"/>
            <a:pathLst>
              <a:path h="6392988" w="8157058">
                <a:moveTo>
                  <a:pt x="0" y="0"/>
                </a:moveTo>
                <a:lnTo>
                  <a:pt x="8157058" y="0"/>
                </a:lnTo>
                <a:lnTo>
                  <a:pt x="8157058" y="6392988"/>
                </a:lnTo>
                <a:lnTo>
                  <a:pt x="0" y="63929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43785" y="8824340"/>
            <a:ext cx="5887288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clear  positive correlation.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8824340"/>
            <a:ext cx="8568937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</a:t>
            </a: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consistent relationship.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58664" y="8530345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3" y="0"/>
                </a:lnTo>
                <a:lnTo>
                  <a:pt x="48565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345652">
            <a:off x="-2428262" y="-1525214"/>
            <a:ext cx="4856524" cy="4114800"/>
          </a:xfrm>
          <a:custGeom>
            <a:avLst/>
            <a:gdLst/>
            <a:ahLst/>
            <a:cxnLst/>
            <a:rect r="r" b="b" t="t" l="l"/>
            <a:pathLst>
              <a:path h="4114800" w="4856524">
                <a:moveTo>
                  <a:pt x="0" y="0"/>
                </a:moveTo>
                <a:lnTo>
                  <a:pt x="4856524" y="0"/>
                </a:lnTo>
                <a:lnTo>
                  <a:pt x="4856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39467" y="728859"/>
            <a:ext cx="5009066" cy="90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33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21511" y="3677210"/>
            <a:ext cx="13844977" cy="3746040"/>
            <a:chOff x="0" y="0"/>
            <a:chExt cx="3646414" cy="9866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46414" cy="986611"/>
            </a:xfrm>
            <a:custGeom>
              <a:avLst/>
              <a:gdLst/>
              <a:ahLst/>
              <a:cxnLst/>
              <a:rect r="r" b="b" t="t" l="l"/>
              <a:pathLst>
                <a:path h="986611" w="3646414">
                  <a:moveTo>
                    <a:pt x="11184" y="0"/>
                  </a:moveTo>
                  <a:lnTo>
                    <a:pt x="3635230" y="0"/>
                  </a:lnTo>
                  <a:cubicBezTo>
                    <a:pt x="3641407" y="0"/>
                    <a:pt x="3646414" y="5007"/>
                    <a:pt x="3646414" y="11184"/>
                  </a:cubicBezTo>
                  <a:lnTo>
                    <a:pt x="3646414" y="975428"/>
                  </a:lnTo>
                  <a:cubicBezTo>
                    <a:pt x="3646414" y="981604"/>
                    <a:pt x="3641407" y="986611"/>
                    <a:pt x="3635230" y="986611"/>
                  </a:cubicBezTo>
                  <a:lnTo>
                    <a:pt x="11184" y="986611"/>
                  </a:lnTo>
                  <a:cubicBezTo>
                    <a:pt x="5007" y="986611"/>
                    <a:pt x="0" y="981604"/>
                    <a:pt x="0" y="975428"/>
                  </a:cubicBezTo>
                  <a:lnTo>
                    <a:pt x="0" y="11184"/>
                  </a:lnTo>
                  <a:cubicBezTo>
                    <a:pt x="0" y="5007"/>
                    <a:pt x="5007" y="0"/>
                    <a:pt x="11184" y="0"/>
                  </a:cubicBezTo>
                  <a:close/>
                </a:path>
              </a:pathLst>
            </a:custGeom>
            <a:solidFill>
              <a:srgbClr val="FFFFFF">
                <a:alpha val="16863"/>
              </a:srgbClr>
            </a:solidFill>
            <a:ln w="38100" cap="sq">
              <a:solidFill>
                <a:srgbClr val="FFFFFF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3646414" cy="1110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44593" y="4322254"/>
            <a:ext cx="10414071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water is safe for drinking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Despite the presence of some anomalous 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DAGvOEhZYkM</dc:identifier>
  <dcterms:modified xsi:type="dcterms:W3CDTF">2011-08-01T06:04:30Z</dcterms:modified>
  <cp:revision>1</cp:revision>
  <dc:title>Blue Modern Wonderful Ocean Presentation</dc:title>
</cp:coreProperties>
</file>