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lay"/>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Play-bold.fntdata"/><Relationship Id="rId12" Type="http://schemas.openxmlformats.org/officeDocument/2006/relationships/slide" Target="slides/slide8.xml"/><Relationship Id="rId23"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69470d2c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To evaluate the performance of this model we did a confusion matric and classification table.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Overall this mode had an accuracy of 89%, indicating the model is reliable in predicting heart disease risk.</a:t>
            </a:r>
            <a:endParaRPr sz="1200">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57" name="Google Shape;157;g2f69470d2c3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63050737f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63050737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While Random Forest builds trees in parallel to reduce variance and improve stability, XGBoost builds them sequentially, correcting previous errors. XGBoost also uses regularization to prevent overfitting, making it more accurate in complex datasets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69470d2c3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69470d2c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When evaluate the perform of our XG model using the confusion matric and classification report as before we found that the XG boost model was our most accurate model with an overall accuracy of  91%. We then wanted to see if we should strengthen this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63050737f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63050737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We then evaluated the feature importance in the XGBoost model, as shown here. We then wanted to see if we could streghten our model by dropping the three lowest ranking features.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63050737f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63050737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After dropping these features, the model’s performance slightly decreased across key metrics (accuracy, precision, recall, and F1-score). This reduction suggests that although these features were ranked lower, they contributed meaningfully to the model’s ability to classify both healthy and at-risk hearts.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69470d2c3_3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69470d2c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 With our XG boost model using the full dataset having the highest accuracy compared to our other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63050737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6305073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Google Colab was used to train, fit, test and validate the models. The trained models were then saved onto a google drive for access.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On the local computer, a Streamlit app was created using python.  This required a number of libraries to be installed locally including streamlit, </a:t>
            </a:r>
            <a:r>
              <a:rPr lang="en-US" sz="1200">
                <a:solidFill>
                  <a:srgbClr val="1D1C1D"/>
                </a:solidFill>
                <a:highlight>
                  <a:srgbClr val="FFFFFF"/>
                </a:highlight>
              </a:rPr>
              <a:t>scikit-learn, keras, and tensorflow </a:t>
            </a:r>
            <a:endParaRPr sz="1200">
              <a:solidFill>
                <a:srgbClr val="1D1C1D"/>
              </a:solidFill>
              <a:highlight>
                <a:srgbClr val="FFFFFF"/>
              </a:highlight>
            </a:endParaRPr>
          </a:p>
          <a:p>
            <a:pPr indent="0" lvl="0" marL="0" rtl="0" algn="l">
              <a:spcBef>
                <a:spcPts val="0"/>
              </a:spcBef>
              <a:spcAft>
                <a:spcPts val="0"/>
              </a:spcAft>
              <a:buNone/>
            </a:pPr>
            <a:r>
              <a:t/>
            </a:r>
            <a:endParaRPr sz="1200">
              <a:solidFill>
                <a:srgbClr val="1D1C1D"/>
              </a:solidFill>
              <a:highlight>
                <a:srgbClr val="FFFFFF"/>
              </a:highlight>
            </a:endParaRPr>
          </a:p>
          <a:p>
            <a:pPr indent="0" lvl="0" marL="0" rtl="0" algn="l">
              <a:spcBef>
                <a:spcPts val="0"/>
              </a:spcBef>
              <a:spcAft>
                <a:spcPts val="0"/>
              </a:spcAft>
              <a:buNone/>
            </a:pPr>
            <a:r>
              <a:rPr lang="en-US" sz="1200">
                <a:solidFill>
                  <a:srgbClr val="1D1C1D"/>
                </a:solidFill>
                <a:highlight>
                  <a:srgbClr val="FFFFFF"/>
                </a:highlight>
              </a:rPr>
              <a:t>The models were </a:t>
            </a:r>
            <a:r>
              <a:rPr lang="en-US" sz="1200">
                <a:solidFill>
                  <a:srgbClr val="1D1C1D"/>
                </a:solidFill>
                <a:highlight>
                  <a:srgbClr val="FFFFFF"/>
                </a:highlight>
              </a:rPr>
              <a:t>downloaded</a:t>
            </a:r>
            <a:r>
              <a:rPr lang="en-US" sz="1200">
                <a:solidFill>
                  <a:srgbClr val="1D1C1D"/>
                </a:solidFill>
                <a:highlight>
                  <a:srgbClr val="FFFFFF"/>
                </a:highlight>
              </a:rPr>
              <a:t> onto the local drive and stored in a subfolder relative to where the streamlit app was.</a:t>
            </a:r>
            <a:endParaRPr sz="1200">
              <a:solidFill>
                <a:srgbClr val="1D1C1D"/>
              </a:solidFill>
              <a:highlight>
                <a:srgbClr val="FFFFFF"/>
              </a:highlight>
            </a:endParaRPr>
          </a:p>
          <a:p>
            <a:pPr indent="0" lvl="0" marL="0" rtl="0" algn="l">
              <a:spcBef>
                <a:spcPts val="0"/>
              </a:spcBef>
              <a:spcAft>
                <a:spcPts val="0"/>
              </a:spcAft>
              <a:buNone/>
            </a:pPr>
            <a:r>
              <a:t/>
            </a:r>
            <a:endParaRPr sz="1200">
              <a:solidFill>
                <a:srgbClr val="1D1C1D"/>
              </a:solidFill>
              <a:highlight>
                <a:srgbClr val="FFFFFF"/>
              </a:highlight>
            </a:endParaRPr>
          </a:p>
          <a:p>
            <a:pPr indent="0" lvl="0" marL="0" rtl="0" algn="l">
              <a:spcBef>
                <a:spcPts val="0"/>
              </a:spcBef>
              <a:spcAft>
                <a:spcPts val="0"/>
              </a:spcAft>
              <a:buNone/>
            </a:pPr>
            <a:r>
              <a:rPr lang="en-US" sz="1200">
                <a:solidFill>
                  <a:srgbClr val="1D1C1D"/>
                </a:solidFill>
                <a:highlight>
                  <a:srgbClr val="FFFFFF"/>
                </a:highlight>
              </a:rPr>
              <a:t>The Streamlit App is run at a terminal on the local computer and the Streamlit App is accessed in the browser.</a:t>
            </a:r>
            <a:endParaRPr sz="1200">
              <a:solidFill>
                <a:srgbClr val="1D1C1D"/>
              </a:solidFill>
              <a:highlight>
                <a:srgbClr val="FFFFFF"/>
              </a:highlight>
            </a:endParaRPr>
          </a:p>
          <a:p>
            <a:pPr indent="0" lvl="0" marL="0" rtl="0" algn="l">
              <a:spcBef>
                <a:spcPts val="0"/>
              </a:spcBef>
              <a:spcAft>
                <a:spcPts val="0"/>
              </a:spcAft>
              <a:buNone/>
            </a:pPr>
            <a:r>
              <a:t/>
            </a:r>
            <a:endParaRPr>
              <a:solidFill>
                <a:srgbClr val="1D1C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D1C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63050737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6305073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I am </a:t>
            </a:r>
            <a:r>
              <a:rPr lang="en-US" sz="1200"/>
              <a:t>now going to do a live demo of the Streamlit prediction app. I have already started the app using streamlit as it can take a long time to startup, this is because of the many libraries i had to install, like tensorflow.</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 Move to the app and run and example**</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63050737f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63050737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in healthcare, predictive models like Random Forest and XGBoost are valuable for early detection and risk assessment, especially for conditions like heart disease. These models help identify high-risk patients earlier, enabling timely interventions and tailored care plans, reducing the need for invasive and costly procedures. By focusing on those most likely to benefit from further evaluation, we can use resources more efficiently and improve patient outcomes. However, these models still have limitations, including a small degree of false positives and negatives, which can be detrimental, so caution is needed when applying them in practice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62ee52a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62ee52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Today, we </a:t>
            </a:r>
            <a:r>
              <a:rPr lang="en-US"/>
              <a:t>will be presenting our project on "Heart Failure Prediction," where our goal is to leverage machine learning techniques to predict whether a patient is likely to experience heart failure based on various clinical features.</a:t>
            </a:r>
            <a:endParaRPr/>
          </a:p>
          <a:p>
            <a:pPr indent="0" lvl="0" marL="0" rtl="0" algn="l">
              <a:lnSpc>
                <a:spcPct val="115000"/>
              </a:lnSpc>
              <a:spcBef>
                <a:spcPts val="1200"/>
              </a:spcBef>
              <a:spcAft>
                <a:spcPts val="0"/>
              </a:spcAft>
              <a:buClr>
                <a:schemeClr val="dk1"/>
              </a:buClr>
              <a:buSzPts val="1100"/>
              <a:buFont typeface="Arial"/>
              <a:buNone/>
            </a:pPr>
            <a:r>
              <a:rPr lang="en-US"/>
              <a:t>Heart disease remains one of the leading causes of mortality worldwide, making early prediction and prevention crucial. In our study, we analyze a dataset containing 918 observations and 11 clinical features, ranging from patient demographics like age and sex to critical health indicators such as blood pressure, cholesterol levels, and ECG results.</a:t>
            </a:r>
            <a:endParaRPr/>
          </a:p>
          <a:p>
            <a:pPr indent="0" lvl="0" marL="0" rtl="0" algn="l">
              <a:spcBef>
                <a:spcPts val="1200"/>
              </a:spcBef>
              <a:spcAft>
                <a:spcPts val="0"/>
              </a:spcAft>
              <a:buNone/>
            </a:pPr>
            <a:r>
              <a:rPr lang="en-US"/>
              <a:t>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62ee52a5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62ee52a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approach includes data preprocessing, visualization, and applying machine learning models to create a robust prediction system. We utilized a combination of tools, including Python libraries like Pandas for data manipulation, Matplotlib for visualization, Scikit-learn for implementing and evaluating our models, and PySpark to efficiently handle data processing tasks, ensuring scalability and performance. </a:t>
            </a:r>
            <a:r>
              <a:rPr lang="en-US">
                <a:solidFill>
                  <a:schemeClr val="dk1"/>
                </a:solidFill>
              </a:rPr>
              <a:t>We also leveraged </a:t>
            </a:r>
            <a:r>
              <a:rPr b="1" lang="en-US">
                <a:solidFill>
                  <a:schemeClr val="dk1"/>
                </a:solidFill>
              </a:rPr>
              <a:t>Google Colab</a:t>
            </a:r>
            <a:r>
              <a:rPr lang="en-US">
                <a:solidFill>
                  <a:schemeClr val="dk1"/>
                </a:solidFill>
              </a:rPr>
              <a:t>, to streamline our development process.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For deployment and easy web access, we used </a:t>
            </a:r>
            <a:r>
              <a:rPr b="1" lang="en-US">
                <a:solidFill>
                  <a:schemeClr val="dk1"/>
                </a:solidFill>
              </a:rPr>
              <a:t>Streamlit</a:t>
            </a:r>
            <a:r>
              <a:rPr lang="en-US">
                <a:solidFill>
                  <a:schemeClr val="dk1"/>
                </a:solidFill>
              </a:rPr>
              <a:t>, allowing us to present our results in an interactive and user-friendly manner.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69470d2c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69470d2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US"/>
              <a:t>We explored key clinical features that play a crucial role in assessing the risk of heart failure.</a:t>
            </a:r>
            <a:endParaRPr/>
          </a:p>
          <a:p>
            <a:pPr indent="0" lvl="0" marL="0" rtl="0" algn="l">
              <a:lnSpc>
                <a:spcPct val="125454"/>
              </a:lnSpc>
              <a:spcBef>
                <a:spcPts val="800"/>
              </a:spcBef>
              <a:spcAft>
                <a:spcPts val="0"/>
              </a:spcAft>
              <a:buClr>
                <a:schemeClr val="dk1"/>
              </a:buClr>
              <a:buSzPts val="1100"/>
              <a:buFont typeface="Arial"/>
              <a:buNone/>
            </a:pPr>
            <a:r>
              <a:rPr lang="en-US"/>
              <a:t>We looked at cholesterol level, fasting blood sugar, maximum heart rate, old peak, resting blood </a:t>
            </a:r>
            <a:r>
              <a:rPr lang="en-US"/>
              <a:t>pressure</a:t>
            </a:r>
            <a:r>
              <a:rPr lang="en-US"/>
              <a:t> and patient’s age</a:t>
            </a:r>
            <a:endParaRPr/>
          </a:p>
          <a:p>
            <a:pPr indent="0" lvl="0" marL="0" rtl="0" algn="l">
              <a:lnSpc>
                <a:spcPct val="125454"/>
              </a:lnSpc>
              <a:spcBef>
                <a:spcPts val="800"/>
              </a:spcBef>
              <a:spcAft>
                <a:spcPts val="0"/>
              </a:spcAft>
              <a:buClr>
                <a:schemeClr val="dk1"/>
              </a:buClr>
              <a:buSzPts val="1100"/>
              <a:buFont typeface="Arial"/>
              <a:buNone/>
            </a:pPr>
            <a:r>
              <a:rPr lang="en-US"/>
              <a:t>These visualizations provide a foundation for the predictive analysis that follows, helping us better understand and predict heart failure risks</a:t>
            </a:r>
            <a:endParaRPr/>
          </a:p>
          <a:p>
            <a:pPr indent="0" lvl="0" marL="0" rtl="0" algn="l">
              <a:lnSpc>
                <a:spcPct val="125454"/>
              </a:lnSpc>
              <a:spcBef>
                <a:spcPts val="800"/>
              </a:spcBef>
              <a:spcAft>
                <a:spcPts val="0"/>
              </a:spcAft>
              <a:buClr>
                <a:schemeClr val="dk1"/>
              </a:buClr>
              <a:buSzPts val="1100"/>
              <a:buFont typeface="Arial"/>
              <a:buNone/>
            </a:pPr>
            <a:r>
              <a:rPr lang="en-US"/>
              <a:t> </a:t>
            </a:r>
            <a:endParaRPr/>
          </a:p>
          <a:p>
            <a:pPr indent="0" lvl="0" marL="0" rtl="0" algn="l">
              <a:spcBef>
                <a:spcPts val="800"/>
              </a:spcBef>
              <a:spcAft>
                <a:spcPts val="0"/>
              </a:spcAft>
              <a:buNone/>
            </a:pPr>
            <a:r>
              <a:rPr lang="en-US"/>
              <a:t>NEXT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7a9e7c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7a9e7c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US"/>
              <a:t>"Thanks Fatema. We examined Logistic Regression as it's great for tasks that involve binary classification.</a:t>
            </a:r>
            <a:endParaRPr/>
          </a:p>
          <a:p>
            <a:pPr indent="0" lvl="0" marL="45720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SzPts val="1100"/>
              <a:buChar char="●"/>
            </a:pPr>
            <a:r>
              <a:rPr lang="en-US"/>
              <a:t>It's simple to implement and doesn't need much computational power, allowing us to train models quickly, even with large datasets.</a:t>
            </a:r>
            <a:endParaRPr/>
          </a:p>
          <a:p>
            <a:pPr indent="0" lvl="0" marL="45720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SzPts val="1100"/>
              <a:buChar char="●"/>
            </a:pPr>
            <a:r>
              <a:rPr lang="en-US"/>
              <a:t>Its reliability and ease of understanding make it a strong choice for predicting heart failure, where every moment counts &amp; accuracy is critical."</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(Next Slide_)</a:t>
            </a:r>
            <a:endParaRPr b="1"/>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67a9e7cb9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67a9e7cb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US"/>
              <a:t>"We then trained the model on labeled data using the 'liblinear' solver, making sure it’s reproducible by setting a fixed random state."</a:t>
            </a:r>
            <a:endParaRPr/>
          </a:p>
          <a:p>
            <a:pPr indent="0" lvl="0" marL="45720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SzPts val="1100"/>
              <a:buChar char="●"/>
            </a:pPr>
            <a:r>
              <a:rPr lang="en-US"/>
              <a:t>"After training, we tested the model using a confusion matrix, which showed a good balance between true positives and true negatives, with only a few misclassifications."</a:t>
            </a:r>
            <a:endParaRPr/>
          </a:p>
          <a:p>
            <a:pPr indent="0" lvl="0" marL="45720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SzPts val="1100"/>
              <a:buChar char="●"/>
            </a:pPr>
            <a:r>
              <a:rPr lang="en-US"/>
              <a:t>"Overall, the model reached a solid 90% accuracy, which </a:t>
            </a:r>
            <a:r>
              <a:rPr lang="en-US"/>
              <a:t>shows</a:t>
            </a:r>
            <a:r>
              <a:rPr lang="en-US"/>
              <a:t> </a:t>
            </a:r>
            <a:r>
              <a:rPr lang="en-US"/>
              <a:t>reliable</a:t>
            </a:r>
            <a:r>
              <a:rPr lang="en-US"/>
              <a:t> performance, though there’s still some room to reduce those misclassifications."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a:solidFill>
                  <a:schemeClr val="dk1"/>
                </a:solidFill>
              </a:rPr>
              <a:t>(Next Slide_)</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67a9e7cb9_1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67a9e7cb9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"We also examined the Neural Networks model because it’s great at spotting complex patterns in health data, making it ideal for predicting heart failure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US"/>
              <a:t>It also improves accuracy by learning from large datasets and can automatically determine which features are most critical, reducing the need for manual input.</a:t>
            </a:r>
            <a:endParaRPr/>
          </a:p>
          <a:p>
            <a:pPr indent="0" lvl="0" marL="914400" rtl="0" algn="l">
              <a:spcBef>
                <a:spcPts val="0"/>
              </a:spcBef>
              <a:spcAft>
                <a:spcPts val="0"/>
              </a:spcAft>
              <a:buNone/>
            </a:pPr>
            <a:r>
              <a:rPr lang="en-US"/>
              <a:t> </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US"/>
              <a:t>Additionally, its flexible architecture allows us to customise to better fit specific datasets, enhancing overall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a:solidFill>
                  <a:schemeClr val="dk1"/>
                </a:solidFill>
              </a:rPr>
              <a:t>(Next Slide_)</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67a9e7cb9_1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67a9e7cb9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"So with this model, it used five hidden layers, starting with 128 nodes and gradually decreasing to 16, all using sigmoid activation functions.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US"/>
              <a:t>The model was trained for 100 epochs with 15% of the data reserved for validation.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It performed well on the test data, achieving an 89% accuracy, which indicates its potential effectiveness in predicting outcomes."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Now over to Kristina who will now speak on the other models we examined, 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a:solidFill>
                  <a:schemeClr val="dk1"/>
                </a:solidFill>
              </a:rPr>
              <a:t>(End of Frank’s Part.)</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rPr>
              <a:t>The next model we used was Random Forest, a machine learning model involving trees using different subsets of the data and features, to make predictions it then combines their predictions to improve accuracy and reduce overfitting.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40080" y="1371599"/>
            <a:ext cx="6675000" cy="29517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5400"/>
              <a:buFont typeface="Play"/>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1" type="subTitle"/>
          </p:nvPr>
        </p:nvSpPr>
        <p:spPr>
          <a:xfrm>
            <a:off x="640080" y="4584879"/>
            <a:ext cx="6675000" cy="1287900"/>
          </a:xfrm>
          <a:prstGeom prst="rect">
            <a:avLst/>
          </a:prstGeom>
          <a:noFill/>
          <a:ln>
            <a:noFill/>
          </a:ln>
        </p:spPr>
        <p:txBody>
          <a:bodyPr anchorCtr="0" anchor="b" bIns="45700" lIns="91425" spcFirstLastPara="1" rIns="91425" wrap="square" tIns="45700">
            <a:normAutofit/>
          </a:bodyPr>
          <a:lstStyle>
            <a:lvl1pPr lvl="0" rtl="0" algn="l">
              <a:lnSpc>
                <a:spcPct val="130000"/>
              </a:lnSpc>
              <a:spcBef>
                <a:spcPts val="1000"/>
              </a:spcBef>
              <a:spcAft>
                <a:spcPts val="0"/>
              </a:spcAft>
              <a:buClr>
                <a:schemeClr val="dk1"/>
              </a:buClr>
              <a:buSzPts val="1566"/>
              <a:buNone/>
              <a:defRPr b="1" sz="1800" cap="none"/>
            </a:lvl1pPr>
            <a:lvl2pPr lvl="1" rtl="0" algn="ctr">
              <a:lnSpc>
                <a:spcPct val="120000"/>
              </a:lnSpc>
              <a:spcBef>
                <a:spcPts val="500"/>
              </a:spcBef>
              <a:spcAft>
                <a:spcPts val="0"/>
              </a:spcAft>
              <a:buClr>
                <a:schemeClr val="dk1"/>
              </a:buClr>
              <a:buSzPts val="1740"/>
              <a:buNone/>
              <a:defRPr sz="2000"/>
            </a:lvl2pPr>
            <a:lvl3pPr lvl="2" rtl="0" algn="ctr">
              <a:lnSpc>
                <a:spcPct val="120000"/>
              </a:lnSpc>
              <a:spcBef>
                <a:spcPts val="500"/>
              </a:spcBef>
              <a:spcAft>
                <a:spcPts val="0"/>
              </a:spcAft>
              <a:buClr>
                <a:schemeClr val="dk1"/>
              </a:buClr>
              <a:buSzPts val="1566"/>
              <a:buNone/>
              <a:defRPr sz="1800"/>
            </a:lvl3pPr>
            <a:lvl4pPr lvl="3" rtl="0" algn="ctr">
              <a:lnSpc>
                <a:spcPct val="120000"/>
              </a:lnSpc>
              <a:spcBef>
                <a:spcPts val="500"/>
              </a:spcBef>
              <a:spcAft>
                <a:spcPts val="0"/>
              </a:spcAft>
              <a:buClr>
                <a:schemeClr val="dk1"/>
              </a:buClr>
              <a:buSzPts val="1392"/>
              <a:buNone/>
              <a:defRPr sz="1600"/>
            </a:lvl4pPr>
            <a:lvl5pPr lvl="4" rtl="0" algn="ctr">
              <a:lnSpc>
                <a:spcPct val="120000"/>
              </a:lnSpc>
              <a:spcBef>
                <a:spcPts val="500"/>
              </a:spcBef>
              <a:spcAft>
                <a:spcPts val="0"/>
              </a:spcAft>
              <a:buClr>
                <a:schemeClr val="dk1"/>
              </a:buClr>
              <a:buSzPts val="1392"/>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40079" y="1371601"/>
            <a:ext cx="10890900" cy="10974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4302508" y="-1028928"/>
            <a:ext cx="3566100" cy="108909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80" name="Google Shape;80;p12"/>
          <p:cNvSpPr txBox="1"/>
          <p:nvPr>
            <p:ph type="title"/>
          </p:nvPr>
        </p:nvSpPr>
        <p:spPr>
          <a:xfrm rot="5400000">
            <a:off x="7346742" y="2502629"/>
            <a:ext cx="5536800" cy="18117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2"/>
          <p:cNvSpPr txBox="1"/>
          <p:nvPr>
            <p:ph idx="1" type="body"/>
          </p:nvPr>
        </p:nvSpPr>
        <p:spPr>
          <a:xfrm rot="5400000">
            <a:off x="2077952" y="-797670"/>
            <a:ext cx="5536800" cy="84123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2"/>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12"/>
          <p:cNvCxnSpPr/>
          <p:nvPr/>
        </p:nvCxnSpPr>
        <p:spPr>
          <a:xfrm rot="5400000">
            <a:off x="10872135" y="1192457"/>
            <a:ext cx="978900"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40079" y="1371601"/>
            <a:ext cx="10890900" cy="10974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3"/>
          <p:cNvSpPr txBox="1"/>
          <p:nvPr>
            <p:ph idx="1" type="body"/>
          </p:nvPr>
        </p:nvSpPr>
        <p:spPr>
          <a:xfrm>
            <a:off x="640080" y="2633472"/>
            <a:ext cx="10890900" cy="35661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6" name="Google Shape;26;p4"/>
          <p:cNvSpPr txBox="1"/>
          <p:nvPr>
            <p:ph type="title"/>
          </p:nvPr>
        </p:nvSpPr>
        <p:spPr>
          <a:xfrm>
            <a:off x="640080" y="1291366"/>
            <a:ext cx="9214800" cy="3159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5400"/>
              <a:buFont typeface="Play"/>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p:nvPr>
            <p:ph idx="1" type="body"/>
          </p:nvPr>
        </p:nvSpPr>
        <p:spPr>
          <a:xfrm>
            <a:off x="640080" y="5018567"/>
            <a:ext cx="7907100" cy="10740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740"/>
              <a:buNone/>
              <a:defRPr sz="2000">
                <a:solidFill>
                  <a:schemeClr val="dk1"/>
                </a:solidFill>
              </a:defRPr>
            </a:lvl1pPr>
            <a:lvl2pPr indent="-228600" lvl="1" marL="914400" rtl="0" algn="l">
              <a:lnSpc>
                <a:spcPct val="120000"/>
              </a:lnSpc>
              <a:spcBef>
                <a:spcPts val="500"/>
              </a:spcBef>
              <a:spcAft>
                <a:spcPts val="0"/>
              </a:spcAft>
              <a:buClr>
                <a:srgbClr val="888888"/>
              </a:buClr>
              <a:buSzPts val="1740"/>
              <a:buNone/>
              <a:defRPr sz="2000">
                <a:solidFill>
                  <a:srgbClr val="888888"/>
                </a:solidFill>
              </a:defRPr>
            </a:lvl2pPr>
            <a:lvl3pPr indent="-228600" lvl="2" marL="1371600" rtl="0" algn="l">
              <a:lnSpc>
                <a:spcPct val="120000"/>
              </a:lnSpc>
              <a:spcBef>
                <a:spcPts val="500"/>
              </a:spcBef>
              <a:spcAft>
                <a:spcPts val="0"/>
              </a:spcAft>
              <a:buClr>
                <a:srgbClr val="888888"/>
              </a:buClr>
              <a:buSzPts val="1566"/>
              <a:buNone/>
              <a:defRPr sz="1800">
                <a:solidFill>
                  <a:srgbClr val="888888"/>
                </a:solidFill>
              </a:defRPr>
            </a:lvl3pPr>
            <a:lvl4pPr indent="-228600" lvl="3" marL="1828800" rtl="0" algn="l">
              <a:lnSpc>
                <a:spcPct val="120000"/>
              </a:lnSpc>
              <a:spcBef>
                <a:spcPts val="500"/>
              </a:spcBef>
              <a:spcAft>
                <a:spcPts val="0"/>
              </a:spcAft>
              <a:buClr>
                <a:srgbClr val="888888"/>
              </a:buClr>
              <a:buSzPts val="1392"/>
              <a:buNone/>
              <a:defRPr sz="1600">
                <a:solidFill>
                  <a:srgbClr val="888888"/>
                </a:solidFill>
              </a:defRPr>
            </a:lvl4pPr>
            <a:lvl5pPr indent="-228600" lvl="4" marL="2286000" rtl="0" algn="l">
              <a:lnSpc>
                <a:spcPct val="120000"/>
              </a:lnSpc>
              <a:spcBef>
                <a:spcPts val="500"/>
              </a:spcBef>
              <a:spcAft>
                <a:spcPts val="0"/>
              </a:spcAft>
              <a:buClr>
                <a:srgbClr val="888888"/>
              </a:buClr>
              <a:buSzPts val="1392"/>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
          <p:cNvCxnSpPr/>
          <p:nvPr/>
        </p:nvCxnSpPr>
        <p:spPr>
          <a:xfrm>
            <a:off x="716281" y="4715234"/>
            <a:ext cx="978900"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640079" y="1371601"/>
            <a:ext cx="10890900" cy="10974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5"/>
          <p:cNvSpPr txBox="1"/>
          <p:nvPr>
            <p:ph idx="1" type="body"/>
          </p:nvPr>
        </p:nvSpPr>
        <p:spPr>
          <a:xfrm>
            <a:off x="640080" y="2633472"/>
            <a:ext cx="5212200" cy="35661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318928" y="2633472"/>
            <a:ext cx="5212200" cy="35661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40079" y="1371599"/>
            <a:ext cx="10890900" cy="9399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a:off x="640079" y="2311352"/>
            <a:ext cx="5212200" cy="695400"/>
          </a:xfrm>
          <a:prstGeom prst="rect">
            <a:avLst/>
          </a:prstGeom>
          <a:noFill/>
          <a:ln>
            <a:noFill/>
          </a:ln>
        </p:spPr>
        <p:txBody>
          <a:bodyPr anchorCtr="0" anchor="b"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566"/>
              <a:buNone/>
              <a:defRPr b="1" sz="1800" cap="none"/>
            </a:lvl1pPr>
            <a:lvl2pPr indent="-228600" lvl="1" marL="914400" rtl="0" algn="l">
              <a:lnSpc>
                <a:spcPct val="120000"/>
              </a:lnSpc>
              <a:spcBef>
                <a:spcPts val="500"/>
              </a:spcBef>
              <a:spcAft>
                <a:spcPts val="0"/>
              </a:spcAft>
              <a:buClr>
                <a:schemeClr val="dk1"/>
              </a:buClr>
              <a:buSzPts val="1740"/>
              <a:buNone/>
              <a:defRPr b="1" sz="2000"/>
            </a:lvl2pPr>
            <a:lvl3pPr indent="-228600" lvl="2" marL="1371600" rtl="0" algn="l">
              <a:lnSpc>
                <a:spcPct val="120000"/>
              </a:lnSpc>
              <a:spcBef>
                <a:spcPts val="500"/>
              </a:spcBef>
              <a:spcAft>
                <a:spcPts val="0"/>
              </a:spcAft>
              <a:buClr>
                <a:schemeClr val="dk1"/>
              </a:buClr>
              <a:buSzPts val="1566"/>
              <a:buNone/>
              <a:defRPr b="1" sz="1800"/>
            </a:lvl3pPr>
            <a:lvl4pPr indent="-228600" lvl="3" marL="1828800" rtl="0" algn="l">
              <a:lnSpc>
                <a:spcPct val="120000"/>
              </a:lnSpc>
              <a:spcBef>
                <a:spcPts val="500"/>
              </a:spcBef>
              <a:spcAft>
                <a:spcPts val="0"/>
              </a:spcAft>
              <a:buClr>
                <a:schemeClr val="dk1"/>
              </a:buClr>
              <a:buSzPts val="1392"/>
              <a:buNone/>
              <a:defRPr b="1" sz="1600"/>
            </a:lvl4pPr>
            <a:lvl5pPr indent="-228600" lvl="4" marL="2286000" rtl="0" algn="l">
              <a:lnSpc>
                <a:spcPct val="120000"/>
              </a:lnSpc>
              <a:spcBef>
                <a:spcPts val="500"/>
              </a:spcBef>
              <a:spcAft>
                <a:spcPts val="0"/>
              </a:spcAft>
              <a:buClr>
                <a:schemeClr val="dk1"/>
              </a:buClr>
              <a:buSzPts val="1392"/>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640079" y="3006725"/>
            <a:ext cx="5212200" cy="31914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318928" y="2311352"/>
            <a:ext cx="5212200" cy="695400"/>
          </a:xfrm>
          <a:prstGeom prst="rect">
            <a:avLst/>
          </a:prstGeom>
          <a:noFill/>
          <a:ln>
            <a:noFill/>
          </a:ln>
        </p:spPr>
        <p:txBody>
          <a:bodyPr anchorCtr="0" anchor="b"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566"/>
              <a:buNone/>
              <a:defRPr b="1" sz="1800" cap="none"/>
            </a:lvl1pPr>
            <a:lvl2pPr indent="-228600" lvl="1" marL="914400" rtl="0" algn="l">
              <a:lnSpc>
                <a:spcPct val="120000"/>
              </a:lnSpc>
              <a:spcBef>
                <a:spcPts val="500"/>
              </a:spcBef>
              <a:spcAft>
                <a:spcPts val="0"/>
              </a:spcAft>
              <a:buClr>
                <a:schemeClr val="dk1"/>
              </a:buClr>
              <a:buSzPts val="1740"/>
              <a:buNone/>
              <a:defRPr b="1" sz="2000"/>
            </a:lvl2pPr>
            <a:lvl3pPr indent="-228600" lvl="2" marL="1371600" rtl="0" algn="l">
              <a:lnSpc>
                <a:spcPct val="120000"/>
              </a:lnSpc>
              <a:spcBef>
                <a:spcPts val="500"/>
              </a:spcBef>
              <a:spcAft>
                <a:spcPts val="0"/>
              </a:spcAft>
              <a:buClr>
                <a:schemeClr val="dk1"/>
              </a:buClr>
              <a:buSzPts val="1566"/>
              <a:buNone/>
              <a:defRPr b="1" sz="1800"/>
            </a:lvl3pPr>
            <a:lvl4pPr indent="-228600" lvl="3" marL="1828800" rtl="0" algn="l">
              <a:lnSpc>
                <a:spcPct val="120000"/>
              </a:lnSpc>
              <a:spcBef>
                <a:spcPts val="500"/>
              </a:spcBef>
              <a:spcAft>
                <a:spcPts val="0"/>
              </a:spcAft>
              <a:buClr>
                <a:schemeClr val="dk1"/>
              </a:buClr>
              <a:buSzPts val="1392"/>
              <a:buNone/>
              <a:defRPr b="1" sz="1600"/>
            </a:lvl4pPr>
            <a:lvl5pPr indent="-228600" lvl="4" marL="2286000" rtl="0" algn="l">
              <a:lnSpc>
                <a:spcPct val="120000"/>
              </a:lnSpc>
              <a:spcBef>
                <a:spcPts val="500"/>
              </a:spcBef>
              <a:spcAft>
                <a:spcPts val="0"/>
              </a:spcAft>
              <a:buClr>
                <a:schemeClr val="dk1"/>
              </a:buClr>
              <a:buSzPts val="1392"/>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318928" y="3006725"/>
            <a:ext cx="5212200" cy="3191400"/>
          </a:xfrm>
          <a:prstGeom prst="rect">
            <a:avLst/>
          </a:prstGeom>
          <a:noFill/>
          <a:ln>
            <a:noFill/>
          </a:ln>
        </p:spPr>
        <p:txBody>
          <a:bodyPr anchorCtr="0" anchor="t" bIns="45700" lIns="91425" spcFirstLastPara="1" rIns="91425" wrap="square" tIns="45700">
            <a:normAutofit/>
          </a:bodyPr>
          <a:lstStyle>
            <a:lvl1pPr indent="-328041" lvl="0" marL="457200" rtl="0" algn="l">
              <a:lnSpc>
                <a:spcPct val="120000"/>
              </a:lnSpc>
              <a:spcBef>
                <a:spcPts val="1000"/>
              </a:spcBef>
              <a:spcAft>
                <a:spcPts val="0"/>
              </a:spcAft>
              <a:buClr>
                <a:schemeClr val="dk1"/>
              </a:buClr>
              <a:buSzPts val="1566"/>
              <a:buChar char="•"/>
              <a:defRPr/>
            </a:lvl1pPr>
            <a:lvl2pPr indent="-328041" lvl="1" marL="914400" rtl="0" algn="l">
              <a:lnSpc>
                <a:spcPct val="120000"/>
              </a:lnSpc>
              <a:spcBef>
                <a:spcPts val="500"/>
              </a:spcBef>
              <a:spcAft>
                <a:spcPts val="0"/>
              </a:spcAft>
              <a:buClr>
                <a:schemeClr val="dk1"/>
              </a:buClr>
              <a:buSzPts val="1566"/>
              <a:buChar char="•"/>
              <a:defRPr/>
            </a:lvl2pPr>
            <a:lvl3pPr indent="-328041" lvl="2" marL="1371600" rtl="0" algn="l">
              <a:lnSpc>
                <a:spcPct val="120000"/>
              </a:lnSpc>
              <a:spcBef>
                <a:spcPts val="500"/>
              </a:spcBef>
              <a:spcAft>
                <a:spcPts val="0"/>
              </a:spcAft>
              <a:buClr>
                <a:schemeClr val="dk1"/>
              </a:buClr>
              <a:buSzPts val="1566"/>
              <a:buChar char="•"/>
              <a:defRPr/>
            </a:lvl3pPr>
            <a:lvl4pPr indent="-328041" lvl="3" marL="1828800" rtl="0" algn="l">
              <a:lnSpc>
                <a:spcPct val="120000"/>
              </a:lnSpc>
              <a:spcBef>
                <a:spcPts val="500"/>
              </a:spcBef>
              <a:spcAft>
                <a:spcPts val="0"/>
              </a:spcAft>
              <a:buClr>
                <a:schemeClr val="dk1"/>
              </a:buClr>
              <a:buSzPts val="1566"/>
              <a:buChar char="•"/>
              <a:defRPr/>
            </a:lvl4pPr>
            <a:lvl5pPr indent="-328041" lvl="4" marL="2286000" rtl="0" algn="l">
              <a:lnSpc>
                <a:spcPct val="120000"/>
              </a:lnSpc>
              <a:spcBef>
                <a:spcPts val="500"/>
              </a:spcBef>
              <a:spcAft>
                <a:spcPts val="0"/>
              </a:spcAft>
              <a:buClr>
                <a:schemeClr val="dk1"/>
              </a:buClr>
              <a:buSzPts val="1566"/>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6"/>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40079" y="1371601"/>
            <a:ext cx="10890900" cy="10974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7"/>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7"/>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55" name="Google Shape;55;p8"/>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0080" y="1371600"/>
            <a:ext cx="3859500" cy="14517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3600"/>
              <a:buFont typeface="Pla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4936519" y="1031001"/>
            <a:ext cx="6594600" cy="5166300"/>
          </a:xfrm>
          <a:prstGeom prst="rect">
            <a:avLst/>
          </a:prstGeom>
          <a:noFill/>
          <a:ln>
            <a:noFill/>
          </a:ln>
        </p:spPr>
        <p:txBody>
          <a:bodyPr anchorCtr="0" anchor="t" bIns="45700" lIns="91425" spcFirstLastPara="1" rIns="91425" wrap="square" tIns="45700">
            <a:normAutofit/>
          </a:bodyPr>
          <a:lstStyle>
            <a:lvl1pPr indent="-383286" lvl="0" marL="457200" rtl="0" algn="l">
              <a:lnSpc>
                <a:spcPct val="120000"/>
              </a:lnSpc>
              <a:spcBef>
                <a:spcPts val="1000"/>
              </a:spcBef>
              <a:spcAft>
                <a:spcPts val="0"/>
              </a:spcAft>
              <a:buClr>
                <a:schemeClr val="dk1"/>
              </a:buClr>
              <a:buSzPts val="2436"/>
              <a:buChar char="•"/>
              <a:defRPr sz="2800"/>
            </a:lvl1pPr>
            <a:lvl2pPr indent="-361187" lvl="1" marL="914400" rtl="0" algn="l">
              <a:lnSpc>
                <a:spcPct val="120000"/>
              </a:lnSpc>
              <a:spcBef>
                <a:spcPts val="500"/>
              </a:spcBef>
              <a:spcAft>
                <a:spcPts val="0"/>
              </a:spcAft>
              <a:buClr>
                <a:schemeClr val="dk1"/>
              </a:buClr>
              <a:buSzPts val="2088"/>
              <a:buChar char="•"/>
              <a:defRPr sz="2400"/>
            </a:lvl2pPr>
            <a:lvl3pPr indent="-339089" lvl="2" marL="1371600" rtl="0" algn="l">
              <a:lnSpc>
                <a:spcPct val="120000"/>
              </a:lnSpc>
              <a:spcBef>
                <a:spcPts val="500"/>
              </a:spcBef>
              <a:spcAft>
                <a:spcPts val="0"/>
              </a:spcAft>
              <a:buClr>
                <a:schemeClr val="dk1"/>
              </a:buClr>
              <a:buSzPts val="1740"/>
              <a:buChar char="•"/>
              <a:defRPr sz="2000"/>
            </a:lvl3pPr>
            <a:lvl4pPr indent="-328041" lvl="3" marL="1828800" rtl="0" algn="l">
              <a:lnSpc>
                <a:spcPct val="120000"/>
              </a:lnSpc>
              <a:spcBef>
                <a:spcPts val="500"/>
              </a:spcBef>
              <a:spcAft>
                <a:spcPts val="0"/>
              </a:spcAft>
              <a:buClr>
                <a:schemeClr val="dk1"/>
              </a:buClr>
              <a:buSzPts val="1566"/>
              <a:buChar char="•"/>
              <a:defRPr sz="1800"/>
            </a:lvl4pPr>
            <a:lvl5pPr indent="-328041" lvl="4" marL="2286000" rtl="0" algn="l">
              <a:lnSpc>
                <a:spcPct val="120000"/>
              </a:lnSpc>
              <a:spcBef>
                <a:spcPts val="500"/>
              </a:spcBef>
              <a:spcAft>
                <a:spcPts val="0"/>
              </a:spcAft>
              <a:buClr>
                <a:schemeClr val="dk1"/>
              </a:buClr>
              <a:buSzPts val="1566"/>
              <a:buChar char="•"/>
              <a:defRPr sz="18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40080" y="2972168"/>
            <a:ext cx="3859500" cy="3226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392"/>
              <a:buNone/>
              <a:defRPr sz="1600"/>
            </a:lvl1pPr>
            <a:lvl2pPr indent="-228600" lvl="1" marL="914400" rtl="0" algn="l">
              <a:lnSpc>
                <a:spcPct val="120000"/>
              </a:lnSpc>
              <a:spcBef>
                <a:spcPts val="500"/>
              </a:spcBef>
              <a:spcAft>
                <a:spcPts val="0"/>
              </a:spcAft>
              <a:buClr>
                <a:schemeClr val="dk1"/>
              </a:buClr>
              <a:buSzPts val="1218"/>
              <a:buNone/>
              <a:defRPr sz="1400"/>
            </a:lvl2pPr>
            <a:lvl3pPr indent="-228600" lvl="2" marL="1371600" rtl="0" algn="l">
              <a:lnSpc>
                <a:spcPct val="120000"/>
              </a:lnSpc>
              <a:spcBef>
                <a:spcPts val="500"/>
              </a:spcBef>
              <a:spcAft>
                <a:spcPts val="0"/>
              </a:spcAft>
              <a:buClr>
                <a:schemeClr val="dk1"/>
              </a:buClr>
              <a:buSzPts val="1044"/>
              <a:buNone/>
              <a:defRPr sz="1200"/>
            </a:lvl3pPr>
            <a:lvl4pPr indent="-228600" lvl="3" marL="1828800" rtl="0" algn="l">
              <a:lnSpc>
                <a:spcPct val="120000"/>
              </a:lnSpc>
              <a:spcBef>
                <a:spcPts val="500"/>
              </a:spcBef>
              <a:spcAft>
                <a:spcPts val="0"/>
              </a:spcAft>
              <a:buClr>
                <a:schemeClr val="dk1"/>
              </a:buClr>
              <a:buSzPts val="870"/>
              <a:buNone/>
              <a:defRPr sz="1000"/>
            </a:lvl4pPr>
            <a:lvl5pPr indent="-228600" lvl="4" marL="2286000" rtl="0" algn="l">
              <a:lnSpc>
                <a:spcPct val="120000"/>
              </a:lnSpc>
              <a:spcBef>
                <a:spcPts val="500"/>
              </a:spcBef>
              <a:spcAft>
                <a:spcPts val="0"/>
              </a:spcAft>
              <a:buClr>
                <a:schemeClr val="dk1"/>
              </a:buClr>
              <a:buSzPts val="87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40080" y="1371600"/>
            <a:ext cx="3859500" cy="14517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3600"/>
              <a:buFont typeface="Pla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4937760" y="1033271"/>
            <a:ext cx="6592800" cy="5166300"/>
          </a:xfrm>
          <a:prstGeom prst="rect">
            <a:avLst/>
          </a:prstGeom>
          <a:noFill/>
          <a:ln>
            <a:noFill/>
          </a:ln>
        </p:spPr>
      </p:sp>
      <p:sp>
        <p:nvSpPr>
          <p:cNvPr id="68" name="Google Shape;68;p10"/>
          <p:cNvSpPr txBox="1"/>
          <p:nvPr>
            <p:ph idx="1" type="body"/>
          </p:nvPr>
        </p:nvSpPr>
        <p:spPr>
          <a:xfrm>
            <a:off x="640080" y="2972167"/>
            <a:ext cx="3859500" cy="3226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dk1"/>
              </a:buClr>
              <a:buSzPts val="1392"/>
              <a:buNone/>
              <a:defRPr sz="1600"/>
            </a:lvl1pPr>
            <a:lvl2pPr indent="-228600" lvl="1" marL="914400" rtl="0" algn="l">
              <a:lnSpc>
                <a:spcPct val="120000"/>
              </a:lnSpc>
              <a:spcBef>
                <a:spcPts val="500"/>
              </a:spcBef>
              <a:spcAft>
                <a:spcPts val="0"/>
              </a:spcAft>
              <a:buClr>
                <a:schemeClr val="dk1"/>
              </a:buClr>
              <a:buSzPts val="1218"/>
              <a:buNone/>
              <a:defRPr sz="1400"/>
            </a:lvl2pPr>
            <a:lvl3pPr indent="-228600" lvl="2" marL="1371600" rtl="0" algn="l">
              <a:lnSpc>
                <a:spcPct val="120000"/>
              </a:lnSpc>
              <a:spcBef>
                <a:spcPts val="500"/>
              </a:spcBef>
              <a:spcAft>
                <a:spcPts val="0"/>
              </a:spcAft>
              <a:buClr>
                <a:schemeClr val="dk1"/>
              </a:buClr>
              <a:buSzPts val="1044"/>
              <a:buNone/>
              <a:defRPr sz="1200"/>
            </a:lvl3pPr>
            <a:lvl4pPr indent="-228600" lvl="3" marL="1828800" rtl="0" algn="l">
              <a:lnSpc>
                <a:spcPct val="120000"/>
              </a:lnSpc>
              <a:spcBef>
                <a:spcPts val="500"/>
              </a:spcBef>
              <a:spcAft>
                <a:spcPts val="0"/>
              </a:spcAft>
              <a:buClr>
                <a:schemeClr val="dk1"/>
              </a:buClr>
              <a:buSzPts val="870"/>
              <a:buNone/>
              <a:defRPr sz="1000"/>
            </a:lvl4pPr>
            <a:lvl5pPr indent="-228600" lvl="4" marL="2286000" rtl="0" algn="l">
              <a:lnSpc>
                <a:spcPct val="120000"/>
              </a:lnSpc>
              <a:spcBef>
                <a:spcPts val="500"/>
              </a:spcBef>
              <a:spcAft>
                <a:spcPts val="0"/>
              </a:spcAft>
              <a:buClr>
                <a:schemeClr val="dk1"/>
              </a:buClr>
              <a:buSzPts val="87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79" y="1371601"/>
            <a:ext cx="10890900" cy="10974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Play"/>
              <a:buNone/>
              <a:defRPr b="1" i="0" sz="4000" u="none" cap="none" strike="noStrike">
                <a:solidFill>
                  <a:schemeClr val="dk1"/>
                </a:solidFill>
                <a:latin typeface="Play"/>
                <a:ea typeface="Play"/>
                <a:cs typeface="Play"/>
                <a:sym typeface="Pla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640080" y="2633472"/>
            <a:ext cx="10890900" cy="356610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20000"/>
              </a:lnSpc>
              <a:spcBef>
                <a:spcPts val="1000"/>
              </a:spcBef>
              <a:spcAft>
                <a:spcPts val="0"/>
              </a:spcAft>
              <a:buClr>
                <a:schemeClr val="dk1"/>
              </a:buClr>
              <a:buSzPts val="1740"/>
              <a:buFont typeface="Arial"/>
              <a:buChar char="•"/>
              <a:defRPr b="0" i="0" sz="2000" u="none" cap="none" strike="noStrike">
                <a:solidFill>
                  <a:schemeClr val="dk1"/>
                </a:solidFill>
                <a:latin typeface="Play"/>
                <a:ea typeface="Play"/>
                <a:cs typeface="Play"/>
                <a:sym typeface="Play"/>
              </a:defRPr>
            </a:lvl1pPr>
            <a:lvl2pPr indent="-328041" lvl="1" marL="914400" marR="0" rtl="0" algn="l">
              <a:lnSpc>
                <a:spcPct val="120000"/>
              </a:lnSpc>
              <a:spcBef>
                <a:spcPts val="500"/>
              </a:spcBef>
              <a:spcAft>
                <a:spcPts val="0"/>
              </a:spcAft>
              <a:buClr>
                <a:schemeClr val="dk1"/>
              </a:buClr>
              <a:buSzPts val="1566"/>
              <a:buFont typeface="Arial"/>
              <a:buChar char="•"/>
              <a:defRPr b="0" i="0" sz="1800" u="none" cap="none" strike="noStrike">
                <a:solidFill>
                  <a:schemeClr val="dk1"/>
                </a:solidFill>
                <a:latin typeface="Play"/>
                <a:ea typeface="Play"/>
                <a:cs typeface="Play"/>
                <a:sym typeface="Play"/>
              </a:defRPr>
            </a:lvl2pPr>
            <a:lvl3pPr indent="-316992" lvl="2" marL="1371600" marR="0" rtl="0" algn="l">
              <a:lnSpc>
                <a:spcPct val="120000"/>
              </a:lnSpc>
              <a:spcBef>
                <a:spcPts val="500"/>
              </a:spcBef>
              <a:spcAft>
                <a:spcPts val="0"/>
              </a:spcAft>
              <a:buClr>
                <a:schemeClr val="dk1"/>
              </a:buClr>
              <a:buSzPts val="1392"/>
              <a:buFont typeface="Arial"/>
              <a:buChar char="•"/>
              <a:defRPr b="0" i="0" sz="1600" u="none" cap="none" strike="noStrike">
                <a:solidFill>
                  <a:schemeClr val="dk1"/>
                </a:solidFill>
                <a:latin typeface="Play"/>
                <a:ea typeface="Play"/>
                <a:cs typeface="Play"/>
                <a:sym typeface="Play"/>
              </a:defRPr>
            </a:lvl3pPr>
            <a:lvl4pPr indent="-305942" lvl="3" marL="1828800" marR="0" rtl="0" algn="l">
              <a:lnSpc>
                <a:spcPct val="120000"/>
              </a:lnSpc>
              <a:spcBef>
                <a:spcPts val="500"/>
              </a:spcBef>
              <a:spcAft>
                <a:spcPts val="0"/>
              </a:spcAft>
              <a:buClr>
                <a:schemeClr val="dk1"/>
              </a:buClr>
              <a:buSzPts val="1218"/>
              <a:buFont typeface="Arial"/>
              <a:buChar char="•"/>
              <a:defRPr b="0" i="0" sz="1400" u="none" cap="none" strike="noStrike">
                <a:solidFill>
                  <a:schemeClr val="dk1"/>
                </a:solidFill>
                <a:latin typeface="Play"/>
                <a:ea typeface="Play"/>
                <a:cs typeface="Play"/>
                <a:sym typeface="Play"/>
              </a:defRPr>
            </a:lvl4pPr>
            <a:lvl5pPr indent="-305942" lvl="4" marL="2286000" marR="0" rtl="0" algn="l">
              <a:lnSpc>
                <a:spcPct val="120000"/>
              </a:lnSpc>
              <a:spcBef>
                <a:spcPts val="500"/>
              </a:spcBef>
              <a:spcAft>
                <a:spcPts val="0"/>
              </a:spcAft>
              <a:buClr>
                <a:schemeClr val="dk1"/>
              </a:buClr>
              <a:buSzPts val="1218"/>
              <a:buFont typeface="Arial"/>
              <a:buChar char="•"/>
              <a:defRPr b="0" i="0" sz="1400" u="none" cap="none" strike="noStrike">
                <a:solidFill>
                  <a:schemeClr val="dk1"/>
                </a:solidFill>
                <a:latin typeface="Play"/>
                <a:ea typeface="Play"/>
                <a:cs typeface="Play"/>
                <a:sym typeface="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9pPr>
          </a:lstStyle>
          <a:p/>
        </p:txBody>
      </p:sp>
      <p:sp>
        <p:nvSpPr>
          <p:cNvPr id="8" name="Google Shape;8;p1"/>
          <p:cNvSpPr txBox="1"/>
          <p:nvPr>
            <p:ph idx="10" type="dt"/>
          </p:nvPr>
        </p:nvSpPr>
        <p:spPr>
          <a:xfrm>
            <a:off x="64008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dk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dk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dk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dk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dk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dk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dk1"/>
                </a:solidFill>
                <a:latin typeface="Play"/>
                <a:ea typeface="Play"/>
                <a:cs typeface="Play"/>
                <a:sym typeface="Play"/>
              </a:defRPr>
            </a:lvl9pPr>
          </a:lstStyle>
          <a:p/>
        </p:txBody>
      </p:sp>
      <p:sp>
        <p:nvSpPr>
          <p:cNvPr id="9" name="Google Shape;9;p1"/>
          <p:cNvSpPr txBox="1"/>
          <p:nvPr>
            <p:ph idx="11" type="ftr"/>
          </p:nvPr>
        </p:nvSpPr>
        <p:spPr>
          <a:xfrm>
            <a:off x="6767622" y="6356350"/>
            <a:ext cx="40404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dk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dk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dk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dk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dk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dk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dk1"/>
                </a:solidFill>
                <a:latin typeface="Play"/>
                <a:ea typeface="Play"/>
                <a:cs typeface="Play"/>
                <a:sym typeface="Play"/>
              </a:defRPr>
            </a:lvl9pPr>
          </a:lstStyle>
          <a:p/>
        </p:txBody>
      </p:sp>
      <p:sp>
        <p:nvSpPr>
          <p:cNvPr id="10" name="Google Shape;10;p1"/>
          <p:cNvSpPr txBox="1"/>
          <p:nvPr>
            <p:ph idx="12" type="sldNum"/>
          </p:nvPr>
        </p:nvSpPr>
        <p:spPr>
          <a:xfrm>
            <a:off x="10807995" y="6356350"/>
            <a:ext cx="7230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chemeClr val="dk1"/>
                </a:solidFill>
                <a:latin typeface="Play"/>
                <a:ea typeface="Play"/>
                <a:cs typeface="Play"/>
                <a:sym typeface="Play"/>
              </a:defRPr>
            </a:lvl1pPr>
            <a:lvl2pPr indent="0" lvl="1" marL="0" marR="0" rtl="0" algn="r">
              <a:spcBef>
                <a:spcPts val="0"/>
              </a:spcBef>
              <a:buNone/>
              <a:defRPr b="1" i="0" sz="900" u="none" cap="none" strike="noStrike">
                <a:solidFill>
                  <a:schemeClr val="dk1"/>
                </a:solidFill>
                <a:latin typeface="Play"/>
                <a:ea typeface="Play"/>
                <a:cs typeface="Play"/>
                <a:sym typeface="Play"/>
              </a:defRPr>
            </a:lvl2pPr>
            <a:lvl3pPr indent="0" lvl="2" marL="0" marR="0" rtl="0" algn="r">
              <a:spcBef>
                <a:spcPts val="0"/>
              </a:spcBef>
              <a:buNone/>
              <a:defRPr b="1" i="0" sz="900" u="none" cap="none" strike="noStrike">
                <a:solidFill>
                  <a:schemeClr val="dk1"/>
                </a:solidFill>
                <a:latin typeface="Play"/>
                <a:ea typeface="Play"/>
                <a:cs typeface="Play"/>
                <a:sym typeface="Play"/>
              </a:defRPr>
            </a:lvl3pPr>
            <a:lvl4pPr indent="0" lvl="3" marL="0" marR="0" rtl="0" algn="r">
              <a:spcBef>
                <a:spcPts val="0"/>
              </a:spcBef>
              <a:buNone/>
              <a:defRPr b="1" i="0" sz="900" u="none" cap="none" strike="noStrike">
                <a:solidFill>
                  <a:schemeClr val="dk1"/>
                </a:solidFill>
                <a:latin typeface="Play"/>
                <a:ea typeface="Play"/>
                <a:cs typeface="Play"/>
                <a:sym typeface="Play"/>
              </a:defRPr>
            </a:lvl4pPr>
            <a:lvl5pPr indent="0" lvl="4" marL="0" marR="0" rtl="0" algn="r">
              <a:spcBef>
                <a:spcPts val="0"/>
              </a:spcBef>
              <a:buNone/>
              <a:defRPr b="1" i="0" sz="900" u="none" cap="none" strike="noStrike">
                <a:solidFill>
                  <a:schemeClr val="dk1"/>
                </a:solidFill>
                <a:latin typeface="Play"/>
                <a:ea typeface="Play"/>
                <a:cs typeface="Play"/>
                <a:sym typeface="Play"/>
              </a:defRPr>
            </a:lvl5pPr>
            <a:lvl6pPr indent="0" lvl="5" marL="0" marR="0" rtl="0" algn="r">
              <a:spcBef>
                <a:spcPts val="0"/>
              </a:spcBef>
              <a:buNone/>
              <a:defRPr b="1" i="0" sz="900" u="none" cap="none" strike="noStrike">
                <a:solidFill>
                  <a:schemeClr val="dk1"/>
                </a:solidFill>
                <a:latin typeface="Play"/>
                <a:ea typeface="Play"/>
                <a:cs typeface="Play"/>
                <a:sym typeface="Play"/>
              </a:defRPr>
            </a:lvl6pPr>
            <a:lvl7pPr indent="0" lvl="6" marL="0" marR="0" rtl="0" algn="r">
              <a:spcBef>
                <a:spcPts val="0"/>
              </a:spcBef>
              <a:buNone/>
              <a:defRPr b="1" i="0" sz="900" u="none" cap="none" strike="noStrike">
                <a:solidFill>
                  <a:schemeClr val="dk1"/>
                </a:solidFill>
                <a:latin typeface="Play"/>
                <a:ea typeface="Play"/>
                <a:cs typeface="Play"/>
                <a:sym typeface="Play"/>
              </a:defRPr>
            </a:lvl7pPr>
            <a:lvl8pPr indent="0" lvl="7" marL="0" marR="0" rtl="0" algn="r">
              <a:spcBef>
                <a:spcPts val="0"/>
              </a:spcBef>
              <a:buNone/>
              <a:defRPr b="1" i="0" sz="900" u="none" cap="none" strike="noStrike">
                <a:solidFill>
                  <a:schemeClr val="dk1"/>
                </a:solidFill>
                <a:latin typeface="Play"/>
                <a:ea typeface="Play"/>
                <a:cs typeface="Play"/>
                <a:sym typeface="Play"/>
              </a:defRPr>
            </a:lvl8pPr>
            <a:lvl9pPr indent="0" lvl="8" marL="0" marR="0" rtl="0" algn="r">
              <a:spcBef>
                <a:spcPts val="0"/>
              </a:spcBef>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713232" y="1031001"/>
            <a:ext cx="978900" cy="0"/>
          </a:xfrm>
          <a:prstGeom prst="straightConnector1">
            <a:avLst/>
          </a:prstGeom>
          <a:noFill/>
          <a:ln cap="flat" cmpd="sng" w="762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Play"/>
              <a:buNone/>
            </a:pPr>
            <a:r>
              <a:t/>
            </a:r>
            <a:endParaRPr b="0" i="0" sz="1800" u="none" cap="none" strike="noStrike">
              <a:solidFill>
                <a:srgbClr val="FFFFFF"/>
              </a:solidFill>
              <a:latin typeface="Play"/>
              <a:ea typeface="Play"/>
              <a:cs typeface="Play"/>
              <a:sym typeface="Play"/>
            </a:endParaRPr>
          </a:p>
        </p:txBody>
      </p:sp>
      <p:pic>
        <p:nvPicPr>
          <p:cNvPr id="91" name="Google Shape;91;p13"/>
          <p:cNvPicPr preferRelativeResize="0"/>
          <p:nvPr/>
        </p:nvPicPr>
        <p:blipFill rotWithShape="1">
          <a:blip r:embed="rId3">
            <a:alphaModFix/>
          </a:blip>
          <a:srcRect b="0" l="4375" r="38784" t="0"/>
          <a:stretch/>
        </p:blipFill>
        <p:spPr>
          <a:xfrm>
            <a:off x="5261956" y="10"/>
            <a:ext cx="6930043" cy="6857990"/>
          </a:xfrm>
          <a:prstGeom prst="rect">
            <a:avLst/>
          </a:prstGeom>
          <a:noFill/>
          <a:ln>
            <a:noFill/>
          </a:ln>
        </p:spPr>
      </p:pic>
      <p:sp>
        <p:nvSpPr>
          <p:cNvPr id="92" name="Google Shape;92;p13"/>
          <p:cNvSpPr txBox="1"/>
          <p:nvPr>
            <p:ph type="ctrTitle"/>
          </p:nvPr>
        </p:nvSpPr>
        <p:spPr>
          <a:xfrm>
            <a:off x="514117" y="952500"/>
            <a:ext cx="4124557" cy="281939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800"/>
              <a:buFont typeface="Play"/>
              <a:buNone/>
            </a:pPr>
            <a:r>
              <a:rPr lang="en-US" sz="5800"/>
              <a:t>Heart Failure Prediction</a:t>
            </a:r>
            <a:endParaRPr/>
          </a:p>
        </p:txBody>
      </p:sp>
      <p:sp>
        <p:nvSpPr>
          <p:cNvPr id="93" name="Google Shape;93;p13"/>
          <p:cNvSpPr txBox="1"/>
          <p:nvPr>
            <p:ph idx="1" type="subTitle"/>
          </p:nvPr>
        </p:nvSpPr>
        <p:spPr>
          <a:xfrm>
            <a:off x="514117" y="5155708"/>
            <a:ext cx="4057882" cy="1499584"/>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566"/>
              <a:buNone/>
            </a:pPr>
            <a:r>
              <a:rPr lang="en-US"/>
              <a:t>Kristina Abramoff</a:t>
            </a:r>
            <a:endParaRPr/>
          </a:p>
          <a:p>
            <a:pPr indent="0" lvl="0" marL="0" rtl="0" algn="l">
              <a:lnSpc>
                <a:spcPct val="130000"/>
              </a:lnSpc>
              <a:spcBef>
                <a:spcPts val="0"/>
              </a:spcBef>
              <a:spcAft>
                <a:spcPts val="0"/>
              </a:spcAft>
              <a:buClr>
                <a:schemeClr val="dk1"/>
              </a:buClr>
              <a:buSzPts val="1566"/>
              <a:buNone/>
            </a:pPr>
            <a:r>
              <a:rPr lang="en-US" cap="none"/>
              <a:t>David Adeline rock</a:t>
            </a:r>
            <a:endParaRPr/>
          </a:p>
          <a:p>
            <a:pPr indent="0" lvl="0" marL="0" rtl="0" algn="l">
              <a:lnSpc>
                <a:spcPct val="130000"/>
              </a:lnSpc>
              <a:spcBef>
                <a:spcPts val="0"/>
              </a:spcBef>
              <a:spcAft>
                <a:spcPts val="0"/>
              </a:spcAft>
              <a:buClr>
                <a:schemeClr val="dk1"/>
              </a:buClr>
              <a:buSzPts val="1566"/>
              <a:buNone/>
            </a:pPr>
            <a:r>
              <a:rPr lang="en-US" cap="none"/>
              <a:t>Fatema G</a:t>
            </a:r>
            <a:endParaRPr/>
          </a:p>
          <a:p>
            <a:pPr indent="0" lvl="0" marL="0" rtl="0" algn="l">
              <a:lnSpc>
                <a:spcPct val="130000"/>
              </a:lnSpc>
              <a:spcBef>
                <a:spcPts val="0"/>
              </a:spcBef>
              <a:spcAft>
                <a:spcPts val="0"/>
              </a:spcAft>
              <a:buClr>
                <a:schemeClr val="dk1"/>
              </a:buClr>
              <a:buSzPts val="1566"/>
              <a:buNone/>
            </a:pPr>
            <a:r>
              <a:rPr lang="en-US"/>
              <a:t>Hao Nguyen (Frank)</a:t>
            </a:r>
            <a:endParaRPr/>
          </a:p>
        </p:txBody>
      </p:sp>
      <p:cxnSp>
        <p:nvCxnSpPr>
          <p:cNvPr id="94" name="Google Shape;94;p13"/>
          <p:cNvCxnSpPr/>
          <p:nvPr/>
        </p:nvCxnSpPr>
        <p:spPr>
          <a:xfrm>
            <a:off x="592088" y="4882722"/>
            <a:ext cx="978862"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2"/>
                                        </p:tgtEl>
                                        <p:attrNameLst>
                                          <p:attrName>style.visibility</p:attrName>
                                        </p:attrNameLst>
                                      </p:cBhvr>
                                      <p:to>
                                        <p:strVal val="visible"/>
                                      </p:to>
                                    </p:set>
                                    <p:animEffect filter="fade" transition="in">
                                      <p:cBhvr>
                                        <p:cTn dur="4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28529" y="1226151"/>
            <a:ext cx="10890900" cy="109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Play"/>
              <a:buNone/>
            </a:pPr>
            <a:r>
              <a:rPr lang="en-US"/>
              <a:t>Random Forest Model</a:t>
            </a:r>
            <a:endParaRPr/>
          </a:p>
        </p:txBody>
      </p:sp>
      <p:pic>
        <p:nvPicPr>
          <p:cNvPr id="160" name="Google Shape;160;p22"/>
          <p:cNvPicPr preferRelativeResize="0"/>
          <p:nvPr/>
        </p:nvPicPr>
        <p:blipFill rotWithShape="1">
          <a:blip r:embed="rId3">
            <a:alphaModFix/>
          </a:blip>
          <a:srcRect b="2590" l="1958" r="2016" t="-2590"/>
          <a:stretch/>
        </p:blipFill>
        <p:spPr>
          <a:xfrm>
            <a:off x="787975" y="2204075"/>
            <a:ext cx="4919125" cy="4084325"/>
          </a:xfrm>
          <a:prstGeom prst="rect">
            <a:avLst/>
          </a:prstGeom>
          <a:noFill/>
          <a:ln>
            <a:noFill/>
          </a:ln>
        </p:spPr>
      </p:pic>
      <p:pic>
        <p:nvPicPr>
          <p:cNvPr id="161" name="Google Shape;161;p22"/>
          <p:cNvPicPr preferRelativeResize="0"/>
          <p:nvPr/>
        </p:nvPicPr>
        <p:blipFill>
          <a:blip r:embed="rId4">
            <a:alphaModFix/>
          </a:blip>
          <a:stretch>
            <a:fillRect/>
          </a:stretch>
        </p:blipFill>
        <p:spPr>
          <a:xfrm>
            <a:off x="5707100" y="2986775"/>
            <a:ext cx="6074574" cy="219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650554" y="117325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XGBoost</a:t>
            </a:r>
            <a:r>
              <a:rPr lang="en-US"/>
              <a:t> model</a:t>
            </a:r>
            <a:endParaRPr/>
          </a:p>
        </p:txBody>
      </p:sp>
      <p:pic>
        <p:nvPicPr>
          <p:cNvPr id="167" name="Google Shape;167;p23"/>
          <p:cNvPicPr preferRelativeResize="0"/>
          <p:nvPr/>
        </p:nvPicPr>
        <p:blipFill>
          <a:blip r:embed="rId3">
            <a:alphaModFix/>
          </a:blip>
          <a:stretch>
            <a:fillRect/>
          </a:stretch>
        </p:blipFill>
        <p:spPr>
          <a:xfrm>
            <a:off x="2680575" y="1861001"/>
            <a:ext cx="6830842" cy="42825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50554" y="117325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XGBoost model</a:t>
            </a:r>
            <a:endParaRPr/>
          </a:p>
        </p:txBody>
      </p:sp>
      <p:pic>
        <p:nvPicPr>
          <p:cNvPr id="173" name="Google Shape;173;p24"/>
          <p:cNvPicPr preferRelativeResize="0"/>
          <p:nvPr/>
        </p:nvPicPr>
        <p:blipFill>
          <a:blip r:embed="rId3">
            <a:alphaModFix/>
          </a:blip>
          <a:stretch>
            <a:fillRect/>
          </a:stretch>
        </p:blipFill>
        <p:spPr>
          <a:xfrm>
            <a:off x="1215050" y="2171300"/>
            <a:ext cx="4648075" cy="3705600"/>
          </a:xfrm>
          <a:prstGeom prst="rect">
            <a:avLst/>
          </a:prstGeom>
          <a:noFill/>
          <a:ln>
            <a:noFill/>
          </a:ln>
        </p:spPr>
      </p:pic>
      <p:pic>
        <p:nvPicPr>
          <p:cNvPr id="174" name="Google Shape;174;p24"/>
          <p:cNvPicPr preferRelativeResize="0"/>
          <p:nvPr/>
        </p:nvPicPr>
        <p:blipFill>
          <a:blip r:embed="rId4">
            <a:alphaModFix/>
          </a:blip>
          <a:stretch>
            <a:fillRect/>
          </a:stretch>
        </p:blipFill>
        <p:spPr>
          <a:xfrm>
            <a:off x="5957325" y="3106325"/>
            <a:ext cx="6121575" cy="221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50554" y="117325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XGBoost model- Features Importance</a:t>
            </a:r>
            <a:endParaRPr/>
          </a:p>
        </p:txBody>
      </p:sp>
      <p:pic>
        <p:nvPicPr>
          <p:cNvPr id="180" name="Google Shape;180;p25"/>
          <p:cNvPicPr preferRelativeResize="0"/>
          <p:nvPr/>
        </p:nvPicPr>
        <p:blipFill>
          <a:blip r:embed="rId3">
            <a:alphaModFix/>
          </a:blip>
          <a:stretch>
            <a:fillRect/>
          </a:stretch>
        </p:blipFill>
        <p:spPr>
          <a:xfrm>
            <a:off x="2595125" y="2270651"/>
            <a:ext cx="6737988" cy="4282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640079" y="137160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XGBoost Model- Dropped features</a:t>
            </a:r>
            <a:endParaRPr/>
          </a:p>
        </p:txBody>
      </p:sp>
      <p:pic>
        <p:nvPicPr>
          <p:cNvPr id="186" name="Google Shape;186;p26"/>
          <p:cNvPicPr preferRelativeResize="0"/>
          <p:nvPr/>
        </p:nvPicPr>
        <p:blipFill>
          <a:blip r:embed="rId3">
            <a:alphaModFix/>
          </a:blip>
          <a:stretch>
            <a:fillRect/>
          </a:stretch>
        </p:blipFill>
        <p:spPr>
          <a:xfrm>
            <a:off x="6049050" y="2985012"/>
            <a:ext cx="6063599" cy="2191951"/>
          </a:xfrm>
          <a:prstGeom prst="rect">
            <a:avLst/>
          </a:prstGeom>
          <a:noFill/>
          <a:ln>
            <a:noFill/>
          </a:ln>
        </p:spPr>
      </p:pic>
      <p:pic>
        <p:nvPicPr>
          <p:cNvPr id="187" name="Google Shape;187;p26"/>
          <p:cNvPicPr preferRelativeResize="0"/>
          <p:nvPr/>
        </p:nvPicPr>
        <p:blipFill>
          <a:blip r:embed="rId4">
            <a:alphaModFix/>
          </a:blip>
          <a:stretch>
            <a:fillRect/>
          </a:stretch>
        </p:blipFill>
        <p:spPr>
          <a:xfrm>
            <a:off x="136575" y="3044475"/>
            <a:ext cx="5734626" cy="207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650554" y="107975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XGBoost our highest performing model</a:t>
            </a:r>
            <a:endParaRPr/>
          </a:p>
        </p:txBody>
      </p:sp>
      <p:pic>
        <p:nvPicPr>
          <p:cNvPr id="193" name="Google Shape;193;p27"/>
          <p:cNvPicPr preferRelativeResize="0"/>
          <p:nvPr/>
        </p:nvPicPr>
        <p:blipFill>
          <a:blip r:embed="rId3">
            <a:alphaModFix/>
          </a:blip>
          <a:stretch>
            <a:fillRect/>
          </a:stretch>
        </p:blipFill>
        <p:spPr>
          <a:xfrm>
            <a:off x="3136200" y="2177150"/>
            <a:ext cx="6069677" cy="453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640079" y="137160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Deployment</a:t>
            </a:r>
            <a:endParaRPr/>
          </a:p>
        </p:txBody>
      </p:sp>
      <p:grpSp>
        <p:nvGrpSpPr>
          <p:cNvPr id="199" name="Google Shape;199;p28"/>
          <p:cNvGrpSpPr/>
          <p:nvPr/>
        </p:nvGrpSpPr>
        <p:grpSpPr>
          <a:xfrm>
            <a:off x="828425" y="2380429"/>
            <a:ext cx="10334603" cy="4304085"/>
            <a:chOff x="350859" y="1361100"/>
            <a:chExt cx="10812516" cy="4418525"/>
          </a:xfrm>
        </p:grpSpPr>
        <p:sp>
          <p:nvSpPr>
            <p:cNvPr id="200" name="Google Shape;200;p28"/>
            <p:cNvSpPr/>
            <p:nvPr/>
          </p:nvSpPr>
          <p:spPr>
            <a:xfrm>
              <a:off x="734450" y="1361100"/>
              <a:ext cx="3208800" cy="58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100">
                  <a:solidFill>
                    <a:srgbClr val="FFFFFF"/>
                  </a:solidFill>
                  <a:latin typeface="Play"/>
                  <a:ea typeface="Play"/>
                  <a:cs typeface="Play"/>
                  <a:sym typeface="Play"/>
                </a:rPr>
                <a:t>Google Colab</a:t>
              </a:r>
              <a:endParaRPr b="1" sz="2100">
                <a:solidFill>
                  <a:srgbClr val="FFFFFF"/>
                </a:solidFill>
                <a:latin typeface="Play"/>
                <a:ea typeface="Play"/>
                <a:cs typeface="Play"/>
                <a:sym typeface="Play"/>
              </a:endParaRPr>
            </a:p>
          </p:txBody>
        </p:sp>
        <p:sp>
          <p:nvSpPr>
            <p:cNvPr id="201" name="Google Shape;201;p28"/>
            <p:cNvSpPr/>
            <p:nvPr/>
          </p:nvSpPr>
          <p:spPr>
            <a:xfrm>
              <a:off x="7954575" y="1361100"/>
              <a:ext cx="3208800" cy="631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100">
                  <a:solidFill>
                    <a:srgbClr val="FFFFFF"/>
                  </a:solidFill>
                  <a:latin typeface="Play"/>
                  <a:ea typeface="Play"/>
                  <a:cs typeface="Play"/>
                  <a:sym typeface="Play"/>
                </a:rPr>
                <a:t>Local Computer</a:t>
              </a:r>
              <a:endParaRPr b="1" sz="2100">
                <a:solidFill>
                  <a:srgbClr val="FFFFFF"/>
                </a:solidFill>
                <a:latin typeface="Play"/>
                <a:ea typeface="Play"/>
                <a:cs typeface="Play"/>
                <a:sym typeface="Play"/>
              </a:endParaRPr>
            </a:p>
          </p:txBody>
        </p:sp>
        <p:sp>
          <p:nvSpPr>
            <p:cNvPr id="202" name="Google Shape;202;p28"/>
            <p:cNvSpPr txBox="1"/>
            <p:nvPr/>
          </p:nvSpPr>
          <p:spPr>
            <a:xfrm>
              <a:off x="734450" y="3380700"/>
              <a:ext cx="3208800" cy="801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Save Trained Models onto Google Drive</a:t>
              </a:r>
              <a:endParaRPr b="1" sz="1800">
                <a:solidFill>
                  <a:schemeClr val="dk1"/>
                </a:solidFill>
              </a:endParaRPr>
            </a:p>
          </p:txBody>
        </p:sp>
        <p:sp>
          <p:nvSpPr>
            <p:cNvPr id="203" name="Google Shape;203;p28"/>
            <p:cNvSpPr txBox="1"/>
            <p:nvPr/>
          </p:nvSpPr>
          <p:spPr>
            <a:xfrm>
              <a:off x="7954575" y="2139025"/>
              <a:ext cx="3208800" cy="1128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Download necessary libraries &amp; Create Streamlit App</a:t>
              </a:r>
              <a:endParaRPr b="1" sz="1800">
                <a:solidFill>
                  <a:schemeClr val="dk1"/>
                </a:solidFill>
              </a:endParaRPr>
            </a:p>
          </p:txBody>
        </p:sp>
        <p:sp>
          <p:nvSpPr>
            <p:cNvPr id="204" name="Google Shape;204;p28"/>
            <p:cNvSpPr txBox="1"/>
            <p:nvPr/>
          </p:nvSpPr>
          <p:spPr>
            <a:xfrm>
              <a:off x="7954575" y="3439488"/>
              <a:ext cx="3208800" cy="801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Download models onto local drive</a:t>
              </a:r>
              <a:endParaRPr b="1" sz="1800">
                <a:solidFill>
                  <a:schemeClr val="dk1"/>
                </a:solidFill>
              </a:endParaRPr>
            </a:p>
          </p:txBody>
        </p:sp>
        <p:sp>
          <p:nvSpPr>
            <p:cNvPr id="205" name="Google Shape;205;p28"/>
            <p:cNvSpPr txBox="1"/>
            <p:nvPr/>
          </p:nvSpPr>
          <p:spPr>
            <a:xfrm>
              <a:off x="7954575" y="4315825"/>
              <a:ext cx="3208800" cy="474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Run the Streamlit App</a:t>
              </a:r>
              <a:endParaRPr b="1" sz="1800">
                <a:solidFill>
                  <a:schemeClr val="dk1"/>
                </a:solidFill>
              </a:endParaRPr>
            </a:p>
          </p:txBody>
        </p:sp>
        <p:sp>
          <p:nvSpPr>
            <p:cNvPr id="206" name="Google Shape;206;p28"/>
            <p:cNvSpPr txBox="1"/>
            <p:nvPr/>
          </p:nvSpPr>
          <p:spPr>
            <a:xfrm>
              <a:off x="7954575" y="4978625"/>
              <a:ext cx="3208800" cy="801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Access Streamlit App in Browser</a:t>
              </a:r>
              <a:endParaRPr b="1" sz="1800">
                <a:solidFill>
                  <a:schemeClr val="dk1"/>
                </a:solidFill>
              </a:endParaRPr>
            </a:p>
          </p:txBody>
        </p:sp>
        <p:sp>
          <p:nvSpPr>
            <p:cNvPr id="207" name="Google Shape;207;p28"/>
            <p:cNvSpPr txBox="1"/>
            <p:nvPr/>
          </p:nvSpPr>
          <p:spPr>
            <a:xfrm>
              <a:off x="734450" y="2275338"/>
              <a:ext cx="3208800" cy="801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Train, Fit, Test and Validate </a:t>
              </a:r>
              <a:r>
                <a:rPr b="1" lang="en-US" sz="1800">
                  <a:solidFill>
                    <a:schemeClr val="dk1"/>
                  </a:solidFill>
                </a:rPr>
                <a:t>Models </a:t>
              </a:r>
              <a:endParaRPr b="1" sz="1800">
                <a:solidFill>
                  <a:schemeClr val="dk1"/>
                </a:solidFill>
              </a:endParaRPr>
            </a:p>
          </p:txBody>
        </p:sp>
        <p:sp>
          <p:nvSpPr>
            <p:cNvPr id="208" name="Google Shape;208;p28"/>
            <p:cNvSpPr/>
            <p:nvPr/>
          </p:nvSpPr>
          <p:spPr>
            <a:xfrm>
              <a:off x="5466875" y="2034350"/>
              <a:ext cx="1170900" cy="3166800"/>
            </a:xfrm>
            <a:prstGeom prst="striped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
                <a:ea typeface="Play"/>
                <a:cs typeface="Play"/>
                <a:sym typeface="Play"/>
              </a:endParaRPr>
            </a:p>
          </p:txBody>
        </p:sp>
        <p:pic>
          <p:nvPicPr>
            <p:cNvPr id="209" name="Google Shape;209;p28"/>
            <p:cNvPicPr preferRelativeResize="0"/>
            <p:nvPr/>
          </p:nvPicPr>
          <p:blipFill>
            <a:blip r:embed="rId3">
              <a:alphaModFix/>
            </a:blip>
            <a:stretch>
              <a:fillRect/>
            </a:stretch>
          </p:blipFill>
          <p:spPr>
            <a:xfrm>
              <a:off x="7679550" y="1422311"/>
              <a:ext cx="592925" cy="466776"/>
            </a:xfrm>
            <a:prstGeom prst="rect">
              <a:avLst/>
            </a:prstGeom>
            <a:noFill/>
            <a:ln>
              <a:noFill/>
            </a:ln>
          </p:spPr>
        </p:pic>
        <p:grpSp>
          <p:nvGrpSpPr>
            <p:cNvPr id="210" name="Google Shape;210;p28"/>
            <p:cNvGrpSpPr/>
            <p:nvPr/>
          </p:nvGrpSpPr>
          <p:grpSpPr>
            <a:xfrm>
              <a:off x="350859" y="1453897"/>
              <a:ext cx="592924" cy="403591"/>
              <a:chOff x="266975" y="1444800"/>
              <a:chExt cx="702600" cy="505500"/>
            </a:xfrm>
          </p:grpSpPr>
          <p:sp>
            <p:nvSpPr>
              <p:cNvPr id="211" name="Google Shape;211;p28"/>
              <p:cNvSpPr/>
              <p:nvPr/>
            </p:nvSpPr>
            <p:spPr>
              <a:xfrm>
                <a:off x="266975" y="1444800"/>
                <a:ext cx="702600" cy="50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
                  <a:ea typeface="Play"/>
                  <a:cs typeface="Play"/>
                  <a:sym typeface="Play"/>
                </a:endParaRPr>
              </a:p>
            </p:txBody>
          </p:sp>
          <p:pic>
            <p:nvPicPr>
              <p:cNvPr id="212" name="Google Shape;212;p28"/>
              <p:cNvPicPr preferRelativeResize="0"/>
              <p:nvPr/>
            </p:nvPicPr>
            <p:blipFill>
              <a:blip r:embed="rId4">
                <a:alphaModFix/>
              </a:blip>
              <a:stretch>
                <a:fillRect/>
              </a:stretch>
            </p:blipFill>
            <p:spPr>
              <a:xfrm>
                <a:off x="365527" y="1444800"/>
                <a:ext cx="505500" cy="505500"/>
              </a:xfrm>
              <a:prstGeom prst="rect">
                <a:avLst/>
              </a:prstGeom>
              <a:noFill/>
              <a:ln>
                <a:noFill/>
              </a:ln>
            </p:spPr>
          </p:pic>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10975" y="1138800"/>
            <a:ext cx="10890900" cy="6168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Live Demo</a:t>
            </a:r>
            <a:endParaRPr/>
          </a:p>
        </p:txBody>
      </p:sp>
      <p:pic>
        <p:nvPicPr>
          <p:cNvPr id="218" name="Google Shape;218;p29"/>
          <p:cNvPicPr preferRelativeResize="0"/>
          <p:nvPr/>
        </p:nvPicPr>
        <p:blipFill>
          <a:blip r:embed="rId3">
            <a:alphaModFix/>
          </a:blip>
          <a:stretch>
            <a:fillRect/>
          </a:stretch>
        </p:blipFill>
        <p:spPr>
          <a:xfrm>
            <a:off x="2622325" y="1755600"/>
            <a:ext cx="6724800" cy="4469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650554" y="106435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Clinical relevance</a:t>
            </a:r>
            <a:endParaRPr/>
          </a:p>
        </p:txBody>
      </p:sp>
      <p:pic>
        <p:nvPicPr>
          <p:cNvPr id="224" name="Google Shape;224;p30"/>
          <p:cNvPicPr preferRelativeResize="0"/>
          <p:nvPr/>
        </p:nvPicPr>
        <p:blipFill>
          <a:blip r:embed="rId3">
            <a:alphaModFix/>
          </a:blip>
          <a:stretch>
            <a:fillRect/>
          </a:stretch>
        </p:blipFill>
        <p:spPr>
          <a:xfrm>
            <a:off x="7846950" y="284263"/>
            <a:ext cx="3986351" cy="2657575"/>
          </a:xfrm>
          <a:prstGeom prst="rect">
            <a:avLst/>
          </a:prstGeom>
          <a:noFill/>
          <a:ln>
            <a:noFill/>
          </a:ln>
        </p:spPr>
      </p:pic>
      <p:sp>
        <p:nvSpPr>
          <p:cNvPr id="225" name="Google Shape;225;p30"/>
          <p:cNvSpPr txBox="1"/>
          <p:nvPr/>
        </p:nvSpPr>
        <p:spPr>
          <a:xfrm>
            <a:off x="650550" y="1910375"/>
            <a:ext cx="7196400" cy="46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Healthcare Applications of Predictive Models: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Models like Random Forest and XGBoost are valuable tools for early detection and risk assessment in heart disease.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These models assist in identifying high-risk patients earlier, allowing for timely interventions and personalized care plans.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Importance of Reducing Invasive Procedures: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Further screening methods, such as angiograms and stress tests, are invasive, costly, and carry risks.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By leveraging machine learning models like those discussed, we can reduce unnecessary invasive procedures by focusing on patients most likely to benefit from further evaluation.</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Optimizing Healthcare Outcomes: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These predictive models enable more efficient resource allocation.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They contribute to better patient outcomes through data-driven insights and improved diagnostic accuracy.</a:t>
            </a:r>
            <a:endParaRPr>
              <a:solidFill>
                <a:schemeClr val="dk1"/>
              </a:solidFill>
            </a:endParaRPr>
          </a:p>
        </p:txBody>
      </p:sp>
      <p:sp>
        <p:nvSpPr>
          <p:cNvPr id="226" name="Google Shape;226;p30"/>
          <p:cNvSpPr txBox="1"/>
          <p:nvPr/>
        </p:nvSpPr>
        <p:spPr>
          <a:xfrm>
            <a:off x="5725900" y="1159150"/>
            <a:ext cx="649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4127226" y="1061275"/>
            <a:ext cx="73107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00" name="Google Shape;100;p14"/>
          <p:cNvSpPr txBox="1"/>
          <p:nvPr>
            <p:ph idx="1" type="body"/>
          </p:nvPr>
        </p:nvSpPr>
        <p:spPr>
          <a:xfrm>
            <a:off x="4127227" y="2586925"/>
            <a:ext cx="7574400" cy="356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Leveraging machine learning to predict heart failure using clinical data.</a:t>
            </a:r>
            <a:endParaRPr sz="2200"/>
          </a:p>
          <a:p>
            <a:pPr indent="0" lvl="0" marL="0" rtl="0" algn="l">
              <a:spcBef>
                <a:spcPts val="1000"/>
              </a:spcBef>
              <a:spcAft>
                <a:spcPts val="0"/>
              </a:spcAft>
              <a:buNone/>
            </a:pPr>
            <a:r>
              <a:t/>
            </a:r>
            <a:endParaRPr/>
          </a:p>
          <a:p>
            <a:pPr indent="0" lvl="0" marL="0" rtl="0" algn="l">
              <a:spcBef>
                <a:spcPts val="1000"/>
              </a:spcBef>
              <a:spcAft>
                <a:spcPts val="0"/>
              </a:spcAft>
              <a:buNone/>
            </a:pPr>
            <a:r>
              <a:rPr lang="en-US"/>
              <a:t>Importance:</a:t>
            </a:r>
            <a:endParaRPr/>
          </a:p>
          <a:p>
            <a:pPr indent="-328041" lvl="0" marL="457200" rtl="0" algn="l">
              <a:spcBef>
                <a:spcPts val="1000"/>
              </a:spcBef>
              <a:spcAft>
                <a:spcPts val="0"/>
              </a:spcAft>
              <a:buSzPts val="1566"/>
              <a:buChar char="•"/>
            </a:pPr>
            <a:r>
              <a:rPr lang="en-US"/>
              <a:t>Heart disease is a leading cause of mortality globally.</a:t>
            </a:r>
            <a:endParaRPr/>
          </a:p>
          <a:p>
            <a:pPr indent="-328041" lvl="0" marL="457200" rtl="0" algn="l">
              <a:spcBef>
                <a:spcPts val="0"/>
              </a:spcBef>
              <a:spcAft>
                <a:spcPts val="0"/>
              </a:spcAft>
              <a:buSzPts val="1566"/>
              <a:buChar char="•"/>
            </a:pPr>
            <a:r>
              <a:rPr lang="en-US"/>
              <a:t>Early prediction is crucial for prevention and treatment.</a:t>
            </a:r>
            <a:endParaRPr/>
          </a:p>
        </p:txBody>
      </p:sp>
      <p:pic>
        <p:nvPicPr>
          <p:cNvPr id="101" name="Google Shape;101;p14"/>
          <p:cNvPicPr preferRelativeResize="0"/>
          <p:nvPr/>
        </p:nvPicPr>
        <p:blipFill>
          <a:blip r:embed="rId3">
            <a:alphaModFix/>
          </a:blip>
          <a:stretch>
            <a:fillRect/>
          </a:stretch>
        </p:blipFill>
        <p:spPr>
          <a:xfrm>
            <a:off x="0" y="0"/>
            <a:ext cx="3506575" cy="6857999"/>
          </a:xfrm>
          <a:prstGeom prst="rect">
            <a:avLst/>
          </a:prstGeom>
          <a:noFill/>
          <a:ln>
            <a:noFill/>
          </a:ln>
        </p:spPr>
      </p:pic>
      <p:cxnSp>
        <p:nvCxnSpPr>
          <p:cNvPr id="102" name="Google Shape;102;p14"/>
          <p:cNvCxnSpPr/>
          <p:nvPr/>
        </p:nvCxnSpPr>
        <p:spPr>
          <a:xfrm>
            <a:off x="4235825" y="2048100"/>
            <a:ext cx="1412100" cy="15600"/>
          </a:xfrm>
          <a:prstGeom prst="straightConnector1">
            <a:avLst/>
          </a:prstGeom>
          <a:noFill/>
          <a:ln cap="flat" cmpd="sng" w="114300">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40079" y="1371601"/>
            <a:ext cx="10890900" cy="109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Process</a:t>
            </a:r>
            <a:endParaRPr/>
          </a:p>
        </p:txBody>
      </p:sp>
      <p:sp>
        <p:nvSpPr>
          <p:cNvPr id="108" name="Google Shape;108;p15"/>
          <p:cNvSpPr txBox="1"/>
          <p:nvPr>
            <p:ph idx="1" type="body"/>
          </p:nvPr>
        </p:nvSpPr>
        <p:spPr>
          <a:xfrm>
            <a:off x="640076" y="2633475"/>
            <a:ext cx="7707000" cy="356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PySpark - data handling</a:t>
            </a:r>
            <a:endParaRPr sz="2200"/>
          </a:p>
          <a:p>
            <a:pPr indent="0" lvl="0" marL="0" rtl="0" algn="l">
              <a:spcBef>
                <a:spcPts val="1000"/>
              </a:spcBef>
              <a:spcAft>
                <a:spcPts val="0"/>
              </a:spcAft>
              <a:buNone/>
            </a:pPr>
            <a:r>
              <a:rPr lang="en-US" sz="2200"/>
              <a:t>Matplotlib - Visualisations</a:t>
            </a:r>
            <a:endParaRPr sz="2200"/>
          </a:p>
          <a:p>
            <a:pPr indent="0" lvl="0" marL="0" rtl="0" algn="l">
              <a:spcBef>
                <a:spcPts val="1000"/>
              </a:spcBef>
              <a:spcAft>
                <a:spcPts val="0"/>
              </a:spcAft>
              <a:buNone/>
            </a:pPr>
            <a:r>
              <a:rPr lang="en-US" sz="2200"/>
              <a:t>Scikit-learn - model evaluation</a:t>
            </a:r>
            <a:endParaRPr sz="2200"/>
          </a:p>
          <a:p>
            <a:pPr indent="0" lvl="0" marL="0" rtl="0" algn="l">
              <a:spcBef>
                <a:spcPts val="1000"/>
              </a:spcBef>
              <a:spcAft>
                <a:spcPts val="0"/>
              </a:spcAft>
              <a:buNone/>
            </a:pPr>
            <a:r>
              <a:rPr lang="en-US" sz="2200"/>
              <a:t>Pandas - data manipulation</a:t>
            </a:r>
            <a:endParaRPr sz="2200"/>
          </a:p>
          <a:p>
            <a:pPr indent="0" lvl="0" marL="0" rtl="0" algn="l">
              <a:spcBef>
                <a:spcPts val="1000"/>
              </a:spcBef>
              <a:spcAft>
                <a:spcPts val="0"/>
              </a:spcAft>
              <a:buNone/>
            </a:pPr>
            <a:r>
              <a:rPr lang="en-US" sz="2200"/>
              <a:t>Google</a:t>
            </a:r>
            <a:r>
              <a:rPr lang="en-US" sz="2200"/>
              <a:t> Colab - hosted Jupyter Notebook service</a:t>
            </a:r>
            <a:endParaRPr sz="1750">
              <a:solidFill>
                <a:srgbClr val="80868B"/>
              </a:solidFill>
              <a:highlight>
                <a:srgbClr val="FFFFFF"/>
              </a:highlight>
              <a:latin typeface="Arial"/>
              <a:ea typeface="Arial"/>
              <a:cs typeface="Arial"/>
              <a:sym typeface="Arial"/>
            </a:endParaRPr>
          </a:p>
          <a:p>
            <a:pPr indent="0" lvl="0" marL="0" rtl="0" algn="l">
              <a:spcBef>
                <a:spcPts val="1000"/>
              </a:spcBef>
              <a:spcAft>
                <a:spcPts val="0"/>
              </a:spcAft>
              <a:buNone/>
            </a:pPr>
            <a:r>
              <a:rPr lang="en-US" sz="2200"/>
              <a:t>Streamlit - deployment and web access</a:t>
            </a:r>
            <a:endParaRPr sz="2200"/>
          </a:p>
        </p:txBody>
      </p:sp>
      <p:pic>
        <p:nvPicPr>
          <p:cNvPr id="109" name="Google Shape;109;p15"/>
          <p:cNvPicPr preferRelativeResize="0"/>
          <p:nvPr/>
        </p:nvPicPr>
        <p:blipFill>
          <a:blip r:embed="rId3">
            <a:alphaModFix/>
          </a:blip>
          <a:stretch>
            <a:fillRect/>
          </a:stretch>
        </p:blipFill>
        <p:spPr>
          <a:xfrm>
            <a:off x="8551325" y="0"/>
            <a:ext cx="3640676"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6"/>
          <p:cNvPicPr preferRelativeResize="0"/>
          <p:nvPr/>
        </p:nvPicPr>
        <p:blipFill>
          <a:blip r:embed="rId3">
            <a:alphaModFix/>
          </a:blip>
          <a:stretch>
            <a:fillRect/>
          </a:stretch>
        </p:blipFill>
        <p:spPr>
          <a:xfrm>
            <a:off x="0" y="3730650"/>
            <a:ext cx="4249100" cy="3172451"/>
          </a:xfrm>
          <a:prstGeom prst="rect">
            <a:avLst/>
          </a:prstGeom>
          <a:noFill/>
          <a:ln>
            <a:noFill/>
          </a:ln>
        </p:spPr>
      </p:pic>
      <p:pic>
        <p:nvPicPr>
          <p:cNvPr id="115" name="Google Shape;115;p16"/>
          <p:cNvPicPr preferRelativeResize="0"/>
          <p:nvPr/>
        </p:nvPicPr>
        <p:blipFill>
          <a:blip r:embed="rId4">
            <a:alphaModFix/>
          </a:blip>
          <a:stretch>
            <a:fillRect/>
          </a:stretch>
        </p:blipFill>
        <p:spPr>
          <a:xfrm>
            <a:off x="7790650" y="-12"/>
            <a:ext cx="4401349" cy="3221294"/>
          </a:xfrm>
          <a:prstGeom prst="rect">
            <a:avLst/>
          </a:prstGeom>
          <a:noFill/>
          <a:ln>
            <a:noFill/>
          </a:ln>
        </p:spPr>
      </p:pic>
      <p:pic>
        <p:nvPicPr>
          <p:cNvPr id="116" name="Google Shape;116;p16"/>
          <p:cNvPicPr preferRelativeResize="0"/>
          <p:nvPr/>
        </p:nvPicPr>
        <p:blipFill rotWithShape="1">
          <a:blip r:embed="rId5">
            <a:alphaModFix/>
          </a:blip>
          <a:srcRect b="0" l="1390" r="1380" t="0"/>
          <a:stretch/>
        </p:blipFill>
        <p:spPr>
          <a:xfrm>
            <a:off x="7790650" y="3530601"/>
            <a:ext cx="4401349" cy="3313650"/>
          </a:xfrm>
          <a:prstGeom prst="rect">
            <a:avLst/>
          </a:prstGeom>
          <a:noFill/>
          <a:ln>
            <a:noFill/>
          </a:ln>
        </p:spPr>
      </p:pic>
      <p:pic>
        <p:nvPicPr>
          <p:cNvPr id="117" name="Google Shape;117;p16"/>
          <p:cNvPicPr preferRelativeResize="0"/>
          <p:nvPr/>
        </p:nvPicPr>
        <p:blipFill>
          <a:blip r:embed="rId6">
            <a:alphaModFix/>
          </a:blip>
          <a:stretch>
            <a:fillRect/>
          </a:stretch>
        </p:blipFill>
        <p:spPr>
          <a:xfrm>
            <a:off x="0" y="24413"/>
            <a:ext cx="4249099" cy="3172452"/>
          </a:xfrm>
          <a:prstGeom prst="rect">
            <a:avLst/>
          </a:prstGeom>
          <a:noFill/>
          <a:ln>
            <a:noFill/>
          </a:ln>
        </p:spPr>
      </p:pic>
      <p:sp>
        <p:nvSpPr>
          <p:cNvPr id="118" name="Google Shape;118;p16"/>
          <p:cNvSpPr txBox="1"/>
          <p:nvPr>
            <p:ph type="title"/>
          </p:nvPr>
        </p:nvSpPr>
        <p:spPr>
          <a:xfrm>
            <a:off x="4363050" y="3127350"/>
            <a:ext cx="3465900" cy="6033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Visualisations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7"/>
          <p:cNvSpPr txBox="1"/>
          <p:nvPr>
            <p:ph type="title"/>
          </p:nvPr>
        </p:nvSpPr>
        <p:spPr>
          <a:xfrm>
            <a:off x="650550" y="278875"/>
            <a:ext cx="10890900" cy="727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Logistic Regression</a:t>
            </a:r>
            <a:endParaRPr/>
          </a:p>
        </p:txBody>
      </p:sp>
      <p:sp>
        <p:nvSpPr>
          <p:cNvPr id="124" name="Google Shape;124;p17"/>
          <p:cNvSpPr txBox="1"/>
          <p:nvPr/>
        </p:nvSpPr>
        <p:spPr>
          <a:xfrm>
            <a:off x="446225" y="1757525"/>
            <a:ext cx="6045300" cy="423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Play"/>
              <a:buChar char="●"/>
            </a:pPr>
            <a:r>
              <a:rPr b="1" lang="en-US" sz="1800">
                <a:solidFill>
                  <a:schemeClr val="dk1"/>
                </a:solidFill>
                <a:latin typeface="Play"/>
                <a:ea typeface="Play"/>
                <a:cs typeface="Play"/>
                <a:sym typeface="Play"/>
              </a:rPr>
              <a:t>Binary Classification Focus</a:t>
            </a:r>
            <a:r>
              <a:rPr lang="en-US" sz="1800">
                <a:solidFill>
                  <a:schemeClr val="dk1"/>
                </a:solidFill>
                <a:latin typeface="Play"/>
                <a:ea typeface="Play"/>
                <a:cs typeface="Play"/>
                <a:sym typeface="Play"/>
              </a:rPr>
              <a:t> - Ideal for predicting binary outcomes (Heart Failure: Yes/No).</a:t>
            </a:r>
            <a:endParaRPr sz="1800">
              <a:solidFill>
                <a:schemeClr val="dk1"/>
              </a:solidFill>
              <a:latin typeface="Play"/>
              <a:ea typeface="Play"/>
              <a:cs typeface="Play"/>
              <a:sym typeface="Play"/>
            </a:endParaRPr>
          </a:p>
          <a:p>
            <a:pPr indent="0" lvl="0" marL="457200" rtl="0" algn="l">
              <a:spcBef>
                <a:spcPts val="0"/>
              </a:spcBef>
              <a:spcAft>
                <a:spcPts val="0"/>
              </a:spcAft>
              <a:buNone/>
            </a:pPr>
            <a:r>
              <a:t/>
            </a:r>
            <a:endParaRPr sz="1800">
              <a:solidFill>
                <a:schemeClr val="dk1"/>
              </a:solidFill>
              <a:latin typeface="Play"/>
              <a:ea typeface="Play"/>
              <a:cs typeface="Play"/>
              <a:sym typeface="Play"/>
            </a:endParaRPr>
          </a:p>
          <a:p>
            <a:pPr indent="-342900" lvl="0" marL="457200" rtl="0" algn="l">
              <a:spcBef>
                <a:spcPts val="0"/>
              </a:spcBef>
              <a:spcAft>
                <a:spcPts val="0"/>
              </a:spcAft>
              <a:buClr>
                <a:schemeClr val="dk1"/>
              </a:buClr>
              <a:buSzPts val="1800"/>
              <a:buFont typeface="Play"/>
              <a:buChar char="●"/>
            </a:pPr>
            <a:r>
              <a:rPr b="1" lang="en-US" sz="1800">
                <a:solidFill>
                  <a:schemeClr val="dk1"/>
                </a:solidFill>
                <a:latin typeface="Play"/>
                <a:ea typeface="Play"/>
                <a:cs typeface="Play"/>
                <a:sym typeface="Play"/>
              </a:rPr>
              <a:t>Simplicity &amp; Efficiency</a:t>
            </a:r>
            <a:r>
              <a:rPr lang="en-US" sz="1800">
                <a:solidFill>
                  <a:schemeClr val="dk1"/>
                </a:solidFill>
                <a:latin typeface="Play"/>
                <a:ea typeface="Play"/>
                <a:cs typeface="Play"/>
                <a:sym typeface="Play"/>
              </a:rPr>
              <a:t> - Low computational complexity; quick to train.</a:t>
            </a:r>
            <a:endParaRPr sz="1800">
              <a:solidFill>
                <a:schemeClr val="dk1"/>
              </a:solidFill>
              <a:latin typeface="Play"/>
              <a:ea typeface="Play"/>
              <a:cs typeface="Play"/>
              <a:sym typeface="Play"/>
            </a:endParaRPr>
          </a:p>
          <a:p>
            <a:pPr indent="0" lvl="0" marL="457200" rtl="0" algn="l">
              <a:spcBef>
                <a:spcPts val="0"/>
              </a:spcBef>
              <a:spcAft>
                <a:spcPts val="0"/>
              </a:spcAft>
              <a:buNone/>
            </a:pPr>
            <a:r>
              <a:t/>
            </a:r>
            <a:endParaRPr sz="1800">
              <a:solidFill>
                <a:schemeClr val="dk1"/>
              </a:solidFill>
              <a:latin typeface="Play"/>
              <a:ea typeface="Play"/>
              <a:cs typeface="Play"/>
              <a:sym typeface="Play"/>
            </a:endParaRPr>
          </a:p>
          <a:p>
            <a:pPr indent="-342900" lvl="0" marL="457200" rtl="0" algn="l">
              <a:spcBef>
                <a:spcPts val="0"/>
              </a:spcBef>
              <a:spcAft>
                <a:spcPts val="0"/>
              </a:spcAft>
              <a:buClr>
                <a:schemeClr val="dk1"/>
              </a:buClr>
              <a:buSzPts val="1800"/>
              <a:buFont typeface="Play"/>
              <a:buChar char="●"/>
            </a:pPr>
            <a:r>
              <a:rPr b="1" lang="en-US" sz="1800">
                <a:solidFill>
                  <a:schemeClr val="dk1"/>
                </a:solidFill>
                <a:latin typeface="Play"/>
                <a:ea typeface="Play"/>
                <a:cs typeface="Play"/>
                <a:sym typeface="Play"/>
              </a:rPr>
              <a:t>Multi-feature Handling</a:t>
            </a:r>
            <a:r>
              <a:rPr lang="en-US" sz="1800">
                <a:solidFill>
                  <a:schemeClr val="dk1"/>
                </a:solidFill>
                <a:latin typeface="Play"/>
                <a:ea typeface="Play"/>
                <a:cs typeface="Play"/>
                <a:sym typeface="Play"/>
              </a:rPr>
              <a:t> - Integrates diverse patient data for comprehensive prediction.</a:t>
            </a:r>
            <a:endParaRPr sz="1800">
              <a:solidFill>
                <a:schemeClr val="dk1"/>
              </a:solidFill>
              <a:latin typeface="Play"/>
              <a:ea typeface="Play"/>
              <a:cs typeface="Play"/>
              <a:sym typeface="Play"/>
            </a:endParaRPr>
          </a:p>
          <a:p>
            <a:pPr indent="0" lvl="0" marL="457200" rtl="0" algn="l">
              <a:spcBef>
                <a:spcPts val="0"/>
              </a:spcBef>
              <a:spcAft>
                <a:spcPts val="0"/>
              </a:spcAft>
              <a:buNone/>
            </a:pPr>
            <a:r>
              <a:t/>
            </a:r>
            <a:endParaRPr sz="1800">
              <a:solidFill>
                <a:schemeClr val="dk1"/>
              </a:solidFill>
              <a:latin typeface="Play"/>
              <a:ea typeface="Play"/>
              <a:cs typeface="Play"/>
              <a:sym typeface="Play"/>
            </a:endParaRPr>
          </a:p>
          <a:p>
            <a:pPr indent="-342900" lvl="0" marL="457200" rtl="0" algn="l">
              <a:spcBef>
                <a:spcPts val="0"/>
              </a:spcBef>
              <a:spcAft>
                <a:spcPts val="0"/>
              </a:spcAft>
              <a:buClr>
                <a:schemeClr val="dk1"/>
              </a:buClr>
              <a:buSzPts val="1800"/>
              <a:buFont typeface="Play"/>
              <a:buChar char="●"/>
            </a:pPr>
            <a:r>
              <a:rPr b="1" lang="en-US" sz="1800">
                <a:solidFill>
                  <a:schemeClr val="dk1"/>
                </a:solidFill>
                <a:latin typeface="Play"/>
                <a:ea typeface="Play"/>
                <a:cs typeface="Play"/>
                <a:sym typeface="Play"/>
              </a:rPr>
              <a:t>Proven in Medical Research - </a:t>
            </a:r>
            <a:r>
              <a:rPr lang="en-US" sz="1800">
                <a:solidFill>
                  <a:schemeClr val="dk1"/>
                </a:solidFill>
                <a:latin typeface="Play"/>
                <a:ea typeface="Play"/>
                <a:cs typeface="Play"/>
                <a:sym typeface="Play"/>
              </a:rPr>
              <a:t>Widely trusted and used in epidemiology for disease prediction.</a:t>
            </a:r>
            <a:endParaRPr sz="1800">
              <a:solidFill>
                <a:schemeClr val="dk1"/>
              </a:solidFill>
              <a:latin typeface="Play"/>
              <a:ea typeface="Play"/>
              <a:cs typeface="Play"/>
              <a:sym typeface="Play"/>
            </a:endParaRPr>
          </a:p>
        </p:txBody>
      </p:sp>
      <p:pic>
        <p:nvPicPr>
          <p:cNvPr id="125" name="Google Shape;125;p17"/>
          <p:cNvPicPr preferRelativeResize="0"/>
          <p:nvPr/>
        </p:nvPicPr>
        <p:blipFill>
          <a:blip r:embed="rId3">
            <a:alphaModFix/>
          </a:blip>
          <a:stretch>
            <a:fillRect/>
          </a:stretch>
        </p:blipFill>
        <p:spPr>
          <a:xfrm>
            <a:off x="7107625" y="1436076"/>
            <a:ext cx="4433825" cy="4433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874450" y="176975"/>
            <a:ext cx="4734300" cy="14517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Logistic Regression </a:t>
            </a:r>
            <a:r>
              <a:rPr i="1" lang="en-US"/>
              <a:t>(Cont.)</a:t>
            </a:r>
            <a:endParaRPr i="1"/>
          </a:p>
        </p:txBody>
      </p:sp>
      <p:sp>
        <p:nvSpPr>
          <p:cNvPr id="131" name="Google Shape;131;p18"/>
          <p:cNvSpPr txBox="1"/>
          <p:nvPr>
            <p:ph idx="1" type="body"/>
          </p:nvPr>
        </p:nvSpPr>
        <p:spPr>
          <a:xfrm>
            <a:off x="809125" y="1753675"/>
            <a:ext cx="5499000" cy="4715400"/>
          </a:xfrm>
          <a:prstGeom prst="rect">
            <a:avLst/>
          </a:prstGeom>
        </p:spPr>
        <p:txBody>
          <a:bodyPr anchorCtr="0" anchor="t" bIns="45700" lIns="91425" spcFirstLastPara="1" rIns="91425" wrap="square" tIns="45700">
            <a:normAutofit lnSpcReduction="20000"/>
          </a:bodyPr>
          <a:lstStyle/>
          <a:p>
            <a:pPr indent="-316992" lvl="0" marL="457200" rtl="0" algn="l">
              <a:spcBef>
                <a:spcPts val="1000"/>
              </a:spcBef>
              <a:spcAft>
                <a:spcPts val="0"/>
              </a:spcAft>
              <a:buSzPts val="1392"/>
              <a:buChar char="●"/>
            </a:pPr>
            <a:r>
              <a:rPr lang="en-US"/>
              <a:t>Trained on labeled data using ‘liblinear’ solver with a set random_state for reproducibility.</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Predictions evaluated on the test set using a confusion matrix and classification report.</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Confusion matrix: 122 true positives, 84 true negatives, 13 false positives, 11 false negatives.</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High precision (0.88-0.90), recall (0.87-0.92), and F1-scores (0.87-0.91) across both classes.</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Final accuracy: 90%—strong performance with minor misclassifications noted.</a:t>
            </a:r>
            <a:endParaRPr/>
          </a:p>
        </p:txBody>
      </p:sp>
      <p:pic>
        <p:nvPicPr>
          <p:cNvPr id="132" name="Google Shape;132;p18"/>
          <p:cNvPicPr preferRelativeResize="0"/>
          <p:nvPr/>
        </p:nvPicPr>
        <p:blipFill>
          <a:blip r:embed="rId3">
            <a:alphaModFix/>
          </a:blip>
          <a:stretch>
            <a:fillRect/>
          </a:stretch>
        </p:blipFill>
        <p:spPr>
          <a:xfrm>
            <a:off x="6799505" y="176975"/>
            <a:ext cx="5133975" cy="4114800"/>
          </a:xfrm>
          <a:prstGeom prst="rect">
            <a:avLst/>
          </a:prstGeom>
          <a:noFill/>
          <a:ln>
            <a:noFill/>
          </a:ln>
        </p:spPr>
      </p:pic>
      <p:pic>
        <p:nvPicPr>
          <p:cNvPr id="133" name="Google Shape;133;p18"/>
          <p:cNvPicPr preferRelativeResize="0"/>
          <p:nvPr/>
        </p:nvPicPr>
        <p:blipFill>
          <a:blip r:embed="rId4">
            <a:alphaModFix/>
          </a:blip>
          <a:stretch>
            <a:fillRect/>
          </a:stretch>
        </p:blipFill>
        <p:spPr>
          <a:xfrm>
            <a:off x="6504831" y="4529350"/>
            <a:ext cx="5328118" cy="193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40079" y="291126"/>
            <a:ext cx="10890900" cy="1097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Neural Networks</a:t>
            </a:r>
            <a:endParaRPr/>
          </a:p>
        </p:txBody>
      </p:sp>
      <p:sp>
        <p:nvSpPr>
          <p:cNvPr id="139" name="Google Shape;139;p19"/>
          <p:cNvSpPr txBox="1"/>
          <p:nvPr>
            <p:ph idx="1" type="body"/>
          </p:nvPr>
        </p:nvSpPr>
        <p:spPr>
          <a:xfrm>
            <a:off x="443600" y="1597250"/>
            <a:ext cx="7488000" cy="47997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b="1" lang="en-US" sz="1800"/>
              <a:t>Complex Pattern Recognition -</a:t>
            </a:r>
            <a:r>
              <a:rPr lang="en-US" sz="1800"/>
              <a:t> Capable of identifying intricate relationships between multiple health factor</a:t>
            </a:r>
            <a:r>
              <a:rPr lang="en-US" sz="1800"/>
              <a:t>s.</a:t>
            </a:r>
            <a:endParaRPr sz="1800"/>
          </a:p>
          <a:p>
            <a:pPr indent="0" lvl="0" marL="45720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Char char="•"/>
            </a:pPr>
            <a:r>
              <a:rPr b="1" lang="en-US" sz="1800"/>
              <a:t>High Accuracy Potential -</a:t>
            </a:r>
            <a:r>
              <a:rPr lang="en-US" sz="1800"/>
              <a:t> Often achieves high predictive accuracy by learning from large amounts of data.</a:t>
            </a:r>
            <a:endParaRPr sz="1800"/>
          </a:p>
          <a:p>
            <a:pPr indent="0" lvl="0" marL="0" rtl="0" algn="l">
              <a:lnSpc>
                <a:spcPct val="100000"/>
              </a:lnSpc>
              <a:spcBef>
                <a:spcPts val="1000"/>
              </a:spcBef>
              <a:spcAft>
                <a:spcPts val="0"/>
              </a:spcAft>
              <a:buSzPts val="688"/>
              <a:buNone/>
            </a:pPr>
            <a:r>
              <a:t/>
            </a:r>
            <a:endParaRPr sz="1800"/>
          </a:p>
          <a:p>
            <a:pPr indent="-342900" lvl="0" marL="457200" rtl="0" algn="l">
              <a:lnSpc>
                <a:spcPct val="100000"/>
              </a:lnSpc>
              <a:spcBef>
                <a:spcPts val="1000"/>
              </a:spcBef>
              <a:spcAft>
                <a:spcPts val="0"/>
              </a:spcAft>
              <a:buSzPts val="1800"/>
              <a:buChar char="•"/>
            </a:pPr>
            <a:r>
              <a:rPr b="1" lang="en-US" sz="1800"/>
              <a:t>Feature Importance -</a:t>
            </a:r>
            <a:r>
              <a:rPr lang="en-US" sz="1800"/>
              <a:t> Can automatically learn which features are most important for predicting heart failure.</a:t>
            </a:r>
            <a:endParaRPr sz="1800"/>
          </a:p>
          <a:p>
            <a:pPr indent="0" lvl="0" marL="0" rtl="0" algn="l">
              <a:lnSpc>
                <a:spcPct val="100000"/>
              </a:lnSpc>
              <a:spcBef>
                <a:spcPts val="1000"/>
              </a:spcBef>
              <a:spcAft>
                <a:spcPts val="0"/>
              </a:spcAft>
              <a:buSzPts val="688"/>
              <a:buNone/>
            </a:pPr>
            <a:r>
              <a:t/>
            </a:r>
            <a:endParaRPr sz="1800"/>
          </a:p>
          <a:p>
            <a:pPr indent="-342900" lvl="0" marL="457200" rtl="0" algn="l">
              <a:lnSpc>
                <a:spcPct val="100000"/>
              </a:lnSpc>
              <a:spcBef>
                <a:spcPts val="1000"/>
              </a:spcBef>
              <a:spcAft>
                <a:spcPts val="0"/>
              </a:spcAft>
              <a:buSzPts val="1800"/>
              <a:buChar char="•"/>
            </a:pPr>
            <a:r>
              <a:rPr b="1" lang="en-US" sz="1800"/>
              <a:t>Adaptability -</a:t>
            </a:r>
            <a:r>
              <a:rPr lang="en-US" sz="1800"/>
              <a:t> Flexible architecture allows for customization to improve model performance for specific datasets.</a:t>
            </a:r>
            <a:endParaRPr sz="1800"/>
          </a:p>
        </p:txBody>
      </p:sp>
      <p:pic>
        <p:nvPicPr>
          <p:cNvPr id="140" name="Google Shape;140;p19"/>
          <p:cNvPicPr preferRelativeResize="0"/>
          <p:nvPr/>
        </p:nvPicPr>
        <p:blipFill>
          <a:blip r:embed="rId3">
            <a:alphaModFix/>
          </a:blip>
          <a:stretch>
            <a:fillRect/>
          </a:stretch>
        </p:blipFill>
        <p:spPr>
          <a:xfrm>
            <a:off x="8297425" y="1659750"/>
            <a:ext cx="3538500" cy="35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035130" y="254300"/>
            <a:ext cx="3859500" cy="14517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Neural Networks </a:t>
            </a:r>
            <a:r>
              <a:rPr i="1" lang="en-US"/>
              <a:t>(Cont.)</a:t>
            </a:r>
            <a:endParaRPr i="1"/>
          </a:p>
        </p:txBody>
      </p:sp>
      <p:sp>
        <p:nvSpPr>
          <p:cNvPr id="146" name="Google Shape;146;p20"/>
          <p:cNvSpPr txBox="1"/>
          <p:nvPr>
            <p:ph idx="1" type="body"/>
          </p:nvPr>
        </p:nvSpPr>
        <p:spPr>
          <a:xfrm>
            <a:off x="469425" y="1958950"/>
            <a:ext cx="5425200" cy="4474800"/>
          </a:xfrm>
          <a:prstGeom prst="rect">
            <a:avLst/>
          </a:prstGeom>
        </p:spPr>
        <p:txBody>
          <a:bodyPr anchorCtr="0" anchor="t" bIns="45700" lIns="91425" spcFirstLastPara="1" rIns="91425" wrap="square" tIns="45700">
            <a:normAutofit/>
          </a:bodyPr>
          <a:lstStyle/>
          <a:p>
            <a:pPr indent="-316992" lvl="0" marL="457200" rtl="0" algn="l">
              <a:spcBef>
                <a:spcPts val="1000"/>
              </a:spcBef>
              <a:spcAft>
                <a:spcPts val="0"/>
              </a:spcAft>
              <a:buSzPts val="1392"/>
              <a:buChar char="●"/>
            </a:pPr>
            <a:r>
              <a:rPr lang="en-US"/>
              <a:t>Five hidden layers with decreasing nodes (128 to 16) and sigmoid activation functions.</a:t>
            </a:r>
            <a:endParaRPr/>
          </a:p>
          <a:p>
            <a:pPr indent="0" lvl="0" marL="0" rtl="0" algn="l">
              <a:spcBef>
                <a:spcPts val="1000"/>
              </a:spcBef>
              <a:spcAft>
                <a:spcPts val="0"/>
              </a:spcAft>
              <a:buNone/>
            </a:pPr>
            <a:r>
              <a:t/>
            </a:r>
            <a:endParaRPr/>
          </a:p>
          <a:p>
            <a:pPr indent="-316992" lvl="0" marL="457200" rtl="0" algn="l">
              <a:spcBef>
                <a:spcPts val="1000"/>
              </a:spcBef>
              <a:spcAft>
                <a:spcPts val="0"/>
              </a:spcAft>
              <a:buSzPts val="1392"/>
              <a:buChar char="●"/>
            </a:pPr>
            <a:r>
              <a:rPr lang="en-US"/>
              <a:t>Trained for 100 epochs with a 15% validation split.</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Training accuracy improved, but validation accuracy stagnated at 49%.</a:t>
            </a:r>
            <a:endParaRPr/>
          </a:p>
          <a:p>
            <a:pPr indent="0" lvl="0" marL="457200" rtl="0" algn="l">
              <a:spcBef>
                <a:spcPts val="1000"/>
              </a:spcBef>
              <a:spcAft>
                <a:spcPts val="0"/>
              </a:spcAft>
              <a:buNone/>
            </a:pPr>
            <a:r>
              <a:t/>
            </a:r>
            <a:endParaRPr/>
          </a:p>
          <a:p>
            <a:pPr indent="-316992" lvl="0" marL="457200" rtl="0" algn="l">
              <a:spcBef>
                <a:spcPts val="1000"/>
              </a:spcBef>
              <a:spcAft>
                <a:spcPts val="0"/>
              </a:spcAft>
              <a:buSzPts val="1392"/>
              <a:buChar char="●"/>
            </a:pPr>
            <a:r>
              <a:rPr lang="en-US"/>
              <a:t>Achieved approx. 89% accuracy on the test set, indicating strong performance on test data.</a:t>
            </a:r>
            <a:endParaRPr/>
          </a:p>
        </p:txBody>
      </p:sp>
      <p:pic>
        <p:nvPicPr>
          <p:cNvPr id="147" name="Google Shape;147;p20"/>
          <p:cNvPicPr preferRelativeResize="0"/>
          <p:nvPr/>
        </p:nvPicPr>
        <p:blipFill>
          <a:blip r:embed="rId3">
            <a:alphaModFix/>
          </a:blip>
          <a:stretch>
            <a:fillRect/>
          </a:stretch>
        </p:blipFill>
        <p:spPr>
          <a:xfrm>
            <a:off x="6152662" y="847175"/>
            <a:ext cx="5841475" cy="4339100"/>
          </a:xfrm>
          <a:prstGeom prst="rect">
            <a:avLst/>
          </a:prstGeom>
          <a:noFill/>
          <a:ln>
            <a:noFill/>
          </a:ln>
        </p:spPr>
      </p:pic>
      <p:pic>
        <p:nvPicPr>
          <p:cNvPr id="148" name="Google Shape;148;p20"/>
          <p:cNvPicPr preferRelativeResize="0"/>
          <p:nvPr/>
        </p:nvPicPr>
        <p:blipFill>
          <a:blip r:embed="rId4">
            <a:alphaModFix/>
          </a:blip>
          <a:stretch>
            <a:fillRect/>
          </a:stretch>
        </p:blipFill>
        <p:spPr>
          <a:xfrm>
            <a:off x="6608350" y="5795200"/>
            <a:ext cx="5298450" cy="5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28529" y="1226151"/>
            <a:ext cx="10890900" cy="109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Play"/>
              <a:buNone/>
            </a:pPr>
            <a:r>
              <a:rPr lang="en-US"/>
              <a:t>Random </a:t>
            </a:r>
            <a:r>
              <a:rPr lang="en-US"/>
              <a:t>Forest</a:t>
            </a:r>
            <a:r>
              <a:rPr lang="en-US"/>
              <a:t> Model</a:t>
            </a:r>
            <a:endParaRPr/>
          </a:p>
        </p:txBody>
      </p:sp>
      <p:pic>
        <p:nvPicPr>
          <p:cNvPr id="154" name="Google Shape;154;p21"/>
          <p:cNvPicPr preferRelativeResize="0"/>
          <p:nvPr/>
        </p:nvPicPr>
        <p:blipFill>
          <a:blip r:embed="rId3">
            <a:alphaModFix/>
          </a:blip>
          <a:stretch>
            <a:fillRect/>
          </a:stretch>
        </p:blipFill>
        <p:spPr>
          <a:xfrm>
            <a:off x="1384575" y="2151701"/>
            <a:ext cx="571500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shVTI">
  <a:themeElements>
    <a:clrScheme name="AnalogousFromDarkSeedRightStep">
      <a:dk1>
        <a:srgbClr val="000000"/>
      </a:dk1>
      <a:lt1>
        <a:srgbClr val="FFFFFF"/>
      </a:lt1>
      <a:dk2>
        <a:srgbClr val="1C311D"/>
      </a:dk2>
      <a:lt2>
        <a:srgbClr val="F3F0F3"/>
      </a:lt2>
      <a:accent1>
        <a:srgbClr val="21B82E"/>
      </a:accent1>
      <a:accent2>
        <a:srgbClr val="14B766"/>
      </a:accent2>
      <a:accent3>
        <a:srgbClr val="20B4A7"/>
      </a:accent3>
      <a:accent4>
        <a:srgbClr val="1895D4"/>
      </a:accent4>
      <a:accent5>
        <a:srgbClr val="2A59E6"/>
      </a:accent5>
      <a:accent6>
        <a:srgbClr val="563BDB"/>
      </a:accent6>
      <a:hlink>
        <a:srgbClr val="B3813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