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DLaM Display"/>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WHqMpHmJy7aUxhjjuEhU8En2/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DLaMDisplay-regular.fntdata"/><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D:\Office-31_Sumiya%20Akter_01-031-24.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D:\Office-31_Sumiya%20Akter_01-031-24.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D:\Office-31_Sumiya%20Akter_01-031-24.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D:\Office-31_Sumiya%20Akter_01-031-24.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D:\Office-31_Sumiya%20Akter_01-031-24.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D:\Office-31_Sumiya%20Akter_01-031-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Akter_01-031-24.xlsx]PC vs P!PivotTable1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a:t>
            </a:r>
            <a:r>
              <a:rPr lang="en-US" baseline="0"/>
              <a:t> Category vs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'PC vs 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'PC vs P'!$A$4:$A$6</c:f>
              <c:strCache>
                <c:ptCount val="3"/>
                <c:pt idx="0">
                  <c:v>Furniture</c:v>
                </c:pt>
                <c:pt idx="1">
                  <c:v>Office Supplies</c:v>
                </c:pt>
                <c:pt idx="2">
                  <c:v>Technology</c:v>
                </c:pt>
              </c:strCache>
            </c:strRef>
          </c:cat>
          <c:val>
            <c:numRef>
              <c:f>'PC vs P'!$B$4:$B$6</c:f>
              <c:numCache>
                <c:formatCode>General</c:formatCode>
                <c:ptCount val="3"/>
                <c:pt idx="0">
                  <c:v>20213.627367000005</c:v>
                </c:pt>
                <c:pt idx="1">
                  <c:v>68506.816999999995</c:v>
                </c:pt>
                <c:pt idx="2">
                  <c:v>131470.20460000006</c:v>
                </c:pt>
              </c:numCache>
            </c:numRef>
          </c:val>
          <c:extLst>
            <c:ext xmlns:c16="http://schemas.microsoft.com/office/drawing/2014/chart" uri="{C3380CC4-5D6E-409C-BE32-E72D297353CC}">
              <c16:uniqueId val="{00000000-9F03-49F1-BC2E-105E4588B8F0}"/>
            </c:ext>
          </c:extLst>
        </c:ser>
        <c:dLbls>
          <c:dLblPos val="outEnd"/>
          <c:showLegendKey val="0"/>
          <c:showVal val="1"/>
          <c:showCatName val="0"/>
          <c:showSerName val="0"/>
          <c:showPercent val="0"/>
          <c:showBubbleSize val="0"/>
        </c:dLbls>
        <c:gapWidth val="219"/>
        <c:overlap val="-27"/>
        <c:axId val="236497480"/>
        <c:axId val="235626496"/>
      </c:barChart>
      <c:catAx>
        <c:axId val="236497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626496"/>
        <c:crosses val="autoZero"/>
        <c:auto val="1"/>
        <c:lblAlgn val="ctr"/>
        <c:lblOffset val="100"/>
        <c:noMultiLvlLbl val="0"/>
      </c:catAx>
      <c:valAx>
        <c:axId val="235626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497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Akter_01-031-24.xlsx]SM vs OQ!PivotTable2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Ship</a:t>
            </a:r>
            <a:r>
              <a:rPr lang="en-US" baseline="0"/>
              <a:t> Mode vs Order Quantity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4.1666666666666463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1.1111111111111162E-2"/>
              <c:y val="-0.1296296296296297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2.7777777777777779E-3"/>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2.7777777777777779E-3"/>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1.1111111111111162E-2"/>
              <c:y val="-0.1296296296296297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4.1666666666666463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2.7777777777777779E-3"/>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1.1111111111111162E-2"/>
              <c:y val="-0.1296296296296297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4.1666666666666463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2.7777777777777779E-3"/>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1.1111111111111162E-2"/>
              <c:y val="-0.1296296296296297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4.1666666666666463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2.7777777777777779E-3"/>
              <c:y val="-0.1018518518518518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1.1111111111111162E-2"/>
              <c:y val="-0.1296296296296297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4.1666666666666463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884765906621512"/>
          <c:y val="0.35961592338121218"/>
          <c:w val="0.60392586644288249"/>
          <c:h val="0.58193777841609962"/>
        </c:manualLayout>
      </c:layout>
      <c:areaChart>
        <c:grouping val="standard"/>
        <c:varyColors val="0"/>
        <c:ser>
          <c:idx val="0"/>
          <c:order val="0"/>
          <c:tx>
            <c:strRef>
              <c:f>'SM vs OQ'!$B$3</c:f>
              <c:strCache>
                <c:ptCount val="1"/>
                <c:pt idx="0">
                  <c:v>Total</c:v>
                </c:pt>
              </c:strCache>
            </c:strRef>
          </c:tx>
          <c:spPr>
            <a:solidFill>
              <a:schemeClr val="accent1"/>
            </a:solidFill>
            <a:ln>
              <a:noFill/>
            </a:ln>
            <a:effectLst/>
          </c:spPr>
          <c:dPt>
            <c:idx val="0"/>
            <c:bubble3D val="0"/>
            <c:extLst>
              <c:ext xmlns:c16="http://schemas.microsoft.com/office/drawing/2014/chart" uri="{C3380CC4-5D6E-409C-BE32-E72D297353CC}">
                <c16:uniqueId val="{00000000-3B34-43E7-80D5-93935D537265}"/>
              </c:ext>
            </c:extLst>
          </c:dPt>
          <c:dPt>
            <c:idx val="1"/>
            <c:bubble3D val="0"/>
            <c:extLst>
              <c:ext xmlns:c16="http://schemas.microsoft.com/office/drawing/2014/chart" uri="{C3380CC4-5D6E-409C-BE32-E72D297353CC}">
                <c16:uniqueId val="{00000001-3B34-43E7-80D5-93935D537265}"/>
              </c:ext>
            </c:extLst>
          </c:dPt>
          <c:dPt>
            <c:idx val="2"/>
            <c:bubble3D val="0"/>
            <c:extLst>
              <c:ext xmlns:c16="http://schemas.microsoft.com/office/drawing/2014/chart" uri="{C3380CC4-5D6E-409C-BE32-E72D297353CC}">
                <c16:uniqueId val="{00000002-3B34-43E7-80D5-93935D537265}"/>
              </c:ext>
            </c:extLst>
          </c:dPt>
          <c:dLbls>
            <c:dLbl>
              <c:idx val="0"/>
              <c:layout>
                <c:manualLayout>
                  <c:x val="2.7777777777777779E-3"/>
                  <c:y val="-0.1018518518518518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B34-43E7-80D5-93935D537265}"/>
                </c:ext>
              </c:extLst>
            </c:dLbl>
            <c:dLbl>
              <c:idx val="1"/>
              <c:layout>
                <c:manualLayout>
                  <c:x val="-1.1111111111111162E-2"/>
                  <c:y val="-0.129629629629629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B34-43E7-80D5-93935D537265}"/>
                </c:ext>
              </c:extLst>
            </c:dLbl>
            <c:dLbl>
              <c:idx val="2"/>
              <c:layout>
                <c:manualLayout>
                  <c:x val="4.1666666666666463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B34-43E7-80D5-93935D53726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'SM vs OQ'!$A$4:$A$6</c:f>
              <c:strCache>
                <c:ptCount val="3"/>
                <c:pt idx="0">
                  <c:v>Delivery Truck</c:v>
                </c:pt>
                <c:pt idx="1">
                  <c:v>Express Air</c:v>
                </c:pt>
                <c:pt idx="2">
                  <c:v>Regular Air</c:v>
                </c:pt>
              </c:strCache>
            </c:strRef>
          </c:cat>
          <c:val>
            <c:numRef>
              <c:f>'SM vs OQ'!$B$4:$B$6</c:f>
              <c:numCache>
                <c:formatCode>General</c:formatCode>
                <c:ptCount val="3"/>
                <c:pt idx="0">
                  <c:v>132</c:v>
                </c:pt>
                <c:pt idx="1">
                  <c:v>107</c:v>
                </c:pt>
                <c:pt idx="2">
                  <c:v>768</c:v>
                </c:pt>
              </c:numCache>
            </c:numRef>
          </c:val>
          <c:extLst>
            <c:ext xmlns:c16="http://schemas.microsoft.com/office/drawing/2014/chart" uri="{C3380CC4-5D6E-409C-BE32-E72D297353CC}">
              <c16:uniqueId val="{00000003-3B34-43E7-80D5-93935D537265}"/>
            </c:ext>
          </c:extLst>
        </c:ser>
        <c:dLbls>
          <c:showLegendKey val="0"/>
          <c:showVal val="1"/>
          <c:showCatName val="0"/>
          <c:showSerName val="0"/>
          <c:showPercent val="0"/>
          <c:showBubbleSize val="0"/>
        </c:dLbls>
        <c:axId val="235627672"/>
        <c:axId val="235624144"/>
      </c:areaChart>
      <c:catAx>
        <c:axId val="2356276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624144"/>
        <c:crosses val="autoZero"/>
        <c:auto val="1"/>
        <c:lblAlgn val="ctr"/>
        <c:lblOffset val="100"/>
        <c:noMultiLvlLbl val="0"/>
      </c:catAx>
      <c:valAx>
        <c:axId val="235624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627672"/>
        <c:crosses val="autoZero"/>
        <c:crossBetween val="midCat"/>
      </c:valAx>
      <c:spPr>
        <a:noFill/>
        <a:ln>
          <a:noFill/>
        </a:ln>
        <a:effectLst/>
      </c:spPr>
    </c:plotArea>
    <c:legend>
      <c:legendPos val="r"/>
      <c:layout>
        <c:manualLayout>
          <c:xMode val="edge"/>
          <c:yMode val="edge"/>
          <c:x val="0.82510454711544601"/>
          <c:y val="0.12629802585905098"/>
          <c:w val="9.5574146981627292E-2"/>
          <c:h val="8.275517643627880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Akter_01-031-24.xlsx]CS vs OQ!PivotTable4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a:t>
            </a:r>
            <a:r>
              <a:rPr lang="en-US" baseline="0" dirty="0"/>
              <a:t> Segment </a:t>
            </a:r>
            <a:r>
              <a:rPr lang="en-US" baseline="0" dirty="0" err="1"/>
              <a:t>vs</a:t>
            </a:r>
            <a:r>
              <a:rPr lang="en-US" baseline="0" dirty="0"/>
              <a:t> Order Quantity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s>
    <c:view3D>
      <c:rotX val="30"/>
      <c:rotY val="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'CS vs OQ'!$B$3</c:f>
              <c:strCache>
                <c:ptCount val="1"/>
                <c:pt idx="0">
                  <c:v>Total</c:v>
                </c:pt>
              </c:strCache>
            </c:strRef>
          </c:tx>
          <c:dPt>
            <c:idx val="0"/>
            <c:bubble3D val="0"/>
            <c:explosion val="1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F6A-454C-B1CF-19F37ED6E202}"/>
              </c:ext>
            </c:extLst>
          </c:dPt>
          <c:dPt>
            <c:idx val="1"/>
            <c:bubble3D val="0"/>
            <c:explosion val="1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F6A-454C-B1CF-19F37ED6E202}"/>
              </c:ext>
            </c:extLst>
          </c:dPt>
          <c:dPt>
            <c:idx val="2"/>
            <c:bubble3D val="0"/>
            <c:explosion val="1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F6A-454C-B1CF-19F37ED6E202}"/>
              </c:ext>
            </c:extLst>
          </c:dPt>
          <c:dPt>
            <c:idx val="3"/>
            <c:bubble3D val="0"/>
            <c:explosion val="1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F6A-454C-B1CF-19F37ED6E20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'CS vs OQ'!$A$4:$A$7</c:f>
              <c:strCache>
                <c:ptCount val="4"/>
                <c:pt idx="0">
                  <c:v>Consumer</c:v>
                </c:pt>
                <c:pt idx="1">
                  <c:v>Corporate</c:v>
                </c:pt>
                <c:pt idx="2">
                  <c:v>Home Office</c:v>
                </c:pt>
                <c:pt idx="3">
                  <c:v>Small Business</c:v>
                </c:pt>
              </c:strCache>
            </c:strRef>
          </c:cat>
          <c:val>
            <c:numRef>
              <c:f>'CS vs OQ'!$B$4:$B$7</c:f>
              <c:numCache>
                <c:formatCode>General</c:formatCode>
                <c:ptCount val="4"/>
                <c:pt idx="0">
                  <c:v>203</c:v>
                </c:pt>
                <c:pt idx="1">
                  <c:v>389</c:v>
                </c:pt>
                <c:pt idx="2">
                  <c:v>237</c:v>
                </c:pt>
                <c:pt idx="3">
                  <c:v>178</c:v>
                </c:pt>
              </c:numCache>
            </c:numRef>
          </c:val>
          <c:extLst>
            <c:ext xmlns:c16="http://schemas.microsoft.com/office/drawing/2014/chart" uri="{C3380CC4-5D6E-409C-BE32-E72D297353CC}">
              <c16:uniqueId val="{00000008-5F6A-454C-B1CF-19F37ED6E202}"/>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Akter_01-031-24.xlsx]CS vs PC!PivotTable5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a:t>
            </a:r>
            <a:r>
              <a:rPr lang="en-US" baseline="0" dirty="0"/>
              <a:t> Segment </a:t>
            </a:r>
            <a:r>
              <a:rPr lang="en-US" baseline="0" dirty="0" err="1"/>
              <a:t>vs</a:t>
            </a:r>
            <a:r>
              <a:rPr lang="en-US" baseline="0" dirty="0"/>
              <a:t> Product category sales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a:sp3d/>
        </c:spPr>
        <c:dLbl>
          <c:idx val="0"/>
          <c:layout>
            <c:manualLayout>
              <c:x val="2.5000000000000001E-2"/>
              <c:y val="-1.8518518518518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a:sp3d/>
        </c:spPr>
        <c:dLbl>
          <c:idx val="0"/>
          <c:layout>
            <c:manualLayout>
              <c:x val="2.777777777777777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a:sp3d/>
        </c:spPr>
        <c:dLbl>
          <c:idx val="0"/>
          <c:layout>
            <c:manualLayout>
              <c:x val="2.4999999999999897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a:sp3d/>
        </c:spPr>
        <c:dLbl>
          <c:idx val="0"/>
          <c:layout>
            <c:manualLayout>
              <c:x val="1.9444444444444393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a:sp3d/>
        </c:spPr>
        <c:dLbl>
          <c:idx val="0"/>
          <c:layout>
            <c:manualLayout>
              <c:x val="2.5000000000000001E-2"/>
              <c:y val="-1.8518518518518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3"/>
          </a:solidFill>
          <a:ln>
            <a:noFill/>
          </a:ln>
          <a:effectLst/>
          <a:sp3d/>
        </c:spPr>
        <c:dLbl>
          <c:idx val="0"/>
          <c:layout>
            <c:manualLayout>
              <c:x val="1.9444444444444393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3"/>
          </a:solidFill>
          <a:ln>
            <a:noFill/>
          </a:ln>
          <a:effectLst/>
          <a:sp3d/>
        </c:spPr>
        <c:dLbl>
          <c:idx val="0"/>
          <c:layout>
            <c:manualLayout>
              <c:x val="2.4999999999999897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3"/>
          </a:solidFill>
          <a:ln>
            <a:noFill/>
          </a:ln>
          <a:effectLst/>
          <a:sp3d/>
        </c:spPr>
        <c:dLbl>
          <c:idx val="0"/>
          <c:layout>
            <c:manualLayout>
              <c:x val="2.777777777777777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dLbl>
          <c:idx val="0"/>
          <c:layout>
            <c:manualLayout>
              <c:x val="2.5000000000000001E-2"/>
              <c:y val="-1.8518518518518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dLbl>
          <c:idx val="0"/>
          <c:layout>
            <c:manualLayout>
              <c:x val="1.9444444444444393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dLbl>
          <c:idx val="0"/>
          <c:layout>
            <c:manualLayout>
              <c:x val="2.4999999999999897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dLbl>
          <c:idx val="0"/>
          <c:layout>
            <c:manualLayout>
              <c:x val="2.777777777777777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3"/>
          </a:solidFill>
          <a:ln>
            <a:noFill/>
          </a:ln>
          <a:effectLst/>
          <a:sp3d/>
        </c:spPr>
        <c:dLbl>
          <c:idx val="0"/>
          <c:layout>
            <c:manualLayout>
              <c:x val="2.5000000000000001E-2"/>
              <c:y val="-1.8518518518518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3"/>
          </a:solidFill>
          <a:ln>
            <a:noFill/>
          </a:ln>
          <a:effectLst/>
          <a:sp3d/>
        </c:spPr>
        <c:dLbl>
          <c:idx val="0"/>
          <c:layout>
            <c:manualLayout>
              <c:x val="1.9444444444444393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3"/>
          </a:solidFill>
          <a:ln>
            <a:noFill/>
          </a:ln>
          <a:effectLst/>
          <a:sp3d/>
        </c:spPr>
        <c:dLbl>
          <c:idx val="0"/>
          <c:layout>
            <c:manualLayout>
              <c:x val="2.4999999999999897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3"/>
          </a:solidFill>
          <a:ln>
            <a:noFill/>
          </a:ln>
          <a:effectLst/>
          <a:sp3d/>
        </c:spPr>
        <c:dLbl>
          <c:idx val="0"/>
          <c:layout>
            <c:manualLayout>
              <c:x val="2.777777777777777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3"/>
          </a:solidFill>
          <a:ln>
            <a:noFill/>
          </a:ln>
          <a:effectLst/>
          <a:sp3d/>
        </c:spPr>
        <c:dLbl>
          <c:idx val="0"/>
          <c:layout>
            <c:manualLayout>
              <c:x val="2.5000000000000001E-2"/>
              <c:y val="-1.851851851851843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3"/>
          </a:solidFill>
          <a:ln>
            <a:noFill/>
          </a:ln>
          <a:effectLst/>
          <a:sp3d/>
        </c:spPr>
        <c:dLbl>
          <c:idx val="0"/>
          <c:layout>
            <c:manualLayout>
              <c:x val="1.9444444444444393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3"/>
          </a:solidFill>
          <a:ln>
            <a:noFill/>
          </a:ln>
          <a:effectLst/>
          <a:sp3d/>
        </c:spPr>
        <c:dLbl>
          <c:idx val="0"/>
          <c:layout>
            <c:manualLayout>
              <c:x val="2.4999999999999897E-2"/>
              <c:y val="9.25925925925917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3"/>
          </a:solidFill>
          <a:ln>
            <a:noFill/>
          </a:ln>
          <a:effectLst/>
          <a:sp3d/>
        </c:spPr>
        <c:dLbl>
          <c:idx val="0"/>
          <c:layout>
            <c:manualLayout>
              <c:x val="2.777777777777777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'CS vs PC'!$B$3:$B$4</c:f>
              <c:strCache>
                <c:ptCount val="1"/>
                <c:pt idx="0">
                  <c:v>Furniture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 vs PC'!$A$5:$A$8</c:f>
              <c:strCache>
                <c:ptCount val="4"/>
                <c:pt idx="0">
                  <c:v>Consumer</c:v>
                </c:pt>
                <c:pt idx="1">
                  <c:v>Corporate</c:v>
                </c:pt>
                <c:pt idx="2">
                  <c:v>Home Office</c:v>
                </c:pt>
                <c:pt idx="3">
                  <c:v>Small Business</c:v>
                </c:pt>
              </c:strCache>
            </c:strRef>
          </c:cat>
          <c:val>
            <c:numRef>
              <c:f>'CS vs PC'!$B$5:$B$8</c:f>
              <c:numCache>
                <c:formatCode>General</c:formatCode>
                <c:ptCount val="4"/>
                <c:pt idx="0">
                  <c:v>49</c:v>
                </c:pt>
                <c:pt idx="1">
                  <c:v>83</c:v>
                </c:pt>
                <c:pt idx="2">
                  <c:v>42</c:v>
                </c:pt>
                <c:pt idx="3">
                  <c:v>32</c:v>
                </c:pt>
              </c:numCache>
            </c:numRef>
          </c:val>
          <c:extLst>
            <c:ext xmlns:c16="http://schemas.microsoft.com/office/drawing/2014/chart" uri="{C3380CC4-5D6E-409C-BE32-E72D297353CC}">
              <c16:uniqueId val="{00000000-D7D9-48E7-A7EB-64E8B256C82A}"/>
            </c:ext>
          </c:extLst>
        </c:ser>
        <c:ser>
          <c:idx val="1"/>
          <c:order val="1"/>
          <c:tx>
            <c:strRef>
              <c:f>'CS vs PC'!$C$3:$C$4</c:f>
              <c:strCache>
                <c:ptCount val="1"/>
                <c:pt idx="0">
                  <c:v>Office Supplies</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 vs PC'!$A$5:$A$8</c:f>
              <c:strCache>
                <c:ptCount val="4"/>
                <c:pt idx="0">
                  <c:v>Consumer</c:v>
                </c:pt>
                <c:pt idx="1">
                  <c:v>Corporate</c:v>
                </c:pt>
                <c:pt idx="2">
                  <c:v>Home Office</c:v>
                </c:pt>
                <c:pt idx="3">
                  <c:v>Small Business</c:v>
                </c:pt>
              </c:strCache>
            </c:strRef>
          </c:cat>
          <c:val>
            <c:numRef>
              <c:f>'CS vs PC'!$C$5:$C$8</c:f>
              <c:numCache>
                <c:formatCode>General</c:formatCode>
                <c:ptCount val="4"/>
                <c:pt idx="0">
                  <c:v>114</c:v>
                </c:pt>
                <c:pt idx="1">
                  <c:v>209</c:v>
                </c:pt>
                <c:pt idx="2">
                  <c:v>128</c:v>
                </c:pt>
                <c:pt idx="3">
                  <c:v>104</c:v>
                </c:pt>
              </c:numCache>
            </c:numRef>
          </c:val>
          <c:extLst>
            <c:ext xmlns:c16="http://schemas.microsoft.com/office/drawing/2014/chart" uri="{C3380CC4-5D6E-409C-BE32-E72D297353CC}">
              <c16:uniqueId val="{00000001-D7D9-48E7-A7EB-64E8B256C82A}"/>
            </c:ext>
          </c:extLst>
        </c:ser>
        <c:ser>
          <c:idx val="2"/>
          <c:order val="2"/>
          <c:tx>
            <c:strRef>
              <c:f>'CS vs PC'!$D$3:$D$4</c:f>
              <c:strCache>
                <c:ptCount val="1"/>
                <c:pt idx="0">
                  <c:v>Technology</c:v>
                </c:pt>
              </c:strCache>
            </c:strRef>
          </c:tx>
          <c:spPr>
            <a:solidFill>
              <a:schemeClr val="accent3"/>
            </a:solidFill>
            <a:ln>
              <a:noFill/>
            </a:ln>
            <a:effectLst/>
            <a:sp3d/>
          </c:spPr>
          <c:invertIfNegative val="0"/>
          <c:dPt>
            <c:idx val="0"/>
            <c:invertIfNegative val="0"/>
            <c:bubble3D val="0"/>
            <c:extLst>
              <c:ext xmlns:c16="http://schemas.microsoft.com/office/drawing/2014/chart" uri="{C3380CC4-5D6E-409C-BE32-E72D297353CC}">
                <c16:uniqueId val="{00000002-D7D9-48E7-A7EB-64E8B256C82A}"/>
              </c:ext>
            </c:extLst>
          </c:dPt>
          <c:dPt>
            <c:idx val="1"/>
            <c:invertIfNegative val="0"/>
            <c:bubble3D val="0"/>
            <c:extLst>
              <c:ext xmlns:c16="http://schemas.microsoft.com/office/drawing/2014/chart" uri="{C3380CC4-5D6E-409C-BE32-E72D297353CC}">
                <c16:uniqueId val="{00000003-D7D9-48E7-A7EB-64E8B256C82A}"/>
              </c:ext>
            </c:extLst>
          </c:dPt>
          <c:dPt>
            <c:idx val="2"/>
            <c:invertIfNegative val="0"/>
            <c:bubble3D val="0"/>
            <c:extLst>
              <c:ext xmlns:c16="http://schemas.microsoft.com/office/drawing/2014/chart" uri="{C3380CC4-5D6E-409C-BE32-E72D297353CC}">
                <c16:uniqueId val="{00000004-D7D9-48E7-A7EB-64E8B256C82A}"/>
              </c:ext>
            </c:extLst>
          </c:dPt>
          <c:dPt>
            <c:idx val="3"/>
            <c:invertIfNegative val="0"/>
            <c:bubble3D val="0"/>
            <c:extLst>
              <c:ext xmlns:c16="http://schemas.microsoft.com/office/drawing/2014/chart" uri="{C3380CC4-5D6E-409C-BE32-E72D297353CC}">
                <c16:uniqueId val="{00000005-D7D9-48E7-A7EB-64E8B256C82A}"/>
              </c:ext>
            </c:extLst>
          </c:dPt>
          <c:dLbls>
            <c:dLbl>
              <c:idx val="0"/>
              <c:layout>
                <c:manualLayout>
                  <c:x val="2.5000000000000001E-2"/>
                  <c:y val="-1.85185185185184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7D9-48E7-A7EB-64E8B256C82A}"/>
                </c:ext>
              </c:extLst>
            </c:dLbl>
            <c:dLbl>
              <c:idx val="1"/>
              <c:layout>
                <c:manualLayout>
                  <c:x val="1.9444444444444393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7D9-48E7-A7EB-64E8B256C82A}"/>
                </c:ext>
              </c:extLst>
            </c:dLbl>
            <c:dLbl>
              <c:idx val="2"/>
              <c:layout>
                <c:manualLayout>
                  <c:x val="2.4999999999999897E-2"/>
                  <c:y val="9.259259259259173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7D9-48E7-A7EB-64E8B256C82A}"/>
                </c:ext>
              </c:extLst>
            </c:dLbl>
            <c:dLbl>
              <c:idx val="3"/>
              <c:layout>
                <c:manualLayout>
                  <c:x val="2.777777777777777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7D9-48E7-A7EB-64E8B256C82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 vs PC'!$A$5:$A$8</c:f>
              <c:strCache>
                <c:ptCount val="4"/>
                <c:pt idx="0">
                  <c:v>Consumer</c:v>
                </c:pt>
                <c:pt idx="1">
                  <c:v>Corporate</c:v>
                </c:pt>
                <c:pt idx="2">
                  <c:v>Home Office</c:v>
                </c:pt>
                <c:pt idx="3">
                  <c:v>Small Business</c:v>
                </c:pt>
              </c:strCache>
            </c:strRef>
          </c:cat>
          <c:val>
            <c:numRef>
              <c:f>'CS vs PC'!$D$5:$D$8</c:f>
              <c:numCache>
                <c:formatCode>General</c:formatCode>
                <c:ptCount val="4"/>
                <c:pt idx="0">
                  <c:v>40</c:v>
                </c:pt>
                <c:pt idx="1">
                  <c:v>90</c:v>
                </c:pt>
                <c:pt idx="2">
                  <c:v>66</c:v>
                </c:pt>
                <c:pt idx="3">
                  <c:v>42</c:v>
                </c:pt>
              </c:numCache>
            </c:numRef>
          </c:val>
          <c:extLst>
            <c:ext xmlns:c16="http://schemas.microsoft.com/office/drawing/2014/chart" uri="{C3380CC4-5D6E-409C-BE32-E72D297353CC}">
              <c16:uniqueId val="{00000006-D7D9-48E7-A7EB-64E8B256C82A}"/>
            </c:ext>
          </c:extLst>
        </c:ser>
        <c:dLbls>
          <c:showLegendKey val="0"/>
          <c:showVal val="1"/>
          <c:showCatName val="0"/>
          <c:showSerName val="0"/>
          <c:showPercent val="0"/>
          <c:showBubbleSize val="0"/>
        </c:dLbls>
        <c:gapWidth val="150"/>
        <c:shape val="box"/>
        <c:axId val="234553152"/>
        <c:axId val="234550408"/>
        <c:axId val="0"/>
      </c:bar3DChart>
      <c:catAx>
        <c:axId val="2345531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50408"/>
        <c:crosses val="autoZero"/>
        <c:auto val="1"/>
        <c:lblAlgn val="ctr"/>
        <c:lblOffset val="100"/>
        <c:noMultiLvlLbl val="0"/>
      </c:catAx>
      <c:valAx>
        <c:axId val="234550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53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Akter_01-031-24.xlsx]PC vs CS!PivotTable6</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Product</a:t>
            </a:r>
            <a:r>
              <a:rPr lang="en-US" baseline="0" dirty="0"/>
              <a:t> Category </a:t>
            </a:r>
            <a:r>
              <a:rPr lang="en-US" baseline="0" dirty="0" err="1"/>
              <a:t>vs</a:t>
            </a:r>
            <a:r>
              <a:rPr lang="en-US" baseline="0" dirty="0"/>
              <a:t> Customer Segment Profit</a:t>
            </a:r>
            <a:endParaRPr lang="en-US" dirty="0"/>
          </a:p>
        </c:rich>
      </c:tx>
      <c:layout>
        <c:manualLayout>
          <c:xMode val="edge"/>
          <c:yMode val="edge"/>
          <c:x val="0.13468735525706346"/>
          <c:y val="5.735385299877877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'PC vs CS'!$B$3:$B$4</c:f>
              <c:strCache>
                <c:ptCount val="1"/>
                <c:pt idx="0">
                  <c:v>Consumer</c:v>
                </c:pt>
              </c:strCache>
            </c:strRef>
          </c:tx>
          <c:spPr>
            <a:solidFill>
              <a:schemeClr val="accent1"/>
            </a:solidFill>
            <a:ln>
              <a:noFill/>
            </a:ln>
            <a:effectLst/>
            <a:sp3d/>
          </c:spPr>
          <c:invertIfNegative val="0"/>
          <c:cat>
            <c:strRef>
              <c:f>'PC vs CS'!$A$5:$A$7</c:f>
              <c:strCache>
                <c:ptCount val="3"/>
                <c:pt idx="0">
                  <c:v>Furniture</c:v>
                </c:pt>
                <c:pt idx="1">
                  <c:v>Office Supplies</c:v>
                </c:pt>
                <c:pt idx="2">
                  <c:v>Technology</c:v>
                </c:pt>
              </c:strCache>
            </c:strRef>
          </c:cat>
          <c:val>
            <c:numRef>
              <c:f>'PC vs CS'!$B$5:$B$7</c:f>
              <c:numCache>
                <c:formatCode>General</c:formatCode>
                <c:ptCount val="3"/>
                <c:pt idx="0">
                  <c:v>5603.95</c:v>
                </c:pt>
                <c:pt idx="1">
                  <c:v>5616.08</c:v>
                </c:pt>
                <c:pt idx="2">
                  <c:v>7176.12</c:v>
                </c:pt>
              </c:numCache>
            </c:numRef>
          </c:val>
          <c:extLst>
            <c:ext xmlns:c16="http://schemas.microsoft.com/office/drawing/2014/chart" uri="{C3380CC4-5D6E-409C-BE32-E72D297353CC}">
              <c16:uniqueId val="{00000000-18DF-46CC-B8A9-D39B59A9B560}"/>
            </c:ext>
          </c:extLst>
        </c:ser>
        <c:ser>
          <c:idx val="1"/>
          <c:order val="1"/>
          <c:tx>
            <c:strRef>
              <c:f>'PC vs CS'!$C$3:$C$4</c:f>
              <c:strCache>
                <c:ptCount val="1"/>
                <c:pt idx="0">
                  <c:v>Corporate</c:v>
                </c:pt>
              </c:strCache>
            </c:strRef>
          </c:tx>
          <c:spPr>
            <a:solidFill>
              <a:schemeClr val="accent2"/>
            </a:solidFill>
            <a:ln>
              <a:noFill/>
            </a:ln>
            <a:effectLst/>
            <a:sp3d/>
          </c:spPr>
          <c:invertIfNegative val="0"/>
          <c:cat>
            <c:strRef>
              <c:f>'PC vs CS'!$A$5:$A$7</c:f>
              <c:strCache>
                <c:ptCount val="3"/>
                <c:pt idx="0">
                  <c:v>Furniture</c:v>
                </c:pt>
                <c:pt idx="1">
                  <c:v>Office Supplies</c:v>
                </c:pt>
                <c:pt idx="2">
                  <c:v>Technology</c:v>
                </c:pt>
              </c:strCache>
            </c:strRef>
          </c:cat>
          <c:val>
            <c:numRef>
              <c:f>'PC vs CS'!$C$5:$C$7</c:f>
              <c:numCache>
                <c:formatCode>General</c:formatCode>
                <c:ptCount val="3"/>
                <c:pt idx="0">
                  <c:v>5713.53</c:v>
                </c:pt>
                <c:pt idx="1">
                  <c:v>9296.348</c:v>
                </c:pt>
                <c:pt idx="2">
                  <c:v>8157.7</c:v>
                </c:pt>
              </c:numCache>
            </c:numRef>
          </c:val>
          <c:extLst>
            <c:ext xmlns:c16="http://schemas.microsoft.com/office/drawing/2014/chart" uri="{C3380CC4-5D6E-409C-BE32-E72D297353CC}">
              <c16:uniqueId val="{00000001-18DF-46CC-B8A9-D39B59A9B560}"/>
            </c:ext>
          </c:extLst>
        </c:ser>
        <c:ser>
          <c:idx val="2"/>
          <c:order val="2"/>
          <c:tx>
            <c:strRef>
              <c:f>'PC vs CS'!$D$3:$D$4</c:f>
              <c:strCache>
                <c:ptCount val="1"/>
                <c:pt idx="0">
                  <c:v>Home Office</c:v>
                </c:pt>
              </c:strCache>
            </c:strRef>
          </c:tx>
          <c:spPr>
            <a:solidFill>
              <a:schemeClr val="accent3"/>
            </a:solidFill>
            <a:ln>
              <a:noFill/>
            </a:ln>
            <a:effectLst/>
            <a:sp3d/>
          </c:spPr>
          <c:invertIfNegative val="0"/>
          <c:cat>
            <c:strRef>
              <c:f>'PC vs CS'!$A$5:$A$7</c:f>
              <c:strCache>
                <c:ptCount val="3"/>
                <c:pt idx="0">
                  <c:v>Furniture</c:v>
                </c:pt>
                <c:pt idx="1">
                  <c:v>Office Supplies</c:v>
                </c:pt>
                <c:pt idx="2">
                  <c:v>Technology</c:v>
                </c:pt>
              </c:strCache>
            </c:strRef>
          </c:cat>
          <c:val>
            <c:numRef>
              <c:f>'PC vs CS'!$D$5:$D$7</c:f>
              <c:numCache>
                <c:formatCode>General</c:formatCode>
                <c:ptCount val="3"/>
                <c:pt idx="0">
                  <c:v>1545.09</c:v>
                </c:pt>
                <c:pt idx="1">
                  <c:v>2137.2800000000002</c:v>
                </c:pt>
                <c:pt idx="2">
                  <c:v>9097.6450000000004</c:v>
                </c:pt>
              </c:numCache>
            </c:numRef>
          </c:val>
          <c:extLst>
            <c:ext xmlns:c16="http://schemas.microsoft.com/office/drawing/2014/chart" uri="{C3380CC4-5D6E-409C-BE32-E72D297353CC}">
              <c16:uniqueId val="{00000002-18DF-46CC-B8A9-D39B59A9B560}"/>
            </c:ext>
          </c:extLst>
        </c:ser>
        <c:ser>
          <c:idx val="3"/>
          <c:order val="3"/>
          <c:tx>
            <c:strRef>
              <c:f>'PC vs CS'!$E$3:$E$4</c:f>
              <c:strCache>
                <c:ptCount val="1"/>
                <c:pt idx="0">
                  <c:v>Small Business</c:v>
                </c:pt>
              </c:strCache>
            </c:strRef>
          </c:tx>
          <c:spPr>
            <a:solidFill>
              <a:schemeClr val="accent4"/>
            </a:solidFill>
            <a:ln>
              <a:noFill/>
            </a:ln>
            <a:effectLst/>
            <a:sp3d/>
          </c:spPr>
          <c:invertIfNegative val="0"/>
          <c:cat>
            <c:strRef>
              <c:f>'PC vs CS'!$A$5:$A$7</c:f>
              <c:strCache>
                <c:ptCount val="3"/>
                <c:pt idx="0">
                  <c:v>Furniture</c:v>
                </c:pt>
                <c:pt idx="1">
                  <c:v>Office Supplies</c:v>
                </c:pt>
                <c:pt idx="2">
                  <c:v>Technology</c:v>
                </c:pt>
              </c:strCache>
            </c:strRef>
          </c:cat>
          <c:val>
            <c:numRef>
              <c:f>'PC vs CS'!$E$5:$E$7</c:f>
              <c:numCache>
                <c:formatCode>General</c:formatCode>
                <c:ptCount val="3"/>
                <c:pt idx="0">
                  <c:v>3025.59</c:v>
                </c:pt>
                <c:pt idx="1">
                  <c:v>11535.281999999999</c:v>
                </c:pt>
                <c:pt idx="2">
                  <c:v>8734.8799999999992</c:v>
                </c:pt>
              </c:numCache>
            </c:numRef>
          </c:val>
          <c:extLst>
            <c:ext xmlns:c16="http://schemas.microsoft.com/office/drawing/2014/chart" uri="{C3380CC4-5D6E-409C-BE32-E72D297353CC}">
              <c16:uniqueId val="{00000003-18DF-46CC-B8A9-D39B59A9B560}"/>
            </c:ext>
          </c:extLst>
        </c:ser>
        <c:dLbls>
          <c:showLegendKey val="0"/>
          <c:showVal val="0"/>
          <c:showCatName val="0"/>
          <c:showSerName val="0"/>
          <c:showPercent val="0"/>
          <c:showBubbleSize val="0"/>
        </c:dLbls>
        <c:gapWidth val="150"/>
        <c:shape val="box"/>
        <c:axId val="234550800"/>
        <c:axId val="234555896"/>
        <c:axId val="0"/>
      </c:bar3DChart>
      <c:catAx>
        <c:axId val="2345508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55896"/>
        <c:crosses val="autoZero"/>
        <c:auto val="1"/>
        <c:lblAlgn val="ctr"/>
        <c:lblOffset val="100"/>
        <c:noMultiLvlLbl val="0"/>
      </c:catAx>
      <c:valAx>
        <c:axId val="234555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50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[Office-31_Sumiya Akter_01-031-24.xlsx]CS vs UP!PivotTable7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a:t>
            </a:r>
            <a:r>
              <a:rPr lang="en-US" baseline="0"/>
              <a:t> Segment vs Unit Price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20844269466316"/>
              <c:y val="-8.09838874307378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7763998250218721E-2"/>
              <c:y val="-6.709499854184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20844269466316"/>
              <c:y val="-8.09838874307378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7763998250218721E-2"/>
              <c:y val="-6.709499854184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20844269466316"/>
              <c:y val="-8.09838874307378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7763998250218721E-2"/>
              <c:y val="-6.709499854184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20844269466316"/>
              <c:y val="-8.09838874307378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7763998250218721E-2"/>
              <c:y val="-6.709499854184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0.10720844269466316"/>
              <c:y val="-8.09838874307378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3.7763998250218721E-2"/>
              <c:y val="-6.709499854184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'CS vs UP'!$B$3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0"/>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C3BC-4A2B-A7A5-33D1429FBBD7}"/>
              </c:ext>
            </c:extLst>
          </c:dPt>
          <c:dPt>
            <c:idx val="2"/>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C3BC-4A2B-A7A5-33D1429FBBD7}"/>
              </c:ext>
            </c:extLst>
          </c:dPt>
          <c:dLbls>
            <c:dLbl>
              <c:idx val="0"/>
              <c:layout>
                <c:manualLayout>
                  <c:x val="-0.10720844269466316"/>
                  <c:y val="-8.09838874307378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3BC-4A2B-A7A5-33D1429FBBD7}"/>
                </c:ext>
              </c:extLst>
            </c:dLbl>
            <c:dLbl>
              <c:idx val="2"/>
              <c:layout>
                <c:manualLayout>
                  <c:x val="-3.7763998250218721E-2"/>
                  <c:y val="-6.70949985418488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3BC-4A2B-A7A5-33D1429FBBD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'CS vs UP'!$A$4:$A$7</c:f>
              <c:strCache>
                <c:ptCount val="4"/>
                <c:pt idx="0">
                  <c:v>Consumer</c:v>
                </c:pt>
                <c:pt idx="1">
                  <c:v>Corporate</c:v>
                </c:pt>
                <c:pt idx="2">
                  <c:v>Home Office</c:v>
                </c:pt>
                <c:pt idx="3">
                  <c:v>Small Business</c:v>
                </c:pt>
              </c:strCache>
            </c:strRef>
          </c:cat>
          <c:val>
            <c:numRef>
              <c:f>'CS vs UP'!$B$4:$B$7</c:f>
              <c:numCache>
                <c:formatCode>General</c:formatCode>
                <c:ptCount val="4"/>
                <c:pt idx="0">
                  <c:v>14715.909999999983</c:v>
                </c:pt>
                <c:pt idx="1">
                  <c:v>34614.970000000008</c:v>
                </c:pt>
                <c:pt idx="2">
                  <c:v>24674.560000000027</c:v>
                </c:pt>
                <c:pt idx="3">
                  <c:v>17888.389999999985</c:v>
                </c:pt>
              </c:numCache>
            </c:numRef>
          </c:val>
          <c:smooth val="0"/>
          <c:extLst>
            <c:ext xmlns:c16="http://schemas.microsoft.com/office/drawing/2014/chart" uri="{C3380CC4-5D6E-409C-BE32-E72D297353CC}">
              <c16:uniqueId val="{00000004-C3BC-4A2B-A7A5-33D1429FBBD7}"/>
            </c:ext>
          </c:extLst>
        </c:ser>
        <c:dLbls>
          <c:dLblPos val="t"/>
          <c:showLegendKey val="0"/>
          <c:showVal val="1"/>
          <c:showCatName val="0"/>
          <c:showSerName val="0"/>
          <c:showPercent val="0"/>
          <c:showBubbleSize val="0"/>
        </c:dLbls>
        <c:marker val="1"/>
        <c:smooth val="0"/>
        <c:axId val="234548840"/>
        <c:axId val="234551192"/>
      </c:lineChart>
      <c:catAx>
        <c:axId val="234548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51192"/>
        <c:crosses val="autoZero"/>
        <c:auto val="1"/>
        <c:lblAlgn val="ctr"/>
        <c:lblOffset val="100"/>
        <c:noMultiLvlLbl val="0"/>
      </c:catAx>
      <c:valAx>
        <c:axId val="234551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5488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sp>
          <p:nvSpPr>
            <p:cNvPr id="24" name="Google Shape;24;p1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2"/>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2"/>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8" name="Google Shape;48;p1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9" name="Google Shape;4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1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5" name="Google Shape;5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p:nvPr>
            <p:ph idx="2" type="pic"/>
          </p:nvPr>
        </p:nvSpPr>
        <p:spPr>
          <a:xfrm>
            <a:off x="677334" y="609600"/>
            <a:ext cx="8596668" cy="3845718"/>
          </a:xfrm>
          <a:prstGeom prst="rect">
            <a:avLst/>
          </a:prstGeom>
          <a:noFill/>
          <a:ln>
            <a:noFill/>
          </a:ln>
        </p:spPr>
      </p:sp>
      <p:sp>
        <p:nvSpPr>
          <p:cNvPr id="86" name="Google Shape;86;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hart" Target="../charts/char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1045031"/>
            <a:ext cx="7766936" cy="16392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Order Record Analysis</a:t>
            </a:r>
            <a:endParaRPr/>
          </a:p>
        </p:txBody>
      </p:sp>
      <p:sp>
        <p:nvSpPr>
          <p:cNvPr id="144" name="Google Shape;144;p1"/>
          <p:cNvSpPr txBox="1"/>
          <p:nvPr>
            <p:ph idx="1" type="subTitle"/>
          </p:nvPr>
        </p:nvSpPr>
        <p:spPr>
          <a:xfrm>
            <a:off x="1507067" y="3267066"/>
            <a:ext cx="7766936" cy="2259091"/>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880"/>
              <a:buNone/>
            </a:pPr>
            <a:r>
              <a:rPr lang="en-US" sz="3600">
                <a:latin typeface="ADLaM Display"/>
                <a:ea typeface="ADLaM Display"/>
                <a:cs typeface="ADLaM Display"/>
                <a:sym typeface="ADLaM Display"/>
              </a:rPr>
              <a:t>Fatema Jannat Momo </a:t>
            </a:r>
            <a:endParaRPr/>
          </a:p>
          <a:p>
            <a:pPr indent="0" lvl="0" marL="0" rtl="0" algn="r">
              <a:spcBef>
                <a:spcPts val="1000"/>
              </a:spcBef>
              <a:spcAft>
                <a:spcPts val="0"/>
              </a:spcAft>
              <a:buSzPts val="2240"/>
              <a:buNone/>
            </a:pPr>
            <a:r>
              <a:rPr lang="en-US" sz="2800"/>
              <a:t>Department </a:t>
            </a:r>
            <a:r>
              <a:rPr lang="en-US" sz="2800"/>
              <a:t>of</a:t>
            </a:r>
            <a:r>
              <a:rPr lang="en-US" sz="2800"/>
              <a:t> Chemistry</a:t>
            </a:r>
            <a:endParaRPr/>
          </a:p>
          <a:p>
            <a:pPr indent="0" lvl="0" marL="0" rtl="0" algn="r">
              <a:spcBef>
                <a:spcPts val="1000"/>
              </a:spcBef>
              <a:spcAft>
                <a:spcPts val="0"/>
              </a:spcAft>
              <a:buSzPts val="2240"/>
              <a:buNone/>
            </a:pPr>
            <a:r>
              <a:rPr lang="en-US" sz="2800"/>
              <a:t>University of Barishal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ctrTitle"/>
          </p:nvPr>
        </p:nvSpPr>
        <p:spPr>
          <a:xfrm>
            <a:off x="261257" y="1356527"/>
            <a:ext cx="8691199" cy="25536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8800"/>
              <a:buFont typeface="Trebuchet MS"/>
              <a:buNone/>
            </a:pPr>
            <a:r>
              <a:rPr i="1" lang="en-US" sz="88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Introduction:</a:t>
            </a:r>
            <a:endParaRPr/>
          </a:p>
        </p:txBody>
      </p:sp>
      <p:sp>
        <p:nvSpPr>
          <p:cNvPr id="150" name="Google Shape;150;p2"/>
          <p:cNvSpPr txBox="1"/>
          <p:nvPr>
            <p:ph idx="1" type="body"/>
          </p:nvPr>
        </p:nvSpPr>
        <p:spPr>
          <a:xfrm>
            <a:off x="838200" y="2230734"/>
            <a:ext cx="7059804" cy="39462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Data analysis, the process of systematically collecting, cleaning, transforming, describing, modeling, and interpreting data, generally employing statistical techniques. Data analysis is an important part of both scientific research and business, where demand has grown in recent years for data-driven decision making.</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Here we take a datasheet from website for analysis which show order record from year 2010 to year 2013.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Product Category vs Profit:</a:t>
            </a:r>
            <a:endParaRPr/>
          </a:p>
        </p:txBody>
      </p:sp>
      <p:sp>
        <p:nvSpPr>
          <p:cNvPr id="156" name="Google Shape;156;p3"/>
          <p:cNvSpPr txBox="1"/>
          <p:nvPr>
            <p:ph idx="1" type="body"/>
          </p:nvPr>
        </p:nvSpPr>
        <p:spPr>
          <a:xfrm>
            <a:off x="677335" y="3034601"/>
            <a:ext cx="3723844" cy="30067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chart showing the comparison between product category and sum of the profit.</a:t>
            </a:r>
            <a:endParaRPr/>
          </a:p>
        </p:txBody>
      </p:sp>
      <p:graphicFrame>
        <p:nvGraphicFramePr>
          <p:cNvPr id="157" name="Google Shape;157;p3"/>
          <p:cNvGraphicFramePr/>
          <p:nvPr/>
        </p:nvGraphicFramePr>
        <p:xfrm>
          <a:off x="4401179" y="1858945"/>
          <a:ext cx="4699490" cy="3393569"/>
        </p:xfrm>
        <a:graphic>
          <a:graphicData uri="http://schemas.openxmlformats.org/drawingml/2006/chart">
            <c:chart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Ship mode vs Order Quantity:</a:t>
            </a:r>
            <a:endParaRPr/>
          </a:p>
        </p:txBody>
      </p:sp>
      <p:sp>
        <p:nvSpPr>
          <p:cNvPr id="163" name="Google Shape;163;p4"/>
          <p:cNvSpPr txBox="1"/>
          <p:nvPr>
            <p:ph idx="1" type="body"/>
          </p:nvPr>
        </p:nvSpPr>
        <p:spPr>
          <a:xfrm>
            <a:off x="677335" y="3118103"/>
            <a:ext cx="3547194" cy="29232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chart made with the data of ship mode and count of the order Quantity.</a:t>
            </a:r>
            <a:endParaRPr/>
          </a:p>
        </p:txBody>
      </p:sp>
      <p:graphicFrame>
        <p:nvGraphicFramePr>
          <p:cNvPr id="164" name="Google Shape;164;p4"/>
          <p:cNvGraphicFramePr/>
          <p:nvPr/>
        </p:nvGraphicFramePr>
        <p:xfrm>
          <a:off x="4013514" y="1848897"/>
          <a:ext cx="4929518" cy="3841436"/>
        </p:xfrm>
        <a:graphic>
          <a:graphicData uri="http://schemas.openxmlformats.org/drawingml/2006/chart">
            <c: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Customer Segment vs Order Quantity:</a:t>
            </a:r>
            <a:endParaRPr/>
          </a:p>
        </p:txBody>
      </p:sp>
      <p:sp>
        <p:nvSpPr>
          <p:cNvPr id="170" name="Google Shape;170;p5"/>
          <p:cNvSpPr txBox="1"/>
          <p:nvPr>
            <p:ph idx="1" type="body"/>
          </p:nvPr>
        </p:nvSpPr>
        <p:spPr>
          <a:xfrm>
            <a:off x="677335" y="2670049"/>
            <a:ext cx="3245442" cy="33713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relationship of customer segment with count of the order quantity.</a:t>
            </a:r>
            <a:endParaRPr/>
          </a:p>
        </p:txBody>
      </p:sp>
      <p:graphicFrame>
        <p:nvGraphicFramePr>
          <p:cNvPr id="171" name="Google Shape;171;p5"/>
          <p:cNvGraphicFramePr/>
          <p:nvPr/>
        </p:nvGraphicFramePr>
        <p:xfrm>
          <a:off x="4486021" y="2005140"/>
          <a:ext cx="4184650" cy="3881437"/>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Customer Segment vs Sales:</a:t>
            </a:r>
            <a:endParaRPr/>
          </a:p>
        </p:txBody>
      </p:sp>
      <p:sp>
        <p:nvSpPr>
          <p:cNvPr id="177" name="Google Shape;177;p6"/>
          <p:cNvSpPr txBox="1"/>
          <p:nvPr>
            <p:ph idx="1" type="body"/>
          </p:nvPr>
        </p:nvSpPr>
        <p:spPr>
          <a:xfrm>
            <a:off x="677335" y="2880359"/>
            <a:ext cx="3291162" cy="316100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comparison between customer segment and count of sales of three category of product.</a:t>
            </a:r>
            <a:endParaRPr/>
          </a:p>
        </p:txBody>
      </p:sp>
      <p:graphicFrame>
        <p:nvGraphicFramePr>
          <p:cNvPr id="178" name="Google Shape;178;p6"/>
          <p:cNvGraphicFramePr/>
          <p:nvPr/>
        </p:nvGraphicFramePr>
        <p:xfrm>
          <a:off x="4522597" y="1840548"/>
          <a:ext cx="4184650" cy="3881437"/>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Product category vs Profit:</a:t>
            </a:r>
            <a:endParaRPr/>
          </a:p>
        </p:txBody>
      </p:sp>
      <p:sp>
        <p:nvSpPr>
          <p:cNvPr id="184" name="Google Shape;184;p7"/>
          <p:cNvSpPr txBox="1"/>
          <p:nvPr>
            <p:ph idx="1" type="body"/>
          </p:nvPr>
        </p:nvSpPr>
        <p:spPr>
          <a:xfrm>
            <a:off x="677335" y="2596895"/>
            <a:ext cx="3309450" cy="34444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This chart show a relationship between three category of product and maximum of the profit of four types of customer segment.</a:t>
            </a:r>
            <a:endParaRPr/>
          </a:p>
        </p:txBody>
      </p:sp>
      <p:graphicFrame>
        <p:nvGraphicFramePr>
          <p:cNvPr id="185" name="Google Shape;185;p7"/>
          <p:cNvGraphicFramePr/>
          <p:nvPr/>
        </p:nvGraphicFramePr>
        <p:xfrm>
          <a:off x="4194048" y="1496441"/>
          <a:ext cx="5181600" cy="4351338"/>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Customer segment vs Unit Price:</a:t>
            </a:r>
            <a:endParaRPr/>
          </a:p>
        </p:txBody>
      </p:sp>
      <p:sp>
        <p:nvSpPr>
          <p:cNvPr id="191" name="Google Shape;191;p8"/>
          <p:cNvSpPr txBox="1"/>
          <p:nvPr>
            <p:ph idx="1" type="body"/>
          </p:nvPr>
        </p:nvSpPr>
        <p:spPr>
          <a:xfrm>
            <a:off x="677335" y="2468881"/>
            <a:ext cx="3181434" cy="35724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A line chart is drawn for customer segment and sum of the unit price.</a:t>
            </a:r>
            <a:endParaRPr/>
          </a:p>
        </p:txBody>
      </p:sp>
      <p:graphicFrame>
        <p:nvGraphicFramePr>
          <p:cNvPr id="192" name="Google Shape;192;p8"/>
          <p:cNvGraphicFramePr/>
          <p:nvPr/>
        </p:nvGraphicFramePr>
        <p:xfrm>
          <a:off x="4769485" y="1673352"/>
          <a:ext cx="4184650" cy="3957193"/>
        </p:xfrm>
        <a:graphic>
          <a:graphicData uri="http://schemas.openxmlformats.org/drawingml/2006/chart">
            <c:chart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743712" y="555036"/>
            <a:ext cx="10515600" cy="13139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B0E3"/>
              </a:buClr>
              <a:buSzPts val="3600"/>
              <a:buFont typeface="Trebuchet MS"/>
              <a:buNone/>
            </a:pPr>
            <a:r>
              <a:rPr lang="en-US">
                <a:solidFill>
                  <a:srgbClr val="16B0E3"/>
                </a:solidFill>
              </a:rPr>
              <a:t>Conclusion:</a:t>
            </a:r>
            <a:endParaRPr/>
          </a:p>
        </p:txBody>
      </p:sp>
      <p:sp>
        <p:nvSpPr>
          <p:cNvPr id="198" name="Google Shape;198;p9"/>
          <p:cNvSpPr txBox="1"/>
          <p:nvPr>
            <p:ph idx="1" type="body"/>
          </p:nvPr>
        </p:nvSpPr>
        <p:spPr>
          <a:xfrm>
            <a:off x="838200" y="1911095"/>
            <a:ext cx="7775448" cy="426586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After the data analysis of order record we can easily extract a data from this datasheet.</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 Also we can find out the sum, count, average and so on,  value from these chart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And we can filter some data which value is needed from these chart though these chart has connection with one another.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2024-10-06T14:50:21Z</dcterms:created>
  <dc:creator>Microsoft account</dc:creator>
</cp:coreProperties>
</file>