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2" r:id="rId13"/>
    <p:sldId id="266" r:id="rId14"/>
    <p:sldId id="271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715" autoAdjust="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FE0EF-29F0-4BE1-8A23-15776C65440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711C3-BE21-4C88-81A7-8105EF46C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chosen from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711C3-BE21-4C88-81A7-8105EF46C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8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1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2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9548-7C9B-4E03-87A2-39763A6C7E6B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2A1B-D261-4BE8-A725-D0EB9C60B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1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we have two strings S1 and S2, both are m bits and have identical bits m-1 and m-2 (the last two bits as index starts from 0). If the cost of S1 is less than that of S2, S2 will not be the first m bits of the optimal string.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Because bits m-1 and m-2 are identical, for any remaining input bits, S1 and S2 will lead to exactly the same encoded bits from 3m to 3k-1.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Because the cost is additive, the cost of the string with S1 as the prefix will always be smaller than the string with S2 as the prefix.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5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Formal Proof of the Key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Claim: Consider two m-bit strings S1 and S2 with identical bits m-1 and m-2. If c(S1) &lt; c(S2), S2 will not be the first m bits of the optimal string.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Proof. Using contradiction. Suppose the claim is not true, that is, the optimal string S* is [S2, U], i.e., S2 followed by a string denoted by U which has k-m bits. Consider string T=[S1, U]. Because bits m-1 and m-2 are identical between S1 and S2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E(S*)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E(T) must be identical from bit 3m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3k-1 (-1 because the index starts with 0). Let W be </a:t>
            </a:r>
            <a:r>
              <a:rPr lang="en-US" dirty="0">
                <a:solidFill>
                  <a:srgbClr val="FF0000"/>
                </a:solidFill>
              </a:rPr>
              <a:t>the number of differences between bit 3m to 3k-1 of the received </a:t>
            </a:r>
            <a:r>
              <a:rPr lang="en-US" dirty="0" smtClean="0">
                <a:solidFill>
                  <a:srgbClr val="FF0000"/>
                </a:solidFill>
              </a:rPr>
              <a:t>bits and either </a:t>
            </a:r>
            <a:r>
              <a:rPr lang="en-US" dirty="0">
                <a:solidFill>
                  <a:srgbClr val="FF0000"/>
                </a:solidFill>
              </a:rPr>
              <a:t>E(S</a:t>
            </a:r>
            <a:r>
              <a:rPr lang="en-US" dirty="0" smtClean="0">
                <a:solidFill>
                  <a:srgbClr val="FF0000"/>
                </a:solidFill>
              </a:rPr>
              <a:t>*) or </a:t>
            </a:r>
            <a:r>
              <a:rPr lang="en-US" dirty="0">
                <a:solidFill>
                  <a:srgbClr val="FF0000"/>
                </a:solidFill>
              </a:rPr>
              <a:t>E(T</a:t>
            </a:r>
            <a:r>
              <a:rPr lang="en-US" dirty="0" smtClean="0">
                <a:solidFill>
                  <a:srgbClr val="FF0000"/>
                </a:solidFill>
              </a:rPr>
              <a:t>). Because the cost is additive, c(S*) = c(S2)+W and c(T)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c(S1)+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, which is a contradiction because we will have to conclude that </a:t>
            </a:r>
            <a:r>
              <a:rPr lang="en-US" dirty="0">
                <a:solidFill>
                  <a:srgbClr val="FF0000"/>
                </a:solidFill>
              </a:rPr>
              <a:t>c(S*) </a:t>
            </a:r>
            <a:r>
              <a:rPr lang="en-US" dirty="0" smtClean="0">
                <a:solidFill>
                  <a:srgbClr val="FF0000"/>
                </a:solidFill>
              </a:rPr>
              <a:t>&gt; c(T).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7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want an algorithm that processes 3 bits at a time, and after processing 3m bits, can always find 4 m-bit strings, denoted as S0, S1, S2, S3, where </a:t>
            </a:r>
          </a:p>
          <a:p>
            <a:pPr lvl="1"/>
            <a:r>
              <a:rPr lang="en-US" dirty="0" smtClean="0"/>
              <a:t>S0 is the one with the minimum cost among all m-bit strings ending with 00 (oldest bit first), </a:t>
            </a:r>
          </a:p>
          <a:p>
            <a:pPr lvl="1"/>
            <a:r>
              <a:rPr lang="en-US" dirty="0" smtClean="0"/>
              <a:t>S1 is </a:t>
            </a:r>
            <a:r>
              <a:rPr lang="en-US" dirty="0"/>
              <a:t>the one with the minimum cost ending with </a:t>
            </a:r>
            <a:r>
              <a:rPr lang="en-US" dirty="0" smtClean="0"/>
              <a:t>01, </a:t>
            </a:r>
          </a:p>
          <a:p>
            <a:pPr lvl="1"/>
            <a:r>
              <a:rPr lang="en-US" dirty="0" smtClean="0"/>
              <a:t>S2 </a:t>
            </a:r>
            <a:r>
              <a:rPr lang="en-US" dirty="0"/>
              <a:t>is the one with the minimum cost ending with </a:t>
            </a:r>
            <a:r>
              <a:rPr lang="en-US" dirty="0" smtClean="0"/>
              <a:t>10, </a:t>
            </a:r>
          </a:p>
          <a:p>
            <a:pPr lvl="1"/>
            <a:r>
              <a:rPr lang="en-US" dirty="0" smtClean="0"/>
              <a:t>S3 </a:t>
            </a:r>
            <a:r>
              <a:rPr lang="en-US" dirty="0"/>
              <a:t>is the one with the minimum cost ending with </a:t>
            </a:r>
            <a:r>
              <a:rPr lang="en-US" dirty="0" smtClean="0"/>
              <a:t>11.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 long as we can maintain this all the way to the end</a:t>
            </a:r>
            <a:r>
              <a:rPr lang="en-US" dirty="0" smtClean="0"/>
              <a:t>, we will find the optimal string, i.e., </a:t>
            </a:r>
            <a:r>
              <a:rPr lang="en-US" dirty="0" smtClean="0">
                <a:solidFill>
                  <a:srgbClr val="FF0000"/>
                </a:solidFill>
              </a:rPr>
              <a:t>S* must be one of them </a:t>
            </a:r>
          </a:p>
          <a:p>
            <a:r>
              <a:rPr lang="en-US" dirty="0" smtClean="0"/>
              <a:t>Suppose we indeed can do this after processing 3m bits. Can we still do it after receiving 3 more bits? The problem becomes: </a:t>
            </a:r>
            <a:r>
              <a:rPr lang="en-US" dirty="0" smtClean="0">
                <a:solidFill>
                  <a:srgbClr val="FF0000"/>
                </a:solidFill>
              </a:rPr>
              <a:t>can we find four (m+1)-bit strings meeting the requirements for 3m+3 bits (written as S’0, S’1 S’2, S’3), given that we have those meeting the requirements for 3m bits (which are S0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S1 S2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S3)?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 key observation says, </a:t>
            </a:r>
            <a:r>
              <a:rPr lang="en-US" dirty="0" smtClean="0">
                <a:solidFill>
                  <a:srgbClr val="FF0000"/>
                </a:solidFill>
              </a:rPr>
              <a:t>S’0 can only be either [S0,0] or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S2,0] </a:t>
            </a:r>
            <a:r>
              <a:rPr lang="en-US" dirty="0" smtClean="0"/>
              <a:t>(others are similar), where </a:t>
            </a:r>
            <a:r>
              <a:rPr lang="en-US" dirty="0"/>
              <a:t>[S0,0</a:t>
            </a:r>
            <a:r>
              <a:rPr lang="en-US" dirty="0" smtClean="0"/>
              <a:t>] means appending 0 to S0</a:t>
            </a:r>
          </a:p>
          <a:p>
            <a:r>
              <a:rPr lang="en-US" dirty="0" smtClean="0"/>
              <a:t>S’0 can either be [S0,0] or [S2,0], just pick the one with smaller cost.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22739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Viterbi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9398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Maintains and updates (make the strings one bit longer) the following every time 3 bits are received:</a:t>
            </a:r>
          </a:p>
          <a:p>
            <a:pPr lvl="1"/>
            <a:r>
              <a:rPr lang="en-US" dirty="0" smtClean="0"/>
              <a:t>S0, c(S0) </a:t>
            </a:r>
          </a:p>
          <a:p>
            <a:pPr lvl="1"/>
            <a:r>
              <a:rPr lang="en-US" dirty="0" smtClean="0"/>
              <a:t>S1, c(S1) </a:t>
            </a:r>
          </a:p>
          <a:p>
            <a:pPr lvl="1"/>
            <a:r>
              <a:rPr lang="en-US" dirty="0" smtClean="0"/>
              <a:t>S2, c(S2) </a:t>
            </a:r>
          </a:p>
          <a:p>
            <a:pPr lvl="1"/>
            <a:r>
              <a:rPr lang="en-US" dirty="0" smtClean="0"/>
              <a:t>S3, c(S3)</a:t>
            </a:r>
          </a:p>
          <a:p>
            <a:r>
              <a:rPr lang="en-US" dirty="0" smtClean="0"/>
              <a:t>The new string will have two candidate strings, such as, new S0 can either be [old S0, 0] or [old S2, </a:t>
            </a:r>
            <a:r>
              <a:rPr lang="en-US" dirty="0"/>
              <a:t>0</a:t>
            </a:r>
            <a:r>
              <a:rPr lang="en-US" dirty="0" smtClean="0"/>
              <a:t>].  Pick the string with lower cost.</a:t>
            </a:r>
          </a:p>
          <a:p>
            <a:pPr lvl="1"/>
            <a:r>
              <a:rPr lang="en-US" dirty="0" smtClean="0"/>
              <a:t>The cost is calculated as, for example, for </a:t>
            </a:r>
            <a:r>
              <a:rPr lang="en-US" dirty="0"/>
              <a:t>[old S0, 0] </a:t>
            </a:r>
            <a:r>
              <a:rPr lang="en-US" dirty="0" smtClean="0"/>
              <a:t>, is c(S0) + the number of differenced between 000 and the received 3 bits.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69630" y="1965324"/>
            <a:ext cx="685800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469630" y="2835114"/>
            <a:ext cx="685800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69630" y="3703637"/>
            <a:ext cx="685800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469630" y="4537710"/>
            <a:ext cx="685800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275570" y="1965324"/>
            <a:ext cx="685800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0275570" y="2835114"/>
            <a:ext cx="685800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275570" y="3703637"/>
            <a:ext cx="685800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275570" y="4537710"/>
            <a:ext cx="685800" cy="674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6"/>
            <a:endCxn id="11" idx="2"/>
          </p:cNvCxnSpPr>
          <p:nvPr/>
        </p:nvCxnSpPr>
        <p:spPr>
          <a:xfrm>
            <a:off x="9155430" y="2302509"/>
            <a:ext cx="112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12" idx="2"/>
          </p:cNvCxnSpPr>
          <p:nvPr/>
        </p:nvCxnSpPr>
        <p:spPr>
          <a:xfrm>
            <a:off x="9155430" y="2302509"/>
            <a:ext cx="1120140" cy="869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13" idx="2"/>
          </p:cNvCxnSpPr>
          <p:nvPr/>
        </p:nvCxnSpPr>
        <p:spPr>
          <a:xfrm>
            <a:off x="9155430" y="3172299"/>
            <a:ext cx="1120140" cy="86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4" idx="2"/>
          </p:cNvCxnSpPr>
          <p:nvPr/>
        </p:nvCxnSpPr>
        <p:spPr>
          <a:xfrm>
            <a:off x="9155430" y="3172299"/>
            <a:ext cx="1120140" cy="1702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1" idx="2"/>
          </p:cNvCxnSpPr>
          <p:nvPr/>
        </p:nvCxnSpPr>
        <p:spPr>
          <a:xfrm flipV="1">
            <a:off x="9155430" y="2302509"/>
            <a:ext cx="1120140" cy="173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2" idx="2"/>
          </p:cNvCxnSpPr>
          <p:nvPr/>
        </p:nvCxnSpPr>
        <p:spPr>
          <a:xfrm flipV="1">
            <a:off x="9155430" y="3172299"/>
            <a:ext cx="1120140" cy="868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14" idx="2"/>
          </p:cNvCxnSpPr>
          <p:nvPr/>
        </p:nvCxnSpPr>
        <p:spPr>
          <a:xfrm>
            <a:off x="9155430" y="4874895"/>
            <a:ext cx="11201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6"/>
            <a:endCxn id="13" idx="2"/>
          </p:cNvCxnSpPr>
          <p:nvPr/>
        </p:nvCxnSpPr>
        <p:spPr>
          <a:xfrm flipV="1">
            <a:off x="9155430" y="4040822"/>
            <a:ext cx="1120140" cy="83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309610" y="13487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1180" y="1965324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46673" y="23346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3581" y="29590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98380" y="24225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96896" y="335339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23539" y="31720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25718" y="41933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78118" y="48427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pic>
        <p:nvPicPr>
          <p:cNvPr id="36" name="Picture 3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19" y="1965324"/>
            <a:ext cx="3032847" cy="28907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83880" y="5703570"/>
            <a:ext cx="143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arrow: 0</a:t>
            </a:r>
          </a:p>
          <a:p>
            <a:r>
              <a:rPr lang="en-US" dirty="0" smtClean="0"/>
              <a:t>Red arrow: 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290847" y="1682948"/>
            <a:ext cx="10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x0x1x2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4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Suppose </a:t>
            </a:r>
            <a:r>
              <a:rPr lang="en-US" dirty="0"/>
              <a:t>the costs of </a:t>
            </a:r>
            <a:r>
              <a:rPr lang="en-US" dirty="0" smtClean="0"/>
              <a:t>S0, S1, S2, and S3 are </a:t>
            </a:r>
            <a:r>
              <a:rPr lang="en-US" dirty="0"/>
              <a:t>4, 5, 5, 6, respectively. Suppose the received bits at this step are 110 (oldest bit first).  What will be the cost of the new </a:t>
            </a:r>
            <a:r>
              <a:rPr lang="en-US" dirty="0" smtClean="0"/>
              <a:t>S0?  </a:t>
            </a:r>
          </a:p>
          <a:p>
            <a:pPr marL="0" lvl="0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25" y="3286182"/>
            <a:ext cx="3032847" cy="2890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02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Viterbi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the strings for different states will converge from bit 0 up to some number of bits earlier than the current bit. </a:t>
            </a:r>
          </a:p>
          <a:p>
            <a:r>
              <a:rPr lang="en-US" dirty="0" smtClean="0"/>
              <a:t>So the algorithm can output bit k when it has proceeded to bit </a:t>
            </a:r>
            <a:r>
              <a:rPr lang="en-US" dirty="0" err="1" smtClean="0"/>
              <a:t>k+L</a:t>
            </a:r>
            <a:r>
              <a:rPr lang="en-US" dirty="0" smtClean="0"/>
              <a:t>. L called the decoding depth.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1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 sample, we know how far it is from the actual symbol point.</a:t>
            </a:r>
          </a:p>
          <a:p>
            <a:r>
              <a:rPr lang="en-US" dirty="0"/>
              <a:t>Suppose the first 3 </a:t>
            </a:r>
            <a:r>
              <a:rPr lang="en-US" dirty="0" smtClean="0"/>
              <a:t>samples we </a:t>
            </a:r>
            <a:r>
              <a:rPr lang="en-US" dirty="0"/>
              <a:t>received </a:t>
            </a:r>
            <a:r>
              <a:rPr lang="en-US" dirty="0" smtClean="0"/>
              <a:t>are [0.01, -1, 0.01]. </a:t>
            </a:r>
            <a:r>
              <a:rPr lang="en-US" dirty="0"/>
              <a:t>Do you think the first data bit is 0 or 1?</a:t>
            </a:r>
          </a:p>
          <a:p>
            <a:r>
              <a:rPr lang="en-US" dirty="0"/>
              <a:t>I would say </a:t>
            </a:r>
            <a:r>
              <a:rPr lang="en-US" dirty="0" smtClean="0"/>
              <a:t>0 because: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it is 0, the </a:t>
            </a:r>
            <a:r>
              <a:rPr lang="en-US" dirty="0" smtClean="0"/>
              <a:t>ideal samples will </a:t>
            </a:r>
            <a:r>
              <a:rPr lang="en-US" dirty="0"/>
              <a:t>be </a:t>
            </a:r>
            <a:r>
              <a:rPr lang="en-US" dirty="0" smtClean="0"/>
              <a:t>[-1,-1,-1], distance 2.02</a:t>
            </a:r>
          </a:p>
          <a:p>
            <a:pPr lvl="1"/>
            <a:r>
              <a:rPr lang="en-US" dirty="0" smtClean="0"/>
              <a:t>If it is 1, </a:t>
            </a:r>
            <a:r>
              <a:rPr lang="en-US" dirty="0"/>
              <a:t>the ideal samples will be </a:t>
            </a:r>
            <a:r>
              <a:rPr lang="en-US" dirty="0" smtClean="0"/>
              <a:t>[1,1,1], distance 3.98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Note: the actual probability may not be proportional to the distance value, will discuss later</a:t>
            </a:r>
          </a:p>
          <a:p>
            <a:r>
              <a:rPr lang="en-US" dirty="0" smtClean="0"/>
              <a:t>However, if we quantize the samples, we get 101 and will choose 1 instead of 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decoding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So the idea is to look at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soft</a:t>
                </a:r>
                <a:r>
                  <a:rPr lang="en-US" dirty="0" smtClean="0"/>
                  <a:t> sample values, instead of the hard quantized bit values.</a:t>
                </a:r>
              </a:p>
              <a:p>
                <a:r>
                  <a:rPr lang="en-US" dirty="0" smtClean="0"/>
                  <a:t>The algorithm is still the same, except </a:t>
                </a:r>
              </a:p>
              <a:p>
                <a:pPr lvl="1"/>
                <a:r>
                  <a:rPr lang="en-US" dirty="0" smtClean="0"/>
                  <a:t>replacing the cost calculation (which used to the bit distance) to the log of the probability of seeing the 3 received samples if the sender sends certain three bits.</a:t>
                </a:r>
              </a:p>
              <a:p>
                <a:r>
                  <a:rPr lang="en-US" dirty="0" smtClean="0"/>
                  <a:t>This requires knowing the statistics of the noise. Commonly accepted model is: noise is independent and Gaussian with 0 mean and some variance </a:t>
                </a:r>
                <a:r>
                  <a:rPr lang="el-GR" dirty="0" smtClean="0"/>
                  <a:t>σ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 pdf of the noise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box>
                              <m:box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5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if the first </a:t>
            </a:r>
            <a:r>
              <a:rPr lang="en-US" dirty="0"/>
              <a:t>3 samples we received </a:t>
            </a:r>
            <a:r>
              <a:rPr lang="en-US" dirty="0" smtClean="0"/>
              <a:t>are </a:t>
            </a:r>
            <a:r>
              <a:rPr lang="en-US" dirty="0"/>
              <a:t>[0.01, -1, 0.01</a:t>
            </a:r>
            <a:r>
              <a:rPr lang="en-US" dirty="0" smtClean="0"/>
              <a:t>]. </a:t>
            </a:r>
          </a:p>
          <a:p>
            <a:pPr lvl="1"/>
            <a:r>
              <a:rPr lang="en-US" dirty="0" smtClean="0"/>
              <a:t>The soft cost for sending 000 is: constant – constant*(1.01</a:t>
            </a:r>
            <a:r>
              <a:rPr lang="en-US" baseline="30000" dirty="0" smtClean="0"/>
              <a:t>2</a:t>
            </a:r>
            <a:r>
              <a:rPr lang="en-US" dirty="0" smtClean="0"/>
              <a:t> + 0</a:t>
            </a:r>
            <a:r>
              <a:rPr lang="en-US" baseline="30000" dirty="0" smtClean="0"/>
              <a:t>2 </a:t>
            </a:r>
            <a:r>
              <a:rPr lang="en-US" dirty="0"/>
              <a:t>+ </a:t>
            </a:r>
            <a:r>
              <a:rPr lang="en-US" dirty="0" smtClean="0"/>
              <a:t>1.01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The soft cost for sending </a:t>
            </a:r>
            <a:r>
              <a:rPr lang="en-US" dirty="0" smtClean="0"/>
              <a:t>111 </a:t>
            </a:r>
            <a:r>
              <a:rPr lang="en-US" dirty="0"/>
              <a:t>is: constant – </a:t>
            </a:r>
            <a:r>
              <a:rPr lang="en-US" dirty="0" smtClean="0"/>
              <a:t>constant*(0.99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2</a:t>
            </a:r>
            <a:r>
              <a:rPr lang="en-US" baseline="30000" dirty="0" smtClean="0"/>
              <a:t>2 </a:t>
            </a:r>
            <a:r>
              <a:rPr lang="en-US" dirty="0"/>
              <a:t>+ </a:t>
            </a:r>
            <a:r>
              <a:rPr lang="en-US" dirty="0" smtClean="0"/>
              <a:t>0.99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type of very widely used code.</a:t>
            </a:r>
          </a:p>
          <a:p>
            <a:r>
              <a:rPr lang="en-US" dirty="0" smtClean="0"/>
              <a:t>Will explain by a simple example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1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0027229" y="3761509"/>
            <a:ext cx="332507" cy="342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6994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Encoding is extremely simple. </a:t>
            </a:r>
          </a:p>
          <a:p>
            <a:r>
              <a:rPr lang="en-US" dirty="0" smtClean="0"/>
              <a:t>Remember the last two bits (b1, b0), with b0 being the </a:t>
            </a:r>
            <a:r>
              <a:rPr lang="en-US" dirty="0" smtClean="0"/>
              <a:t>older one.</a:t>
            </a:r>
            <a:endParaRPr lang="en-US" dirty="0" smtClean="0"/>
          </a:p>
          <a:p>
            <a:pPr lvl="1"/>
            <a:r>
              <a:rPr lang="en-US" dirty="0" smtClean="0"/>
              <a:t>Both initially 0</a:t>
            </a:r>
          </a:p>
          <a:p>
            <a:r>
              <a:rPr lang="en-US" dirty="0" smtClean="0"/>
              <a:t>Given new bit b2, calculates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0 = b2+b1+b0</a:t>
            </a:r>
          </a:p>
          <a:p>
            <a:pPr lvl="1"/>
            <a:r>
              <a:rPr lang="en-US" dirty="0" smtClean="0"/>
              <a:t>x1 = b2+b0</a:t>
            </a:r>
          </a:p>
          <a:p>
            <a:pPr lvl="1"/>
            <a:r>
              <a:rPr lang="en-US" dirty="0" smtClean="0"/>
              <a:t>x2 = b2+b1</a:t>
            </a:r>
          </a:p>
          <a:p>
            <a:r>
              <a:rPr lang="en-US" dirty="0" smtClean="0"/>
              <a:t>The addition is just exclusive or.</a:t>
            </a:r>
          </a:p>
          <a:p>
            <a:r>
              <a:rPr lang="en-US" dirty="0" smtClean="0"/>
              <a:t>So, for each input bit, outputs 3 bits.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1618" y="2483428"/>
            <a:ext cx="758537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10154" y="2477713"/>
            <a:ext cx="758537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76209" y="265205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076209" y="1945656"/>
            <a:ext cx="2639291" cy="2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00508" y="1573491"/>
            <a:ext cx="299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bits flow in this direction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2"/>
            <a:endCxn id="12" idx="6"/>
          </p:cNvCxnSpPr>
          <p:nvPr/>
        </p:nvCxnSpPr>
        <p:spPr>
          <a:xfrm>
            <a:off x="10027229" y="3932959"/>
            <a:ext cx="332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  <a:endCxn id="12" idx="4"/>
          </p:cNvCxnSpPr>
          <p:nvPr/>
        </p:nvCxnSpPr>
        <p:spPr>
          <a:xfrm>
            <a:off x="10193483" y="3761509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042469" y="4382539"/>
            <a:ext cx="332507" cy="342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2"/>
            <a:endCxn id="17" idx="6"/>
          </p:cNvCxnSpPr>
          <p:nvPr/>
        </p:nvCxnSpPr>
        <p:spPr>
          <a:xfrm>
            <a:off x="10042469" y="4553989"/>
            <a:ext cx="332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0"/>
            <a:endCxn id="17" idx="4"/>
          </p:cNvCxnSpPr>
          <p:nvPr/>
        </p:nvCxnSpPr>
        <p:spPr>
          <a:xfrm>
            <a:off x="10208723" y="4382539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060479" y="4992139"/>
            <a:ext cx="332507" cy="342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2"/>
            <a:endCxn id="20" idx="6"/>
          </p:cNvCxnSpPr>
          <p:nvPr/>
        </p:nvCxnSpPr>
        <p:spPr>
          <a:xfrm>
            <a:off x="10060479" y="5163589"/>
            <a:ext cx="332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0"/>
            <a:endCxn id="20" idx="4"/>
          </p:cNvCxnSpPr>
          <p:nvPr/>
        </p:nvCxnSpPr>
        <p:spPr>
          <a:xfrm>
            <a:off x="10226733" y="4992139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5" idx="2"/>
          </p:cNvCxnSpPr>
          <p:nvPr/>
        </p:nvCxnSpPr>
        <p:spPr>
          <a:xfrm>
            <a:off x="8889423" y="31842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12" idx="0"/>
          </p:cNvCxnSpPr>
          <p:nvPr/>
        </p:nvCxnSpPr>
        <p:spPr>
          <a:xfrm rot="16200000" flipH="1">
            <a:off x="9252846" y="2820872"/>
            <a:ext cx="577214" cy="1304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1"/>
          </p:cNvCxnSpPr>
          <p:nvPr/>
        </p:nvCxnSpPr>
        <p:spPr>
          <a:xfrm rot="16200000" flipH="1">
            <a:off x="8792547" y="2528349"/>
            <a:ext cx="621716" cy="1945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61181" y="2096951"/>
            <a:ext cx="89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bit</a:t>
            </a:r>
            <a:endParaRPr lang="en-US" dirty="0"/>
          </a:p>
        </p:txBody>
      </p:sp>
      <p:cxnSp>
        <p:nvCxnSpPr>
          <p:cNvPr id="35" name="Elbow Connector 34"/>
          <p:cNvCxnSpPr>
            <a:stCxn id="6" idx="2"/>
            <a:endCxn id="12" idx="2"/>
          </p:cNvCxnSpPr>
          <p:nvPr/>
        </p:nvCxnSpPr>
        <p:spPr>
          <a:xfrm rot="16200000" flipH="1">
            <a:off x="8201810" y="2107540"/>
            <a:ext cx="911574" cy="2739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130886" y="3475758"/>
            <a:ext cx="0" cy="157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0" idx="1"/>
          </p:cNvCxnSpPr>
          <p:nvPr/>
        </p:nvCxnSpPr>
        <p:spPr>
          <a:xfrm flipV="1">
            <a:off x="8130886" y="5042356"/>
            <a:ext cx="1978288" cy="1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" idx="2"/>
          </p:cNvCxnSpPr>
          <p:nvPr/>
        </p:nvCxnSpPr>
        <p:spPr>
          <a:xfrm flipH="1">
            <a:off x="8889421" y="3184295"/>
            <a:ext cx="2" cy="124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7" idx="1"/>
          </p:cNvCxnSpPr>
          <p:nvPr/>
        </p:nvCxnSpPr>
        <p:spPr>
          <a:xfrm>
            <a:off x="8889423" y="4432756"/>
            <a:ext cx="1201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287965" y="3932959"/>
            <a:ext cx="18434" cy="123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7" idx="2"/>
          </p:cNvCxnSpPr>
          <p:nvPr/>
        </p:nvCxnSpPr>
        <p:spPr>
          <a:xfrm>
            <a:off x="7306399" y="4553989"/>
            <a:ext cx="2736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0" idx="2"/>
          </p:cNvCxnSpPr>
          <p:nvPr/>
        </p:nvCxnSpPr>
        <p:spPr>
          <a:xfrm>
            <a:off x="7306399" y="5163589"/>
            <a:ext cx="27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835723" y="37246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849700" y="431499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841922" y="496570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the Viterbi algorithm.</a:t>
            </a:r>
          </a:p>
          <a:p>
            <a:r>
              <a:rPr lang="en-US" dirty="0" smtClean="0"/>
              <a:t>Can be explained as a case study in your algorithm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– Problem 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a k-bit data string D, the encoder output will be a 3k-bit string denoted as E(D).</a:t>
            </a:r>
          </a:p>
          <a:p>
            <a:r>
              <a:rPr lang="en-US" dirty="0" smtClean="0"/>
              <a:t>We will transmit E(D)in the air, but the channel may corrupt some of the bits. Denote the 3k-bit string we receive as R.</a:t>
            </a:r>
          </a:p>
          <a:p>
            <a:r>
              <a:rPr lang="en-US" dirty="0" smtClean="0"/>
              <a:t>The problem can be formalized as: Finding a k-bit string S* such that the number of difference between E(S*) and R is no larger than that between E(S) and R for any k-bit string 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Basically, S* will result in minimum cost among all possible k-bit strings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0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– Problem 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formalization makes sense?</a:t>
            </a:r>
          </a:p>
          <a:p>
            <a:r>
              <a:rPr lang="en-US" dirty="0" smtClean="0"/>
              <a:t>Assuming the noise is not too bad and flips the bits with small probability independently, this is the maximum likelihood estimation of the data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0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54690" cy="4351338"/>
          </a:xfrm>
        </p:spPr>
        <p:txBody>
          <a:bodyPr/>
          <a:lstStyle/>
          <a:p>
            <a:r>
              <a:rPr lang="en-US" dirty="0" smtClean="0"/>
              <a:t>So how do we start? </a:t>
            </a:r>
          </a:p>
          <a:p>
            <a:r>
              <a:rPr lang="en-US" dirty="0" smtClean="0"/>
              <a:t>Suppose the first 3 bits we received are 101. Do you think the first data bit is 0 or 1?</a:t>
            </a:r>
          </a:p>
          <a:p>
            <a:r>
              <a:rPr lang="en-US" dirty="0" smtClean="0"/>
              <a:t>I would say 1 because if it is 0, the encoded bits will be 000; otherwise 111.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4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first 6 bits we received are 101011 (from oldest to most recent). Do you think the first two data bits are?</a:t>
            </a:r>
          </a:p>
          <a:p>
            <a:r>
              <a:rPr lang="en-US" dirty="0" smtClean="0"/>
              <a:t>I would say 11 (from oldest to most recent) because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00, the encoded bits will be 000000. (distance 4)</a:t>
            </a:r>
          </a:p>
          <a:p>
            <a:pPr lvl="1"/>
            <a:r>
              <a:rPr lang="en-US" dirty="0" smtClean="0"/>
              <a:t>If 01</a:t>
            </a:r>
            <a:r>
              <a:rPr lang="en-US" dirty="0"/>
              <a:t>,</a:t>
            </a:r>
            <a:r>
              <a:rPr lang="en-US" dirty="0" smtClean="0"/>
              <a:t> the encoded bits will be 000111. (distance 3)</a:t>
            </a:r>
          </a:p>
          <a:p>
            <a:pPr lvl="1"/>
            <a:r>
              <a:rPr lang="en-US" dirty="0" smtClean="0"/>
              <a:t>If 10, the encoded bits will be 111101. (distance 3)</a:t>
            </a:r>
          </a:p>
          <a:p>
            <a:pPr lvl="1"/>
            <a:r>
              <a:rPr lang="en-US" dirty="0" smtClean="0"/>
              <a:t>If 11, the encoded bits will be 111010. (distance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8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receiving 3k bits, the number of possible combinations is 2</a:t>
            </a:r>
            <a:r>
              <a:rPr lang="en-US" baseline="30000" dirty="0" smtClean="0"/>
              <a:t>k</a:t>
            </a:r>
            <a:r>
              <a:rPr lang="en-US" dirty="0" smtClean="0"/>
              <a:t>. We cannot afford to check and compare all cases.</a:t>
            </a:r>
          </a:p>
          <a:p>
            <a:r>
              <a:rPr lang="en-US" dirty="0" smtClean="0"/>
              <a:t>Therefore, we need a good algorithm.  The Viterbi algorithm.</a:t>
            </a:r>
          </a:p>
          <a:p>
            <a:r>
              <a:rPr lang="en-US" dirty="0" smtClean="0"/>
              <a:t>For any input string S of length m (m &lt;= k), the cost of S, denoted as c(S), is defined as the distance from the first received 3m bits and E(S), i.e., the encode bits generated by S.</a:t>
            </a:r>
          </a:p>
          <a:p>
            <a:r>
              <a:rPr lang="en-US" dirty="0" smtClean="0"/>
              <a:t>S*, the optimal string, has the minimum cost</a:t>
            </a:r>
          </a:p>
        </p:txBody>
      </p:sp>
    </p:spTree>
    <p:extLst>
      <p:ext uri="{BB962C8B-B14F-4D97-AF65-F5344CB8AC3E}">
        <p14:creationId xmlns:p14="http://schemas.microsoft.com/office/powerpoint/2010/main" val="406957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9839</TotalTime>
  <Words>1552</Words>
  <Application>Microsoft Office PowerPoint</Application>
  <PresentationFormat>Widescreen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Convolutional Code</vt:lpstr>
      <vt:lpstr>Convolutional Code</vt:lpstr>
      <vt:lpstr>Encoding</vt:lpstr>
      <vt:lpstr>Decoding</vt:lpstr>
      <vt:lpstr>Decoding – Problem formalization</vt:lpstr>
      <vt:lpstr>Decoding – Problem formalization</vt:lpstr>
      <vt:lpstr>Decoding</vt:lpstr>
      <vt:lpstr>Decoding</vt:lpstr>
      <vt:lpstr>Decoding</vt:lpstr>
      <vt:lpstr>Key observation</vt:lpstr>
      <vt:lpstr>A More Formal Proof of the Key Observation</vt:lpstr>
      <vt:lpstr>Developing the Algorithm</vt:lpstr>
      <vt:lpstr>The Viterbi Algorithm</vt:lpstr>
      <vt:lpstr>Exercise</vt:lpstr>
      <vt:lpstr>The Viterbi Algorithm</vt:lpstr>
      <vt:lpstr>Soft decoding</vt:lpstr>
      <vt:lpstr>Soft decoding</vt:lpstr>
      <vt:lpstr>Soft decoding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Code</dc:title>
  <dc:creator>Zhenghao Zhang</dc:creator>
  <cp:lastModifiedBy>Zhenghao Zhang</cp:lastModifiedBy>
  <cp:revision>99</cp:revision>
  <dcterms:created xsi:type="dcterms:W3CDTF">2014-01-31T15:34:46Z</dcterms:created>
  <dcterms:modified xsi:type="dcterms:W3CDTF">2018-01-25T20:18:32Z</dcterms:modified>
</cp:coreProperties>
</file>