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75" r:id="rId4"/>
    <p:sldId id="259" r:id="rId5"/>
    <p:sldId id="277" r:id="rId6"/>
    <p:sldId id="278" r:id="rId7"/>
    <p:sldId id="258" r:id="rId8"/>
    <p:sldId id="279" r:id="rId9"/>
    <p:sldId id="276" r:id="rId10"/>
    <p:sldId id="270" r:id="rId11"/>
    <p:sldId id="280" r:id="rId12"/>
    <p:sldId id="281" r:id="rId13"/>
    <p:sldId id="282" r:id="rId14"/>
    <p:sldId id="283" r:id="rId15"/>
    <p:sldId id="271" r:id="rId16"/>
    <p:sldId id="273" r:id="rId17"/>
    <p:sldId id="274" r:id="rId18"/>
    <p:sldId id="284" r:id="rId19"/>
    <p:sldId id="285" r:id="rId20"/>
    <p:sldId id="286" r:id="rId21"/>
    <p:sldId id="287" r:id="rId22"/>
    <p:sldId id="28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00DFFDA-2CF6-4F83-81C1-D705A8176E1E}">
          <p14:sldIdLst>
            <p14:sldId id="256"/>
            <p14:sldId id="257"/>
            <p14:sldId id="275"/>
            <p14:sldId id="259"/>
            <p14:sldId id="277"/>
            <p14:sldId id="278"/>
            <p14:sldId id="258"/>
            <p14:sldId id="279"/>
            <p14:sldId id="276"/>
            <p14:sldId id="270"/>
            <p14:sldId id="280"/>
            <p14:sldId id="281"/>
            <p14:sldId id="282"/>
            <p14:sldId id="283"/>
            <p14:sldId id="271"/>
            <p14:sldId id="273"/>
            <p14:sldId id="274"/>
            <p14:sldId id="284"/>
            <p14:sldId id="285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C5CD"/>
    <a:srgbClr val="0364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8" autoAdjust="0"/>
    <p:restoredTop sz="94660"/>
  </p:normalViewPr>
  <p:slideViewPr>
    <p:cSldViewPr snapToGrid="0">
      <p:cViewPr varScale="1">
        <p:scale>
          <a:sx n="68" d="100"/>
          <a:sy n="68" d="100"/>
        </p:scale>
        <p:origin x="8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7B9F0AA-D910-4225-A566-B6A3FBCE0B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4FD03-199C-4EA4-8A2E-D747C840C0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DC321-F81B-4C0B-BB31-D02C18B7550B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5E2276-C5B2-4362-8E61-6057344111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5D6FC5-1531-4A43-A35A-2BEBF205D3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FF684-3D3D-4198-BF79-FACC1EB40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7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1433C-2A8E-4405-B0A5-6F0A1D2027BD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E4A52-E44C-434E-9734-37F3B5585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04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E4A52-E44C-434E-9734-37F3B55851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81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34-43D9-4B7F-AAFF-9045E0FC349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ABD5-713C-43BD-A370-3AC66B60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517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34-43D9-4B7F-AAFF-9045E0FC349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ABD5-713C-43BD-A370-3AC66B60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2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34-43D9-4B7F-AAFF-9045E0FC349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ABD5-713C-43BD-A370-3AC66B6084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4427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34-43D9-4B7F-AAFF-9045E0FC349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ABD5-713C-43BD-A370-3AC66B60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31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34-43D9-4B7F-AAFF-9045E0FC349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ABD5-713C-43BD-A370-3AC66B6084D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080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34-43D9-4B7F-AAFF-9045E0FC349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ABD5-713C-43BD-A370-3AC66B60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67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34-43D9-4B7F-AAFF-9045E0FC349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ABD5-713C-43BD-A370-3AC66B60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95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34-43D9-4B7F-AAFF-9045E0FC349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ABD5-713C-43BD-A370-3AC66B60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2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34-43D9-4B7F-AAFF-9045E0FC349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ABD5-713C-43BD-A370-3AC66B60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6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34-43D9-4B7F-AAFF-9045E0FC349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ABD5-713C-43BD-A370-3AC66B60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6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34-43D9-4B7F-AAFF-9045E0FC349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ABD5-713C-43BD-A370-3AC66B60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3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34-43D9-4B7F-AAFF-9045E0FC349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ABD5-713C-43BD-A370-3AC66B60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6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34-43D9-4B7F-AAFF-9045E0FC349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ABD5-713C-43BD-A370-3AC66B60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72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34-43D9-4B7F-AAFF-9045E0FC349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ABD5-713C-43BD-A370-3AC66B60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578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34-43D9-4B7F-AAFF-9045E0FC349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ABD5-713C-43BD-A370-3AC66B60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442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34-43D9-4B7F-AAFF-9045E0FC349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ABD5-713C-43BD-A370-3AC66B60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3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A2734-43D9-4B7F-AAFF-9045E0FC349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C09ABD5-713C-43BD-A370-3AC66B60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khalil2535/University_Data_Bas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F046D-8622-4798-9390-3B70BBD9D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571" y="852501"/>
            <a:ext cx="7863840" cy="1235203"/>
          </a:xfrm>
        </p:spPr>
        <p:txBody>
          <a:bodyPr>
            <a:noAutofit/>
          </a:bodyPr>
          <a:lstStyle/>
          <a:p>
            <a:pPr algn="ctr" rtl="1"/>
            <a:r>
              <a:rPr lang="ar-SA" sz="3600" b="1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مشروع قاعدة بيانات الكلية الجامعية</a:t>
            </a:r>
            <a:br>
              <a:rPr lang="ar-SA" sz="3600" b="1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</a:br>
            <a:r>
              <a:rPr lang="en-US" sz="3600" b="1" dirty="0">
                <a:latin typeface="+mn-lt"/>
                <a:cs typeface="Al-Jazeera-Arabic-Bold" panose="01000500000000020006" pitchFamily="2" charset="-78"/>
              </a:rPr>
              <a:t>UCAS Database Project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D52FAC9-6B7F-4E76-8DB3-020F59350DD1}"/>
              </a:ext>
            </a:extLst>
          </p:cNvPr>
          <p:cNvSpPr txBox="1">
            <a:spLocks/>
          </p:cNvSpPr>
          <p:nvPr/>
        </p:nvSpPr>
        <p:spPr>
          <a:xfrm>
            <a:off x="0" y="5333145"/>
            <a:ext cx="8390467" cy="1043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ar-SA" sz="2400" dirty="0">
                <a:solidFill>
                  <a:srgbClr val="00B05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إشراف المهندس /  رامي رياض محمد لبد</a:t>
            </a:r>
          </a:p>
          <a:p>
            <a:pPr rtl="1"/>
            <a:r>
              <a:rPr lang="ar-SA" sz="2400" dirty="0">
                <a:solidFill>
                  <a:srgbClr val="00B05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إعداد الطلاب / وليد مرتجى – محمود الشيخ خليل – إياد العماوي</a:t>
            </a:r>
          </a:p>
          <a:p>
            <a:pPr rtl="1"/>
            <a:endParaRPr lang="en-US" sz="2400" dirty="0">
              <a:solidFill>
                <a:srgbClr val="00B05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2056" name="Picture 8" descr="https://cdn.lynda.com/course/548706/548706-636232861353336121-16x9.jpg">
            <a:extLst>
              <a:ext uri="{FF2B5EF4-FFF2-40B4-BE49-F238E27FC236}">
                <a16:creationId xmlns:a16="http://schemas.microsoft.com/office/drawing/2014/main" id="{71479F85-52A3-4DE5-BBF4-30586892C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785" y="2553369"/>
            <a:ext cx="3931413" cy="22114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52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099EB-3A84-4825-9702-45B2F608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1914"/>
          </a:xfrm>
        </p:spPr>
        <p:txBody>
          <a:bodyPr/>
          <a:lstStyle/>
          <a:p>
            <a:r>
              <a:rPr lang="en-US" dirty="0"/>
              <a:t>Schema (logical design)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2F712-A37A-4E0E-B563-A80DF33D7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54" y="1237957"/>
            <a:ext cx="9847384" cy="592953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endParaRPr lang="en-US" sz="220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dirty="0"/>
              <a:t> </a:t>
            </a:r>
            <a:r>
              <a:rPr lang="en-US" sz="2200" b="1" dirty="0"/>
              <a:t>Address </a:t>
            </a:r>
            <a:r>
              <a:rPr lang="en-US" sz="2200" dirty="0"/>
              <a:t>(</a:t>
            </a:r>
            <a:r>
              <a:rPr lang="en-US" sz="2200" u="sng" dirty="0"/>
              <a:t>Area name, City name, Block name, Street name</a:t>
            </a:r>
            <a:r>
              <a:rPr lang="en-US" sz="2200" dirty="0"/>
              <a:t>)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/>
              <a:t>Nationality </a:t>
            </a:r>
            <a:r>
              <a:rPr lang="en-US" sz="2200" dirty="0"/>
              <a:t>(</a:t>
            </a:r>
            <a:r>
              <a:rPr lang="en-US" sz="2200" u="sng" dirty="0"/>
              <a:t>Nationality</a:t>
            </a:r>
            <a:r>
              <a:rPr lang="en-US" sz="2200" dirty="0"/>
              <a:t>)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/>
              <a:t>Employee </a:t>
            </a:r>
            <a:r>
              <a:rPr lang="en-US" sz="2200" dirty="0"/>
              <a:t>(</a:t>
            </a:r>
            <a:r>
              <a:rPr lang="en-US" sz="2200" u="sng" dirty="0"/>
              <a:t>Employee id</a:t>
            </a:r>
            <a:r>
              <a:rPr lang="en-US" sz="2200" dirty="0"/>
              <a:t>, Full Arabic name, Full English name, </a:t>
            </a:r>
            <a:r>
              <a:rPr lang="en-US" sz="2200" u="dashLongHeavy" dirty="0">
                <a:uFill>
                  <a:solidFill>
                    <a:schemeClr val="tx1"/>
                  </a:solidFill>
                </a:uFill>
              </a:rPr>
              <a:t>Nationality</a:t>
            </a:r>
            <a:r>
              <a:rPr lang="en-US" sz="2200" dirty="0"/>
              <a:t>, National id, sex (M/F), Social status(S/M/D), Salary, Birth place, Date of birth, Religion, Health status, Number of family members, Phone, Telephone, Email, </a:t>
            </a:r>
            <a:r>
              <a:rPr lang="en-US" sz="2200" u="dashLongHeavy" dirty="0"/>
              <a:t>Area name, City name, Block name, Street name</a:t>
            </a:r>
            <a:r>
              <a:rPr lang="en-US" sz="2200" dirty="0"/>
              <a:t>, Employment Date)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dirty="0"/>
              <a:t> </a:t>
            </a:r>
            <a:r>
              <a:rPr lang="en-US" sz="2200" b="1" dirty="0"/>
              <a:t>Building </a:t>
            </a:r>
            <a:r>
              <a:rPr lang="en-US" sz="2200" dirty="0"/>
              <a:t>(</a:t>
            </a:r>
            <a:r>
              <a:rPr lang="en-US" sz="2200" u="sng" dirty="0"/>
              <a:t>Building code </a:t>
            </a:r>
            <a:r>
              <a:rPr lang="en-US" sz="2200" dirty="0"/>
              <a:t>(one char), Building description)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/>
              <a:t>Floor </a:t>
            </a:r>
            <a:r>
              <a:rPr lang="en-US" sz="2200" dirty="0"/>
              <a:t>(Floor number (2Digits), </a:t>
            </a:r>
            <a:r>
              <a:rPr lang="en-US" sz="2200" u="wavyHeavy" dirty="0">
                <a:uFill>
                  <a:solidFill>
                    <a:srgbClr val="C00000"/>
                  </a:solidFill>
                </a:uFill>
              </a:rPr>
              <a:t>Building code</a:t>
            </a:r>
            <a:r>
              <a:rPr lang="en-US" sz="2200" dirty="0"/>
              <a:t>, Floor description)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/>
              <a:t>Room </a:t>
            </a:r>
            <a:r>
              <a:rPr lang="en-US" sz="2200" dirty="0"/>
              <a:t>(</a:t>
            </a:r>
            <a:r>
              <a:rPr lang="en-US" sz="2200" u="sng" dirty="0"/>
              <a:t>Room number</a:t>
            </a:r>
            <a:r>
              <a:rPr lang="en-US" sz="2200" dirty="0"/>
              <a:t>, </a:t>
            </a:r>
            <a:r>
              <a:rPr lang="en-US" sz="2200" u="wavyHeavy" dirty="0">
                <a:uFill>
                  <a:solidFill>
                    <a:srgbClr val="FF0000"/>
                  </a:solidFill>
                </a:uFill>
              </a:rPr>
              <a:t>Floor number, Building code</a:t>
            </a:r>
            <a:r>
              <a:rPr lang="en-US" sz="2200" dirty="0"/>
              <a:t>, Capacity (No. people)) </a:t>
            </a:r>
          </a:p>
        </p:txBody>
      </p:sp>
    </p:spTree>
    <p:extLst>
      <p:ext uri="{BB962C8B-B14F-4D97-AF65-F5344CB8AC3E}">
        <p14:creationId xmlns:p14="http://schemas.microsoft.com/office/powerpoint/2010/main" val="340507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099EB-3A84-4825-9702-45B2F608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1914"/>
          </a:xfrm>
        </p:spPr>
        <p:txBody>
          <a:bodyPr/>
          <a:lstStyle/>
          <a:p>
            <a:r>
              <a:rPr lang="en-US" dirty="0"/>
              <a:t>Schema (logical design)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2F712-A37A-4E0E-B563-A80DF33D7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54" y="1237957"/>
            <a:ext cx="9622301" cy="592953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endParaRPr lang="en-US" sz="220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dirty="0"/>
              <a:t> </a:t>
            </a:r>
            <a:r>
              <a:rPr lang="en-US" sz="2200" b="1" dirty="0"/>
              <a:t>Department </a:t>
            </a:r>
            <a:r>
              <a:rPr lang="en-US" sz="2200" dirty="0"/>
              <a:t>(</a:t>
            </a:r>
            <a:r>
              <a:rPr lang="en-US" sz="2200" u="sng" dirty="0"/>
              <a:t>Department id</a:t>
            </a:r>
            <a:r>
              <a:rPr lang="en-US" sz="2200" dirty="0"/>
              <a:t>, Department name, </a:t>
            </a:r>
            <a:r>
              <a:rPr lang="en-US" sz="2200" u="dashLongHeavy" dirty="0"/>
              <a:t>Room number, Floor number, Building code</a:t>
            </a:r>
            <a:r>
              <a:rPr lang="en-US" sz="2200" dirty="0"/>
              <a:t>)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/>
              <a:t>Majors Department </a:t>
            </a:r>
            <a:r>
              <a:rPr lang="en-US" sz="2200" dirty="0"/>
              <a:t>(</a:t>
            </a:r>
            <a:r>
              <a:rPr lang="en-US" sz="2200" u="sng" dirty="0"/>
              <a:t>Majors department id</a:t>
            </a:r>
            <a:r>
              <a:rPr lang="en-US" sz="2200" dirty="0"/>
              <a:t>, Majors department name, </a:t>
            </a:r>
            <a:r>
              <a:rPr lang="en-US" sz="2200" u="dashLongHeavy" dirty="0"/>
              <a:t>Room number, Floor number, Building code</a:t>
            </a:r>
            <a:r>
              <a:rPr lang="en-US" sz="2200" dirty="0"/>
              <a:t>)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/>
              <a:t>Major </a:t>
            </a:r>
            <a:r>
              <a:rPr lang="en-US" sz="2200" dirty="0"/>
              <a:t>(</a:t>
            </a:r>
            <a:r>
              <a:rPr lang="en-US" sz="2200" u="sng" dirty="0"/>
              <a:t>Major id</a:t>
            </a:r>
            <a:r>
              <a:rPr lang="en-US" sz="2200" dirty="0"/>
              <a:t>, Major name, </a:t>
            </a:r>
            <a:r>
              <a:rPr lang="en-US" sz="2200" u="dashLongHeavy" dirty="0"/>
              <a:t>Majors department id</a:t>
            </a:r>
            <a:r>
              <a:rPr lang="en-US" sz="2200" dirty="0"/>
              <a:t>)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/>
              <a:t>Course </a:t>
            </a:r>
            <a:r>
              <a:rPr lang="en-US" sz="2200" dirty="0"/>
              <a:t>(</a:t>
            </a:r>
            <a:r>
              <a:rPr lang="en-US" sz="2200" u="sng" dirty="0"/>
              <a:t>Course id</a:t>
            </a:r>
            <a:r>
              <a:rPr lang="en-US" sz="2200" dirty="0"/>
              <a:t>, Course name, Credit (No of hours), Course level(semester), Description</a:t>
            </a:r>
            <a:r>
              <a:rPr lang="en-US" sz="2200" u="dashLongHeavy" dirty="0"/>
              <a:t>, Majors department id</a:t>
            </a:r>
            <a:r>
              <a:rPr lang="en-US" sz="2200" dirty="0"/>
              <a:t>)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/>
              <a:t>Pre-required courses </a:t>
            </a:r>
            <a:r>
              <a:rPr lang="en-US" sz="2200" dirty="0"/>
              <a:t>(</a:t>
            </a:r>
            <a:r>
              <a:rPr lang="en-US" sz="2200" u="wavyHeavy" dirty="0">
                <a:uFill>
                  <a:solidFill>
                    <a:srgbClr val="FF0000"/>
                  </a:solidFill>
                </a:uFill>
              </a:rPr>
              <a:t>Course id, Pre-required course id </a:t>
            </a:r>
            <a:r>
              <a:rPr lang="en-US" sz="2200" dirty="0"/>
              <a:t>(course id))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/>
              <a:t>Teacher </a:t>
            </a:r>
            <a:r>
              <a:rPr lang="en-US" sz="2200" dirty="0"/>
              <a:t>(</a:t>
            </a:r>
            <a:r>
              <a:rPr lang="en-US" sz="2200" u="wavyHeavy" dirty="0">
                <a:uFill>
                  <a:solidFill>
                    <a:srgbClr val="FF0000"/>
                  </a:solidFill>
                </a:uFill>
              </a:rPr>
              <a:t>teacher id </a:t>
            </a:r>
            <a:r>
              <a:rPr lang="en-US" sz="2200" dirty="0"/>
              <a:t>(Employment id), </a:t>
            </a:r>
            <a:r>
              <a:rPr lang="en-US" sz="2200" u="sng" dirty="0"/>
              <a:t>Teaching start year, Teaching start semester</a:t>
            </a:r>
            <a:r>
              <a:rPr lang="en-US" sz="2200" dirty="0"/>
              <a:t> (1/2/3), Teaching start date, Teaching end date, </a:t>
            </a:r>
            <a:r>
              <a:rPr lang="en-US" sz="2200" u="dashLongHeavy" dirty="0"/>
              <a:t>Majors department id</a:t>
            </a:r>
            <a:r>
              <a:rPr lang="en-US" sz="2200" dirty="0"/>
              <a:t>, Salary) </a:t>
            </a:r>
          </a:p>
        </p:txBody>
      </p:sp>
    </p:spTree>
    <p:extLst>
      <p:ext uri="{BB962C8B-B14F-4D97-AF65-F5344CB8AC3E}">
        <p14:creationId xmlns:p14="http://schemas.microsoft.com/office/powerpoint/2010/main" val="3025358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099EB-3A84-4825-9702-45B2F608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1914"/>
          </a:xfrm>
        </p:spPr>
        <p:txBody>
          <a:bodyPr/>
          <a:lstStyle/>
          <a:p>
            <a:r>
              <a:rPr lang="en-US" dirty="0"/>
              <a:t>Schema (logical design)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2F712-A37A-4E0E-B563-A80DF33D7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422" y="1085557"/>
            <a:ext cx="9959926" cy="59295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22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 </a:t>
            </a:r>
            <a:r>
              <a:rPr lang="en-US" sz="2200" b="1" dirty="0"/>
              <a:t>Manager </a:t>
            </a:r>
            <a:r>
              <a:rPr lang="en-US" sz="2200" u="wavyHeavy" dirty="0">
                <a:uFill>
                  <a:solidFill>
                    <a:srgbClr val="FF0000"/>
                  </a:solidFill>
                </a:uFill>
              </a:rPr>
              <a:t>(Manager id </a:t>
            </a:r>
            <a:r>
              <a:rPr lang="en-US" sz="2200" dirty="0"/>
              <a:t>(Employment id</a:t>
            </a:r>
            <a:r>
              <a:rPr lang="en-US" sz="2200" u="sng" dirty="0"/>
              <a:t>), Managing start year, Managing start semester </a:t>
            </a:r>
            <a:r>
              <a:rPr lang="en-US" sz="2200" dirty="0"/>
              <a:t>(1/2/3), Managing start date, Managing end date, Salary, Manager grade, </a:t>
            </a:r>
            <a:r>
              <a:rPr lang="en-US" sz="2200" u="dashLongHeavy" dirty="0"/>
              <a:t>Managed major's department id</a:t>
            </a:r>
            <a:r>
              <a:rPr lang="en-US" sz="2200" dirty="0"/>
              <a:t>, </a:t>
            </a:r>
            <a:r>
              <a:rPr lang="en-US" sz="2200" u="dashLongHeavy" dirty="0"/>
              <a:t>Manager department id </a:t>
            </a:r>
            <a:r>
              <a:rPr lang="en-US" sz="2200" dirty="0"/>
              <a:t>(accept one null))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b="1" dirty="0"/>
              <a:t>Security </a:t>
            </a:r>
            <a:r>
              <a:rPr lang="en-US" sz="2200" dirty="0"/>
              <a:t>(</a:t>
            </a:r>
            <a:r>
              <a:rPr lang="en-US" sz="2200" u="wavyHeavy" dirty="0">
                <a:uFill>
                  <a:solidFill>
                    <a:srgbClr val="FF0000"/>
                  </a:solidFill>
                </a:uFill>
              </a:rPr>
              <a:t>Security id </a:t>
            </a:r>
            <a:r>
              <a:rPr lang="en-US" sz="2200" dirty="0"/>
              <a:t>(Employment id), </a:t>
            </a:r>
            <a:r>
              <a:rPr lang="en-US" sz="2200" u="sng" dirty="0"/>
              <a:t>Security start year, Security start semester </a:t>
            </a:r>
            <a:r>
              <a:rPr lang="en-US" sz="2200" dirty="0"/>
              <a:t>(1/2/3), Security start date, Security end date, Salary, Department id)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b="1" dirty="0"/>
              <a:t>Secretary </a:t>
            </a:r>
            <a:r>
              <a:rPr lang="en-US" sz="2200" dirty="0"/>
              <a:t>(</a:t>
            </a:r>
            <a:r>
              <a:rPr lang="en-US" sz="2200" u="wavyHeavy" dirty="0">
                <a:uFill>
                  <a:solidFill>
                    <a:srgbClr val="FF0000"/>
                  </a:solidFill>
                </a:uFill>
              </a:rPr>
              <a:t>Secretary id </a:t>
            </a:r>
            <a:r>
              <a:rPr lang="en-US" sz="2200" dirty="0"/>
              <a:t>(Employment id), </a:t>
            </a:r>
            <a:r>
              <a:rPr lang="en-US" sz="2200" u="sng" dirty="0"/>
              <a:t>Secretary start year, Secretary start semester</a:t>
            </a:r>
            <a:r>
              <a:rPr lang="en-US" sz="2200" dirty="0"/>
              <a:t> (1/2/3), Secretary Start date, Secretary end date, Salary, </a:t>
            </a:r>
            <a:r>
              <a:rPr lang="en-US" sz="2200" u="dashLongHeavy" dirty="0"/>
              <a:t>Majors department id</a:t>
            </a:r>
            <a:r>
              <a:rPr lang="en-US" sz="2200" dirty="0"/>
              <a:t>, </a:t>
            </a:r>
            <a:r>
              <a:rPr lang="en-US" sz="2200" u="dashLongHeavy" dirty="0"/>
              <a:t>Department id</a:t>
            </a:r>
            <a:r>
              <a:rPr lang="en-US" sz="2200" dirty="0"/>
              <a:t>)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b="1" dirty="0"/>
              <a:t>Item </a:t>
            </a:r>
            <a:r>
              <a:rPr lang="en-US" sz="2200" dirty="0"/>
              <a:t>(</a:t>
            </a:r>
            <a:r>
              <a:rPr lang="en-US" sz="2200" u="sng" dirty="0"/>
              <a:t>Item id</a:t>
            </a:r>
            <a:r>
              <a:rPr lang="en-US" sz="2200" dirty="0"/>
              <a:t>, Item name, Item description)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b="1" dirty="0"/>
              <a:t>Room items </a:t>
            </a:r>
            <a:r>
              <a:rPr lang="en-US" sz="2200" dirty="0"/>
              <a:t>(</a:t>
            </a:r>
            <a:r>
              <a:rPr lang="en-US" sz="2200" u="wavyHeavy" dirty="0">
                <a:uFill>
                  <a:solidFill>
                    <a:srgbClr val="FF0000"/>
                  </a:solidFill>
                </a:uFill>
              </a:rPr>
              <a:t>Item id, Room number, Floor number, Building code</a:t>
            </a:r>
            <a:r>
              <a:rPr lang="en-US" sz="2200" dirty="0"/>
              <a:t>, Quantity) </a:t>
            </a:r>
          </a:p>
        </p:txBody>
      </p:sp>
    </p:spTree>
    <p:extLst>
      <p:ext uri="{BB962C8B-B14F-4D97-AF65-F5344CB8AC3E}">
        <p14:creationId xmlns:p14="http://schemas.microsoft.com/office/powerpoint/2010/main" val="1733635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099EB-3A84-4825-9702-45B2F608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1914"/>
          </a:xfrm>
        </p:spPr>
        <p:txBody>
          <a:bodyPr/>
          <a:lstStyle/>
          <a:p>
            <a:r>
              <a:rPr lang="en-US" dirty="0"/>
              <a:t>Schema (logical design)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2F712-A37A-4E0E-B563-A80DF33D7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54" y="1561514"/>
            <a:ext cx="8992648" cy="592953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/>
              <a:t>Study plan </a:t>
            </a:r>
            <a:r>
              <a:rPr lang="en-US" sz="2200" dirty="0"/>
              <a:t>(</a:t>
            </a:r>
            <a:r>
              <a:rPr lang="en-US" sz="2200" u="sng" dirty="0"/>
              <a:t>Plan number</a:t>
            </a:r>
            <a:r>
              <a:rPr lang="en-US" sz="2200" dirty="0"/>
              <a:t>, </a:t>
            </a:r>
            <a:r>
              <a:rPr lang="en-US" sz="2200" u="wavyHeavy" dirty="0">
                <a:uFill>
                  <a:solidFill>
                    <a:srgbClr val="FF0000"/>
                  </a:solidFill>
                </a:uFill>
              </a:rPr>
              <a:t>Major id</a:t>
            </a:r>
            <a:r>
              <a:rPr lang="en-US" sz="2200" dirty="0"/>
              <a:t>)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/>
              <a:t>Study plan courses </a:t>
            </a:r>
            <a:r>
              <a:rPr lang="en-US" sz="2200" dirty="0"/>
              <a:t>(</a:t>
            </a:r>
            <a:r>
              <a:rPr lang="en-US" sz="2200" u="wavyHeavy" dirty="0">
                <a:uFill>
                  <a:solidFill>
                    <a:srgbClr val="FF0000"/>
                  </a:solidFill>
                </a:uFill>
              </a:rPr>
              <a:t>plan number, Major id, Course id</a:t>
            </a:r>
            <a:r>
              <a:rPr lang="en-US" sz="2200" dirty="0"/>
              <a:t>, Year, Semester (1/2/3))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/>
              <a:t>Student </a:t>
            </a:r>
            <a:r>
              <a:rPr lang="en-US" sz="2200" dirty="0"/>
              <a:t>(</a:t>
            </a:r>
            <a:r>
              <a:rPr lang="en-US" sz="2200" u="sng" dirty="0"/>
              <a:t>Student id</a:t>
            </a:r>
            <a:r>
              <a:rPr lang="en-US" sz="2200" dirty="0"/>
              <a:t>, Full Arabic name, Full English name, </a:t>
            </a:r>
            <a:r>
              <a:rPr lang="en-US" sz="2200" u="dashLongHeavy" dirty="0"/>
              <a:t>Nationality</a:t>
            </a:r>
            <a:r>
              <a:rPr lang="en-US" sz="2200" dirty="0"/>
              <a:t>, National id, sex (M/F), Social status(S/M/D), Guardian name, Guardian national id, Guardian relation, Birth place, Date of birth, Religion, Health status, Mother name, Mother job, Mother job description, Father job, Father job description, Parents status(S/M/D), Number of family members family university students ,Social affairs , Phone , Telephone , Emergency phone , Email , </a:t>
            </a:r>
            <a:r>
              <a:rPr lang="en-US" sz="2200" dirty="0" err="1"/>
              <a:t>Tawjihi</a:t>
            </a:r>
            <a:r>
              <a:rPr lang="en-US" sz="2200" dirty="0"/>
              <a:t> GPA(%) , </a:t>
            </a:r>
            <a:r>
              <a:rPr lang="en-US" sz="2200" dirty="0" err="1"/>
              <a:t>Tawjihi</a:t>
            </a:r>
            <a:r>
              <a:rPr lang="en-US" sz="2200" dirty="0"/>
              <a:t> field(S/L) , </a:t>
            </a:r>
            <a:r>
              <a:rPr lang="en-US" sz="2200" u="dashLongHeavy" dirty="0"/>
              <a:t>Area name City name ,Block name ,Street name</a:t>
            </a:r>
            <a:r>
              <a:rPr lang="en-US" sz="2200" dirty="0"/>
              <a:t> ,</a:t>
            </a:r>
            <a:r>
              <a:rPr lang="en-US" sz="2200" u="dashLongHeavy" dirty="0"/>
              <a:t>Major id </a:t>
            </a:r>
            <a:r>
              <a:rPr lang="en-US" sz="2200" dirty="0"/>
              <a:t>,Balance ) </a:t>
            </a:r>
          </a:p>
        </p:txBody>
      </p:sp>
    </p:spTree>
    <p:extLst>
      <p:ext uri="{BB962C8B-B14F-4D97-AF65-F5344CB8AC3E}">
        <p14:creationId xmlns:p14="http://schemas.microsoft.com/office/powerpoint/2010/main" val="1599528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099EB-3A84-4825-9702-45B2F608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1914"/>
          </a:xfrm>
        </p:spPr>
        <p:txBody>
          <a:bodyPr/>
          <a:lstStyle/>
          <a:p>
            <a:r>
              <a:rPr lang="en-US" dirty="0"/>
              <a:t>Schema (logical design)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2F712-A37A-4E0E-B563-A80DF33D7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54" y="1237957"/>
            <a:ext cx="8876714" cy="592953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endParaRPr lang="en-US" sz="220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dirty="0"/>
              <a:t> </a:t>
            </a:r>
            <a:r>
              <a:rPr lang="en-US" sz="2200" b="1" dirty="0"/>
              <a:t>Academic Advice </a:t>
            </a:r>
            <a:r>
              <a:rPr lang="en-US" sz="2200" dirty="0"/>
              <a:t>(</a:t>
            </a:r>
            <a:r>
              <a:rPr lang="en-US" sz="2200" u="wavyHeavy" dirty="0">
                <a:uFill>
                  <a:solidFill>
                    <a:srgbClr val="FF0000"/>
                  </a:solidFill>
                </a:uFill>
              </a:rPr>
              <a:t>Teacher id, Year, Semester, Student id</a:t>
            </a:r>
            <a:r>
              <a:rPr lang="en-US" sz="2200" dirty="0"/>
              <a:t>)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/>
              <a:t>Section </a:t>
            </a:r>
            <a:r>
              <a:rPr lang="en-US" sz="2200" dirty="0"/>
              <a:t>(</a:t>
            </a:r>
            <a:r>
              <a:rPr lang="en-US" sz="2200" u="sng" dirty="0"/>
              <a:t>Section number</a:t>
            </a:r>
            <a:r>
              <a:rPr lang="en-US" sz="2200" dirty="0"/>
              <a:t>, </a:t>
            </a:r>
            <a:r>
              <a:rPr lang="en-US" sz="2200" u="wavyHeavy" dirty="0">
                <a:uFill>
                  <a:solidFill>
                    <a:srgbClr val="FF0000"/>
                  </a:solidFill>
                </a:uFill>
              </a:rPr>
              <a:t>Course id, Year, Semester</a:t>
            </a:r>
            <a:r>
              <a:rPr lang="en-US" sz="2200" dirty="0"/>
              <a:t>(S/M/D), </a:t>
            </a:r>
            <a:r>
              <a:rPr lang="en-US" sz="2200" u="dashLongHeavy" dirty="0"/>
              <a:t>Teacher id</a:t>
            </a:r>
            <a:r>
              <a:rPr lang="en-US" sz="2200" dirty="0"/>
              <a:t>)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/>
              <a:t>Enroll </a:t>
            </a:r>
            <a:r>
              <a:rPr lang="en-US" sz="2200" dirty="0"/>
              <a:t>(</a:t>
            </a:r>
            <a:r>
              <a:rPr lang="en-US" sz="2200" u="wavyHeavy" dirty="0">
                <a:uFill>
                  <a:solidFill>
                    <a:srgbClr val="FF0000"/>
                  </a:solidFill>
                </a:uFill>
              </a:rPr>
              <a:t>Student id, Course id, Section number, Year, Semester</a:t>
            </a:r>
            <a:r>
              <a:rPr lang="en-US" sz="2200" dirty="0"/>
              <a:t>, Middle year grade (from 40), Final exam grade (from 60))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/>
              <a:t>Section Rooms </a:t>
            </a:r>
            <a:r>
              <a:rPr lang="en-US" sz="2200" dirty="0"/>
              <a:t>(</a:t>
            </a:r>
            <a:r>
              <a:rPr lang="en-US" sz="2200" u="dashLongHeavy" dirty="0"/>
              <a:t>Section number, Course id, Year, Semester</a:t>
            </a:r>
            <a:r>
              <a:rPr lang="en-US" sz="2200" dirty="0"/>
              <a:t>, Day, </a:t>
            </a:r>
            <a:r>
              <a:rPr lang="en-US" sz="2200" u="wavyHeavy" dirty="0">
                <a:uFill>
                  <a:solidFill>
                    <a:srgbClr val="FF0000"/>
                  </a:solidFill>
                </a:uFill>
              </a:rPr>
              <a:t>Room number, Floor number, Building code</a:t>
            </a:r>
            <a:r>
              <a:rPr lang="en-US" sz="2200" dirty="0"/>
              <a:t>, </a:t>
            </a:r>
            <a:r>
              <a:rPr lang="en-US" sz="2200" u="sng" dirty="0"/>
              <a:t>Start Time, End Time</a:t>
            </a:r>
            <a:r>
              <a:rPr lang="en-US" sz="22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164810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3BB82-7444-4D29-A317-AD2095ACD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Views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05B09-130A-4C7F-9D29-15BCC2E02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قائمة المساقات المطروحة لفصل دراسي محدد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قائمة بالمساقات التي يستطيع الطالب تسجيلها في فصل محدد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الجدول التفصيلي الدراسي للطالب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جدول بقائمة المساقات المسجلة 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الجدول التدريسي للمدرس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جدول محاضرات لكل قاعة</a:t>
            </a:r>
          </a:p>
          <a:p>
            <a:pPr algn="r" rtl="1">
              <a:buFont typeface="Wingdings" panose="05000000000000000000" pitchFamily="2" charset="2"/>
              <a:buChar char="v"/>
            </a:pPr>
            <a:endParaRPr lang="ar-SA" sz="2400" dirty="0">
              <a:latin typeface="Al-Jazeera-Arabic-Regular" panose="01000500000000020006" pitchFamily="2" charset="-78"/>
              <a:cs typeface="Al-Jazeera-Arabic-Regular" panose="01000500000000020006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endParaRPr lang="ar-SA" sz="2400" dirty="0">
              <a:latin typeface="Al-Jazeera-Arabic-Regular" panose="01000500000000020006" pitchFamily="2" charset="-78"/>
              <a:cs typeface="Al-Jazeera-Arabic-Regular" panose="01000500000000020006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66084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469C1-F880-43EA-86C1-1CFE96FFA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Views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14F12-CB4E-41C4-9A85-3FDF621BD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00775"/>
            <a:ext cx="8596668" cy="4757225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جدول  بأرقام وأسماء الطلاب في قسم او تخصص او مساق او شعبة</a:t>
            </a:r>
            <a:endParaRPr lang="en-US" sz="2400" dirty="0">
              <a:latin typeface="Al-Jazeera-Arabic-Regular" panose="01000500000000020006" pitchFamily="2" charset="-78"/>
              <a:cs typeface="Al-Jazeera-Arabic-Regular" panose="01000500000000020006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الخطة الدراسية لكل تخصص مقسمة حسب الفصول الدراسية</a:t>
            </a:r>
            <a:endParaRPr lang="en-US" sz="2400" dirty="0">
              <a:latin typeface="Al-Jazeera-Arabic-Regular" panose="01000500000000020006" pitchFamily="2" charset="-78"/>
              <a:cs typeface="Al-Jazeera-Arabic-Regular" panose="01000500000000020006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جدول محاضرات لكل تخصص </a:t>
            </a:r>
            <a:endParaRPr lang="en-US" sz="2400" dirty="0">
              <a:latin typeface="Al-Jazeera-Arabic-Regular" panose="01000500000000020006" pitchFamily="2" charset="-78"/>
              <a:cs typeface="Al-Jazeera-Arabic-Regular" panose="01000500000000020006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جدول بكشف درجات الطالب</a:t>
            </a:r>
            <a:endParaRPr lang="en-US" sz="2400" dirty="0">
              <a:latin typeface="Al-Jazeera-Arabic-Regular" panose="01000500000000020006" pitchFamily="2" charset="-78"/>
              <a:cs typeface="Al-Jazeera-Arabic-Regular" panose="01000500000000020006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جدول محاضرات لكل قسم</a:t>
            </a:r>
          </a:p>
          <a:p>
            <a:pPr algn="r" rtl="1">
              <a:buFont typeface="Wingdings" panose="05000000000000000000" pitchFamily="2" charset="2"/>
              <a:buChar char="v"/>
            </a:pPr>
            <a:endParaRPr lang="ar-SA" sz="2400" dirty="0">
              <a:latin typeface="Al-Jazeera-Arabic-Regular" panose="01000500000000020006" pitchFamily="2" charset="-78"/>
              <a:cs typeface="Al-Jazeera-Arabic-Regular" panose="01000500000000020006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endParaRPr lang="ar-SA" sz="2400" dirty="0">
              <a:latin typeface="Al-Jazeera-Arabic-Regular" panose="01000500000000020006" pitchFamily="2" charset="-78"/>
              <a:cs typeface="Al-Jazeera-Arabic-Regular" panose="01000500000000020006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endParaRPr lang="en-US" sz="2400" dirty="0">
              <a:latin typeface="Al-Jazeera-Arabic-Regular" panose="01000500000000020006" pitchFamily="2" charset="-78"/>
              <a:cs typeface="Al-Jazeera-Arabic-Regular" panose="01000500000000020006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79529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8F351-0418-4AEF-B52E-62AFFB8DB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Sequences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3647B-B75A-49FD-AE4B-197099608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97881"/>
            <a:ext cx="8874629" cy="4971731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رقم الطالب الجديد يقوم النظام بإنشائه عن طريق </a:t>
            </a:r>
            <a:r>
              <a:rPr lang="en-US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 </a:t>
            </a:r>
            <a:r>
              <a:rPr lang="en-US" sz="2400" dirty="0">
                <a:cs typeface="Al-Jazeera-Arabic-Regular" panose="01000500000000020006" pitchFamily="2" charset="-78"/>
              </a:rPr>
              <a:t>sequence </a:t>
            </a: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تبدأ من 1 للطلاب أو 2 للطالبات ثم السنة الحالية ثم يبدأ بالزيادة بمقدار 1</a:t>
            </a:r>
            <a:r>
              <a:rPr lang="en-US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 </a:t>
            </a: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رقم الطالب 9 ارقام : مثال : 120170001: 1 (الجنس ذكر 1 او انثى 2 ), 2017 (السنة الدراسية للتسجيل) ، 0001 (ارقام تزداد من 0001 بمقدار 1 لكل مرة).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رقم الموظف الجديد يقوم النظام بإنشائه عن طريق   </a:t>
            </a:r>
            <a:r>
              <a:rPr lang="en-US" sz="2400" dirty="0">
                <a:cs typeface="Al-Jazeera-Arabic-Regular" panose="01000500000000020006" pitchFamily="2" charset="-78"/>
              </a:rPr>
              <a:t>sequence</a:t>
            </a:r>
            <a:r>
              <a:rPr lang="ar-SA" sz="2400" dirty="0">
                <a:cs typeface="Al-Jazeera-Arabic-Regular" panose="01000500000000020006" pitchFamily="2" charset="-78"/>
              </a:rPr>
              <a:t> </a:t>
            </a:r>
            <a:r>
              <a:rPr lang="en-US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 </a:t>
            </a: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يبدأ من 3 للموظفين أو للموظفات ثم يبدأ مقدار الزيادة بمقدار 1.</a:t>
            </a:r>
          </a:p>
          <a:p>
            <a:pPr marL="0" indent="0" algn="r" rtl="1">
              <a:buNone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	رقم المدرس 9 ارقام : مثال :320150001 : 1 (دائما 3 للتمييز انه مدرس) 	2015 (سنة التسجيل اول مرة) 0001 (أرقام تزداد من 0001 بمقدار 1 لكل 	مرة).</a:t>
            </a:r>
            <a:endParaRPr lang="en-US" sz="3200" dirty="0">
              <a:latin typeface="Al-Jazeera-Arabic-Regular" panose="01000500000000020006" pitchFamily="2" charset="-78"/>
              <a:cs typeface="Al-Jazeera-Arabic-Regular" panose="01000500000000020006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17259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926B0-6B5D-43BA-841E-A762EBCEF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Triggers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0B0A2-9836-47D8-A46A-183DD477C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936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E5B47-795A-4B6B-BD92-F2B9729EA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Procedures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3DD69-4B4B-475D-B3F6-A6D609216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04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B296A-2602-4D76-A45E-7BDF21D9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فكرة المشروع</a:t>
            </a:r>
            <a:endParaRPr lang="en-US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A0180-C114-4F2A-A28F-CCE996C18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416" y="1710423"/>
            <a:ext cx="8993586" cy="2588247"/>
          </a:xfrm>
        </p:spPr>
        <p:txBody>
          <a:bodyPr>
            <a:normAutofit/>
          </a:bodyPr>
          <a:lstStyle/>
          <a:p>
            <a:pPr algn="just" rtl="1">
              <a:buFont typeface="Wingdings" panose="05000000000000000000" pitchFamily="2" charset="2"/>
              <a:buChar char="v"/>
            </a:pPr>
            <a:r>
              <a:rPr lang="ar-SA" sz="28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إنشاء قاعدة بيانات للكلية الجامعية، يتم من خلالها تخزين وارشفة بيانات و مكونات الكلية الجامعية وإدارة وتنظيم الشؤون الإدارية والدراسية وعمليات التسجيل وما يتعلق بها من إجراءات وبيانات .</a:t>
            </a:r>
          </a:p>
        </p:txBody>
      </p:sp>
      <p:pic>
        <p:nvPicPr>
          <p:cNvPr id="1028" name="Picture 4" descr="نتيجة بحث الصور عن ‪database‬‏">
            <a:extLst>
              <a:ext uri="{FF2B5EF4-FFF2-40B4-BE49-F238E27FC236}">
                <a16:creationId xmlns:a16="http://schemas.microsoft.com/office/drawing/2014/main" id="{43C14355-6632-447F-9039-A4BD7BB90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45" y="3660153"/>
            <a:ext cx="4601328" cy="2588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72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E2B6-233F-4039-946A-07267336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A443B-29BA-4C16-9CA2-2CE282B9D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57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C88A6-BCC4-4A65-9ED1-9C3298F21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Roles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615E9-21CE-4C05-8250-F7BEB7D2C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815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DEEC-F587-4265-8731-1B0D5D0B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D497D-E314-4489-A2B3-88C385570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72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019F-B49B-4C68-AEF6-F2BE88C13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en-US" sz="4800" b="1" dirty="0">
                <a:latin typeface="Agency FB" panose="020B0503020202020204" pitchFamily="34" charset="0"/>
              </a:rPr>
              <a:t>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32F95-8AD7-4330-AA2A-AB8278FC8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69" y="1696355"/>
            <a:ext cx="9551963" cy="388077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1" dirty="0">
                <a:solidFill>
                  <a:srgbClr val="00B050"/>
                </a:solidFill>
                <a:cs typeface="Akhbar MT" pitchFamily="2" charset="-78"/>
              </a:rPr>
              <a:t>Oracle Database 11g Express Edition Release 11.2.0.2.0 - 64bit Production</a:t>
            </a:r>
          </a:p>
          <a:p>
            <a:pPr marL="0" indent="0" algn="l">
              <a:buNone/>
            </a:pPr>
            <a:r>
              <a:rPr lang="en-US" sz="2000" b="1" dirty="0">
                <a:solidFill>
                  <a:srgbClr val="00B050"/>
                </a:solidFill>
                <a:cs typeface="Akhbar MT" pitchFamily="2" charset="-78"/>
              </a:rPr>
              <a:t>PL/SQL Release 11.2.0.2.0 - Production</a:t>
            </a:r>
          </a:p>
          <a:p>
            <a:pPr marL="0" indent="0" algn="l">
              <a:buNone/>
            </a:pPr>
            <a:r>
              <a:rPr lang="en-US" sz="2000" b="1" dirty="0">
                <a:solidFill>
                  <a:srgbClr val="00B050"/>
                </a:solidFill>
                <a:cs typeface="Akhbar MT" pitchFamily="2" charset="-78"/>
              </a:rPr>
              <a:t>CORE    11.2.0.2.0      Production</a:t>
            </a:r>
          </a:p>
          <a:p>
            <a:pPr marL="0" indent="0" algn="l">
              <a:buNone/>
            </a:pPr>
            <a:r>
              <a:rPr lang="en-US" sz="2000" b="1" dirty="0">
                <a:solidFill>
                  <a:srgbClr val="00B050"/>
                </a:solidFill>
                <a:cs typeface="Akhbar MT" pitchFamily="2" charset="-78"/>
              </a:rPr>
              <a:t>TNS for 64-bit Windows: Version 11.2.0.2.0 - Production</a:t>
            </a:r>
          </a:p>
          <a:p>
            <a:pPr marL="0" indent="0" algn="l">
              <a:buNone/>
            </a:pPr>
            <a:r>
              <a:rPr lang="en-US" sz="2000" b="1" dirty="0">
                <a:solidFill>
                  <a:srgbClr val="00B050"/>
                </a:solidFill>
                <a:cs typeface="Akhbar MT" pitchFamily="2" charset="-78"/>
              </a:rPr>
              <a:t>NLSRTL Version 11.2.0.2.0 - Production</a:t>
            </a:r>
          </a:p>
        </p:txBody>
      </p:sp>
      <p:pic>
        <p:nvPicPr>
          <p:cNvPr id="3074" name="Picture 2" descr="نتيجة بحث الصور عن ‪Oracle Database‬‏">
            <a:extLst>
              <a:ext uri="{FF2B5EF4-FFF2-40B4-BE49-F238E27FC236}">
                <a16:creationId xmlns:a16="http://schemas.microsoft.com/office/drawing/2014/main" id="{C4CF9D56-B236-4822-810A-DA0B64CD7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4588851"/>
            <a:ext cx="411480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E83626-F1F3-4BEE-B251-3304BFF2F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4349700"/>
            <a:ext cx="2143125" cy="2143125"/>
          </a:xfrm>
          <a:prstGeom prst="rect">
            <a:avLst/>
          </a:prstGeom>
        </p:spPr>
      </p:pic>
      <p:pic>
        <p:nvPicPr>
          <p:cNvPr id="3086" name="Picture 14" descr="نتيجة بحث الصور عن ‪sql icon‬‏">
            <a:extLst>
              <a:ext uri="{FF2B5EF4-FFF2-40B4-BE49-F238E27FC236}">
                <a16:creationId xmlns:a16="http://schemas.microsoft.com/office/drawing/2014/main" id="{90019866-0BA1-4EDF-925D-48AD58748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793" y="4274745"/>
            <a:ext cx="2293034" cy="229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364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9E7A1-A2F9-42E3-9584-7989BA5DD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82" y="366542"/>
            <a:ext cx="8596668" cy="1320800"/>
          </a:xfrm>
        </p:spPr>
        <p:txBody>
          <a:bodyPr/>
          <a:lstStyle/>
          <a:p>
            <a:pPr algn="ctr" rtl="1"/>
            <a:r>
              <a:rPr lang="ar-SA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الوظائف</a:t>
            </a:r>
            <a:endParaRPr lang="en-US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65AEC-8F84-4928-81A7-80BAE884C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81" y="1026942"/>
            <a:ext cx="8968807" cy="2977341"/>
          </a:xfrm>
        </p:spPr>
        <p:txBody>
          <a:bodyPr>
            <a:normAutofit lnSpcReduction="10000"/>
          </a:bodyPr>
          <a:lstStyle/>
          <a:p>
            <a:pPr algn="just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تسجيل وإضافة طلاب وموظفين وفرزهم حسب الأقسام والتخصصات  وبياناتهم اللازمة.</a:t>
            </a:r>
          </a:p>
          <a:p>
            <a:pPr algn="just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إنشاء الأقسام الإدارية والدراسية والتخصصات.</a:t>
            </a:r>
          </a:p>
          <a:p>
            <a:pPr algn="just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إضافة القاعات الدراسية المتوفرة لدى الكلية بمختلف أنواعها ومكوناتها .</a:t>
            </a:r>
          </a:p>
          <a:p>
            <a:pPr algn="just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طرح الأقسام الدراسية لشعب مساقات دراسية.</a:t>
            </a:r>
          </a:p>
          <a:p>
            <a:pPr algn="just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لوحة تحكم خاصة بموظف قسم القبول التسجيل لتسجيل طالب جديد واضافة بياناته الاساسية وتسجيل مساقات للطالب او سحبها.</a:t>
            </a:r>
          </a:p>
        </p:txBody>
      </p:sp>
      <p:pic>
        <p:nvPicPr>
          <p:cNvPr id="5122" name="Picture 2" descr="نتيجة بحث الصور عن ‪database‬‏">
            <a:extLst>
              <a:ext uri="{FF2B5EF4-FFF2-40B4-BE49-F238E27FC236}">
                <a16:creationId xmlns:a16="http://schemas.microsoft.com/office/drawing/2014/main" id="{B2DA9048-C05C-4E77-98C8-238E0F2C0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558" y="3990694"/>
            <a:ext cx="4842884" cy="27241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45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9E7A1-A2F9-42E3-9584-7989BA5DD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 rtl="1"/>
            <a:r>
              <a:rPr lang="ar-SA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الوظائف</a:t>
            </a:r>
            <a:endParaRPr lang="en-US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65AEC-8F84-4928-81A7-80BAE884C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5243"/>
            <a:ext cx="8596668" cy="2447779"/>
          </a:xfrm>
        </p:spPr>
        <p:txBody>
          <a:bodyPr>
            <a:normAutofit/>
          </a:bodyPr>
          <a:lstStyle/>
          <a:p>
            <a:pPr algn="just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لوحة تحكم خاصة بالطالب يمكنه من خلالها تصفح المواد وتسجيلها او سحبها، واضافة وتحديث بياناته الثانوية وعرض البيانات الشخصية و الدراسية.</a:t>
            </a:r>
          </a:p>
          <a:p>
            <a:pPr algn="just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لوحة تحكم خاصة بالمدرس يمكنه من خلالها معرفة جدوله التدريسي والطلاب المسجلين في مساقاته وإدخال علامات الطلاب وعرض بياناته وتحديثها .</a:t>
            </a:r>
          </a:p>
          <a:p>
            <a:pPr algn="just" rtl="1">
              <a:buFont typeface="Wingdings" panose="05000000000000000000" pitchFamily="2" charset="2"/>
              <a:buChar char="v"/>
            </a:pPr>
            <a:endParaRPr lang="ar-SA" sz="2400" dirty="0">
              <a:latin typeface="Al-Jazeera-Arabic-Regular" panose="01000500000000020006" pitchFamily="2" charset="-78"/>
              <a:cs typeface="Al-Jazeera-Arabic-Regular" panose="01000500000000020006" pitchFamily="2" charset="-78"/>
            </a:endParaRPr>
          </a:p>
        </p:txBody>
      </p:sp>
      <p:pic>
        <p:nvPicPr>
          <p:cNvPr id="7170" name="Picture 2" descr="صورة ذات صلة">
            <a:extLst>
              <a:ext uri="{FF2B5EF4-FFF2-40B4-BE49-F238E27FC236}">
                <a16:creationId xmlns:a16="http://schemas.microsoft.com/office/drawing/2014/main" id="{4BAE3025-5734-40E9-A7DB-53D6AB7AD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831" y="3953022"/>
            <a:ext cx="4881489" cy="2745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285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9E7A1-A2F9-42E3-9584-7989BA5D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ar-SA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الوظائف</a:t>
            </a:r>
            <a:endParaRPr lang="en-US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65AEC-8F84-4928-81A7-80BAE884C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5243"/>
            <a:ext cx="8596668" cy="2349305"/>
          </a:xfrm>
        </p:spPr>
        <p:txBody>
          <a:bodyPr>
            <a:normAutofit/>
          </a:bodyPr>
          <a:lstStyle/>
          <a:p>
            <a:pPr algn="just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لوحة تحكم خاصة بمدير القسم يمكنه من خلالها إدارة قسمه والبيانات المتعلقة بالقسم.</a:t>
            </a:r>
          </a:p>
          <a:p>
            <a:pPr algn="just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لوحة تحكم خاصة بمدير قاعدة البيانات يمكنه من خلالها إدارة قاعدة البيانات ومتابعة العمليات التي تتم على قاعدة البيانات و منح الصلاحيات وعمل التعديلات والاضافات اللازمة.</a:t>
            </a:r>
          </a:p>
          <a:p>
            <a:pPr algn="just" rtl="1">
              <a:buFont typeface="Wingdings" panose="05000000000000000000" pitchFamily="2" charset="2"/>
              <a:buChar char="v"/>
            </a:pPr>
            <a:endParaRPr lang="ar-SA" sz="2400" dirty="0">
              <a:latin typeface="Al-Jazeera-Arabic-Regular" panose="01000500000000020006" pitchFamily="2" charset="-78"/>
              <a:cs typeface="Al-Jazeera-Arabic-Regular" panose="01000500000000020006" pitchFamily="2" charset="-78"/>
            </a:endParaRPr>
          </a:p>
        </p:txBody>
      </p:sp>
      <p:pic>
        <p:nvPicPr>
          <p:cNvPr id="6146" name="Picture 2" descr="نتيجة بحث الصور عن ‪database‬‏">
            <a:extLst>
              <a:ext uri="{FF2B5EF4-FFF2-40B4-BE49-F238E27FC236}">
                <a16:creationId xmlns:a16="http://schemas.microsoft.com/office/drawing/2014/main" id="{78DEAE7C-E9A4-4A3E-BC3F-EFB0C6596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221" y="3689250"/>
            <a:ext cx="5245687" cy="2950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639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79A47-8CC9-4B7E-8D9C-13284D66B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1"/>
            <a:r>
              <a:rPr lang="en-US" sz="4400" b="1" dirty="0">
                <a:latin typeface="Agency FB" panose="020B0503020202020204" pitchFamily="34" charset="0"/>
              </a:rPr>
              <a:t>Relations</a:t>
            </a:r>
            <a:br>
              <a:rPr lang="en-US" sz="4400" b="1" dirty="0">
                <a:latin typeface="Agency FB" panose="020B0503020202020204" pitchFamily="34" charset="0"/>
              </a:rPr>
            </a:br>
            <a:endParaRPr lang="en-US" sz="4400" b="1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858B8-6E36-44C2-8BDA-E2AF1C038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49" y="1463041"/>
            <a:ext cx="10016196" cy="4220307"/>
          </a:xfrm>
        </p:spPr>
        <p:txBody>
          <a:bodyPr numCol="3">
            <a:normAutofit fontScale="85000" lnSpcReduction="20000"/>
          </a:bodyPr>
          <a:lstStyle/>
          <a:p>
            <a:pPr>
              <a:buFont typeface="+mj-lt"/>
              <a:buAutoNum type="arabicParenR"/>
            </a:pPr>
            <a:r>
              <a:rPr lang="en-US" sz="3200" b="1" dirty="0">
                <a:latin typeface="Agency FB" panose="020B0503020202020204" pitchFamily="34" charset="0"/>
              </a:rPr>
              <a:t>Address</a:t>
            </a:r>
          </a:p>
          <a:p>
            <a:pPr>
              <a:buFont typeface="+mj-lt"/>
              <a:buAutoNum type="arabicParenR"/>
            </a:pPr>
            <a:r>
              <a:rPr lang="en-US" sz="3200" b="1" dirty="0">
                <a:latin typeface="Agency FB" panose="020B0503020202020204" pitchFamily="34" charset="0"/>
              </a:rPr>
              <a:t>Nationality</a:t>
            </a:r>
          </a:p>
          <a:p>
            <a:pPr>
              <a:buFont typeface="+mj-lt"/>
              <a:buAutoNum type="arabicParenR"/>
            </a:pPr>
            <a:r>
              <a:rPr lang="en-US" sz="3200" b="1" dirty="0">
                <a:latin typeface="Agency FB" panose="020B0503020202020204" pitchFamily="34" charset="0"/>
              </a:rPr>
              <a:t>Employee</a:t>
            </a:r>
          </a:p>
          <a:p>
            <a:pPr>
              <a:buFont typeface="+mj-lt"/>
              <a:buAutoNum type="arabicParenR"/>
            </a:pPr>
            <a:r>
              <a:rPr lang="en-US" sz="3200" b="1" dirty="0">
                <a:latin typeface="Agency FB" panose="020B0503020202020204" pitchFamily="34" charset="0"/>
              </a:rPr>
              <a:t>Building</a:t>
            </a:r>
          </a:p>
          <a:p>
            <a:pPr>
              <a:buFont typeface="+mj-lt"/>
              <a:buAutoNum type="arabicParenR"/>
            </a:pPr>
            <a:r>
              <a:rPr lang="en-US" sz="3200" b="1" dirty="0">
                <a:latin typeface="Agency FB" panose="020B0503020202020204" pitchFamily="34" charset="0"/>
              </a:rPr>
              <a:t>Floor</a:t>
            </a:r>
          </a:p>
          <a:p>
            <a:pPr>
              <a:buFont typeface="+mj-lt"/>
              <a:buAutoNum type="arabicParenR"/>
            </a:pPr>
            <a:r>
              <a:rPr lang="en-US" sz="3200" b="1" dirty="0">
                <a:latin typeface="Agency FB" panose="020B0503020202020204" pitchFamily="34" charset="0"/>
              </a:rPr>
              <a:t>Room</a:t>
            </a:r>
          </a:p>
          <a:p>
            <a:pPr>
              <a:buFont typeface="+mj-lt"/>
              <a:buAutoNum type="arabicParenR"/>
            </a:pPr>
            <a:r>
              <a:rPr lang="en-US" sz="3200" b="1" dirty="0">
                <a:latin typeface="Agency FB" panose="020B0503020202020204" pitchFamily="34" charset="0"/>
              </a:rPr>
              <a:t>Department</a:t>
            </a:r>
          </a:p>
          <a:p>
            <a:pPr>
              <a:buFont typeface="+mj-lt"/>
              <a:buAutoNum type="arabicParenR"/>
            </a:pPr>
            <a:r>
              <a:rPr lang="en-US" sz="3200" b="1" dirty="0" err="1">
                <a:latin typeface="Agency FB" panose="020B0503020202020204" pitchFamily="34" charset="0"/>
              </a:rPr>
              <a:t>Majors_Department</a:t>
            </a:r>
            <a:endParaRPr lang="en-US" sz="3200" b="1" dirty="0">
              <a:latin typeface="Agency FB" panose="020B0503020202020204" pitchFamily="34" charset="0"/>
            </a:endParaRPr>
          </a:p>
          <a:p>
            <a:pPr>
              <a:buFont typeface="+mj-lt"/>
              <a:buAutoNum type="arabicParenR"/>
            </a:pPr>
            <a:r>
              <a:rPr lang="en-US" sz="3200" b="1" dirty="0">
                <a:latin typeface="Agency FB" panose="020B0503020202020204" pitchFamily="34" charset="0"/>
              </a:rPr>
              <a:t>Major</a:t>
            </a:r>
          </a:p>
          <a:p>
            <a:pPr>
              <a:buFont typeface="+mj-lt"/>
              <a:buAutoNum type="arabicParenR"/>
            </a:pPr>
            <a:r>
              <a:rPr lang="en-US" sz="3200" b="1" dirty="0">
                <a:latin typeface="Agency FB" panose="020B0503020202020204" pitchFamily="34" charset="0"/>
              </a:rPr>
              <a:t>Course</a:t>
            </a:r>
          </a:p>
          <a:p>
            <a:pPr>
              <a:buFont typeface="+mj-lt"/>
              <a:buAutoNum type="arabicParenR"/>
            </a:pPr>
            <a:r>
              <a:rPr lang="en-US" sz="3200" b="1" dirty="0" err="1">
                <a:latin typeface="Agency FB" panose="020B0503020202020204" pitchFamily="34" charset="0"/>
              </a:rPr>
              <a:t>Pre_Required_Courses</a:t>
            </a:r>
            <a:endParaRPr lang="en-US" sz="3200" b="1" dirty="0">
              <a:latin typeface="Agency FB" panose="020B0503020202020204" pitchFamily="34" charset="0"/>
            </a:endParaRPr>
          </a:p>
          <a:p>
            <a:pPr>
              <a:buFont typeface="+mj-lt"/>
              <a:buAutoNum type="arabicParenR"/>
            </a:pPr>
            <a:r>
              <a:rPr lang="en-US" sz="3200" b="1" dirty="0">
                <a:latin typeface="Agency FB" panose="020B0503020202020204" pitchFamily="34" charset="0"/>
              </a:rPr>
              <a:t>Teacher</a:t>
            </a:r>
          </a:p>
          <a:p>
            <a:pPr>
              <a:buFont typeface="+mj-lt"/>
              <a:buAutoNum type="arabicParenR"/>
            </a:pPr>
            <a:r>
              <a:rPr lang="en-US" sz="3200" b="1" dirty="0">
                <a:latin typeface="Agency FB" panose="020B0503020202020204" pitchFamily="34" charset="0"/>
              </a:rPr>
              <a:t>Manager</a:t>
            </a:r>
          </a:p>
          <a:p>
            <a:pPr>
              <a:buFont typeface="+mj-lt"/>
              <a:buAutoNum type="arabicParenR"/>
            </a:pPr>
            <a:r>
              <a:rPr lang="en-US" sz="3200" b="1" dirty="0">
                <a:latin typeface="Agency FB" panose="020B0503020202020204" pitchFamily="34" charset="0"/>
              </a:rPr>
              <a:t>Security</a:t>
            </a:r>
          </a:p>
          <a:p>
            <a:pPr>
              <a:buFont typeface="+mj-lt"/>
              <a:buAutoNum type="arabicParenR"/>
            </a:pPr>
            <a:r>
              <a:rPr lang="en-US" sz="3200" b="1" dirty="0">
                <a:latin typeface="Agency FB" panose="020B0503020202020204" pitchFamily="34" charset="0"/>
              </a:rPr>
              <a:t>Secretary</a:t>
            </a:r>
          </a:p>
          <a:p>
            <a:pPr>
              <a:buFont typeface="+mj-lt"/>
              <a:buAutoNum type="arabicParenR"/>
            </a:pPr>
            <a:r>
              <a:rPr lang="en-US" sz="3200" b="1" dirty="0">
                <a:latin typeface="Agency FB" panose="020B0503020202020204" pitchFamily="34" charset="0"/>
              </a:rPr>
              <a:t>Item</a:t>
            </a:r>
          </a:p>
          <a:p>
            <a:pPr>
              <a:buFont typeface="+mj-lt"/>
              <a:buAutoNum type="arabicParenR"/>
            </a:pPr>
            <a:r>
              <a:rPr lang="en-US" sz="3200" b="1" dirty="0" err="1">
                <a:latin typeface="Agency FB" panose="020B0503020202020204" pitchFamily="34" charset="0"/>
              </a:rPr>
              <a:t>Room_Items</a:t>
            </a:r>
            <a:endParaRPr lang="en-US" sz="3200" b="1" dirty="0">
              <a:latin typeface="Agency FB" panose="020B0503020202020204" pitchFamily="34" charset="0"/>
            </a:endParaRPr>
          </a:p>
          <a:p>
            <a:pPr>
              <a:buFont typeface="+mj-lt"/>
              <a:buAutoNum type="arabicParenR"/>
            </a:pPr>
            <a:r>
              <a:rPr lang="en-US" sz="3200" b="1" dirty="0" err="1">
                <a:latin typeface="Agency FB" panose="020B0503020202020204" pitchFamily="34" charset="0"/>
              </a:rPr>
              <a:t>Study_Plan</a:t>
            </a:r>
            <a:endParaRPr lang="en-US" sz="3200" b="1" dirty="0">
              <a:latin typeface="Agency FB" panose="020B0503020202020204" pitchFamily="34" charset="0"/>
            </a:endParaRPr>
          </a:p>
          <a:p>
            <a:pPr>
              <a:buFont typeface="+mj-lt"/>
              <a:buAutoNum type="arabicParenR"/>
            </a:pPr>
            <a:r>
              <a:rPr lang="en-US" sz="3200" b="1" dirty="0" err="1">
                <a:latin typeface="Agency FB" panose="020B0503020202020204" pitchFamily="34" charset="0"/>
              </a:rPr>
              <a:t>Study_Plan_Courses</a:t>
            </a:r>
            <a:endParaRPr lang="en-US" sz="3200" b="1" dirty="0">
              <a:latin typeface="Agency FB" panose="020B0503020202020204" pitchFamily="34" charset="0"/>
            </a:endParaRPr>
          </a:p>
          <a:p>
            <a:pPr>
              <a:buFont typeface="+mj-lt"/>
              <a:buAutoNum type="arabicParenR"/>
            </a:pPr>
            <a:r>
              <a:rPr lang="en-US" sz="3200" b="1" dirty="0">
                <a:latin typeface="Agency FB" panose="020B0503020202020204" pitchFamily="34" charset="0"/>
              </a:rPr>
              <a:t>Student</a:t>
            </a:r>
          </a:p>
          <a:p>
            <a:pPr>
              <a:buFont typeface="+mj-lt"/>
              <a:buAutoNum type="arabicParenR"/>
            </a:pPr>
            <a:r>
              <a:rPr lang="en-US" sz="3200" b="1" dirty="0" err="1">
                <a:latin typeface="Agency FB" panose="020B0503020202020204" pitchFamily="34" charset="0"/>
              </a:rPr>
              <a:t>Academic_Advice</a:t>
            </a:r>
            <a:endParaRPr lang="en-US" sz="3200" b="1" dirty="0">
              <a:latin typeface="Agency FB" panose="020B0503020202020204" pitchFamily="34" charset="0"/>
            </a:endParaRPr>
          </a:p>
          <a:p>
            <a:pPr>
              <a:buFont typeface="+mj-lt"/>
              <a:buAutoNum type="arabicParenR"/>
            </a:pPr>
            <a:r>
              <a:rPr lang="en-US" sz="3200" b="1" dirty="0">
                <a:latin typeface="Agency FB" panose="020B0503020202020204" pitchFamily="34" charset="0"/>
              </a:rPr>
              <a:t>Section</a:t>
            </a:r>
          </a:p>
          <a:p>
            <a:pPr>
              <a:buFont typeface="+mj-lt"/>
              <a:buAutoNum type="arabicParenR"/>
            </a:pPr>
            <a:r>
              <a:rPr lang="en-US" sz="3200" b="1" dirty="0">
                <a:latin typeface="Agency FB" panose="020B0503020202020204" pitchFamily="34" charset="0"/>
              </a:rPr>
              <a:t>Enroll</a:t>
            </a:r>
          </a:p>
          <a:p>
            <a:pPr>
              <a:buFont typeface="+mj-lt"/>
              <a:buAutoNum type="arabicParenR"/>
            </a:pPr>
            <a:r>
              <a:rPr lang="en-US" sz="3200" b="1" dirty="0" err="1">
                <a:latin typeface="Agency FB" panose="020B0503020202020204" pitchFamily="34" charset="0"/>
              </a:rPr>
              <a:t>Section_Rooms</a:t>
            </a:r>
            <a:endParaRPr lang="en-US" sz="3200" b="1" dirty="0">
              <a:latin typeface="Agency FB" panose="020B0503020202020204" pitchFamily="34" charset="0"/>
            </a:endParaRPr>
          </a:p>
          <a:p>
            <a:pPr>
              <a:buFont typeface="+mj-lt"/>
              <a:buAutoNum type="arabicParenR"/>
            </a:pPr>
            <a:endParaRPr lang="en-US" sz="3200" b="1" dirty="0">
              <a:latin typeface="Agency FB" panose="020B0503020202020204" pitchFamily="34" charset="0"/>
            </a:endParaRPr>
          </a:p>
          <a:p>
            <a:pPr>
              <a:buFont typeface="+mj-lt"/>
              <a:buAutoNum type="arabicParenR"/>
            </a:pPr>
            <a:endParaRPr lang="en-US" sz="3200" b="1" dirty="0">
              <a:latin typeface="Agency FB" panose="020B0503020202020204" pitchFamily="34" charset="0"/>
            </a:endParaRPr>
          </a:p>
        </p:txBody>
      </p:sp>
      <p:pic>
        <p:nvPicPr>
          <p:cNvPr id="4098" name="Picture 2" descr="نتيجة بحث الصور عن ‪database‬‏">
            <a:extLst>
              <a:ext uri="{FF2B5EF4-FFF2-40B4-BE49-F238E27FC236}">
                <a16:creationId xmlns:a16="http://schemas.microsoft.com/office/drawing/2014/main" id="{BD302D50-42BB-4B35-A582-70CEB5796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617" y="4371534"/>
            <a:ext cx="3638843" cy="20468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039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DA12-90E3-4E3F-B136-B65C1A7DB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36947"/>
            <a:ext cx="8494293" cy="1182981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Attachments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94A16-9595-4E28-A981-9B42FC84E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b="1" dirty="0"/>
              <a:t>Entity Relationship Diagram (ERD)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 err="1"/>
              <a:t>DDL.sql</a:t>
            </a:r>
            <a:endParaRPr lang="en-US" sz="32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/>
              <a:t>All Thing about Project on </a:t>
            </a:r>
            <a:r>
              <a:rPr lang="en-US" sz="3200" b="1" dirty="0" err="1"/>
              <a:t>Github</a:t>
            </a:r>
            <a:r>
              <a:rPr lang="en-US" sz="3200" b="1" dirty="0"/>
              <a:t> :</a:t>
            </a:r>
          </a:p>
          <a:p>
            <a:pPr marL="0" indent="0">
              <a:buNone/>
            </a:pPr>
            <a:r>
              <a:rPr lang="en-US" sz="3200" b="1" dirty="0"/>
              <a:t>    </a:t>
            </a:r>
            <a:r>
              <a:rPr lang="en-US" sz="3200" b="1" dirty="0">
                <a:hlinkClick r:id="rId2"/>
              </a:rPr>
              <a:t>Click here</a:t>
            </a:r>
            <a:endParaRPr lang="en-US" sz="3200" b="1" dirty="0"/>
          </a:p>
        </p:txBody>
      </p:sp>
      <p:pic>
        <p:nvPicPr>
          <p:cNvPr id="5" name="Picture 2" descr="نتيجة بحث الصور عن ‪Attachment icon‬‏">
            <a:extLst>
              <a:ext uri="{FF2B5EF4-FFF2-40B4-BE49-F238E27FC236}">
                <a16:creationId xmlns:a16="http://schemas.microsoft.com/office/drawing/2014/main" id="{30F07F06-4E14-4C25-80C9-211C515F8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589" y="448224"/>
            <a:ext cx="994905" cy="99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112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4995B8C-9111-4247-9A2B-7DE11A4AE85B}"/>
              </a:ext>
            </a:extLst>
          </p:cNvPr>
          <p:cNvSpPr/>
          <p:nvPr/>
        </p:nvSpPr>
        <p:spPr>
          <a:xfrm>
            <a:off x="0" y="-112542"/>
            <a:ext cx="12192000" cy="69705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C0F612-CE50-4C34-A87E-B45A02156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39" y="168812"/>
            <a:ext cx="11377322" cy="655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150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1988</TotalTime>
  <Words>1101</Words>
  <Application>Microsoft Office PowerPoint</Application>
  <PresentationFormat>Widescreen</PresentationFormat>
  <Paragraphs>110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Agency FB</vt:lpstr>
      <vt:lpstr>Akhbar MT</vt:lpstr>
      <vt:lpstr>Al-Jazeera-Arabic-Bold</vt:lpstr>
      <vt:lpstr>Al-Jazeera-Arabic-Regular</vt:lpstr>
      <vt:lpstr>Arial</vt:lpstr>
      <vt:lpstr>Calibri</vt:lpstr>
      <vt:lpstr>Trebuchet MS</vt:lpstr>
      <vt:lpstr>Wingdings</vt:lpstr>
      <vt:lpstr>Wingdings 3</vt:lpstr>
      <vt:lpstr>Facet</vt:lpstr>
      <vt:lpstr>مشروع قاعدة بيانات الكلية الجامعية UCAS Database Project</vt:lpstr>
      <vt:lpstr>فكرة المشروع</vt:lpstr>
      <vt:lpstr>DBMS</vt:lpstr>
      <vt:lpstr>الوظائف</vt:lpstr>
      <vt:lpstr>الوظائف</vt:lpstr>
      <vt:lpstr>الوظائف</vt:lpstr>
      <vt:lpstr>Relations </vt:lpstr>
      <vt:lpstr>Attachments</vt:lpstr>
      <vt:lpstr>PowerPoint Presentation</vt:lpstr>
      <vt:lpstr>Schema (logical design) </vt:lpstr>
      <vt:lpstr>Schema (logical design) </vt:lpstr>
      <vt:lpstr>Schema (logical design) </vt:lpstr>
      <vt:lpstr>Schema (logical design) </vt:lpstr>
      <vt:lpstr>Schema (logical design) </vt:lpstr>
      <vt:lpstr>Views</vt:lpstr>
      <vt:lpstr>Views</vt:lpstr>
      <vt:lpstr>Sequences</vt:lpstr>
      <vt:lpstr>Triggers  </vt:lpstr>
      <vt:lpstr>Procedures  </vt:lpstr>
      <vt:lpstr>Users  </vt:lpstr>
      <vt:lpstr>Roles  </vt:lpstr>
      <vt:lpstr>Jobs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قاعدة بيانات لنظام التسجيل في الكلية الجامعية</dc:title>
  <dc:creator>ZoiX</dc:creator>
  <cp:lastModifiedBy>ZoiX</cp:lastModifiedBy>
  <cp:revision>86</cp:revision>
  <dcterms:created xsi:type="dcterms:W3CDTF">2017-12-20T04:43:02Z</dcterms:created>
  <dcterms:modified xsi:type="dcterms:W3CDTF">2018-01-14T03:39:57Z</dcterms:modified>
</cp:coreProperties>
</file>