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6" r:id="rId4"/>
    <p:sldId id="268" r:id="rId5"/>
    <p:sldId id="261" r:id="rId6"/>
    <p:sldId id="260" r:id="rId7"/>
    <p:sldId id="262" r:id="rId8"/>
    <p:sldId id="263" r:id="rId9"/>
    <p:sldId id="267" r:id="rId10"/>
    <p:sldId id="269" r:id="rId11"/>
    <p:sldId id="270" r:id="rId12"/>
    <p:sldId id="272" r:id="rId13"/>
    <p:sldId id="271" r:id="rId14"/>
    <p:sldId id="274" r:id="rId15"/>
    <p:sldId id="273" r:id="rId16"/>
    <p:sldId id="275" r:id="rId17"/>
    <p:sldId id="276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25FF"/>
    <a:srgbClr val="9900CC"/>
    <a:srgbClr val="FF8001"/>
    <a:srgbClr val="5EEC3C"/>
    <a:srgbClr val="FFABC9"/>
    <a:srgbClr val="FF9900"/>
    <a:srgbClr val="FFDC47"/>
    <a:srgbClr val="FFFF21"/>
    <a:srgbClr val="D99B01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60"/>
  </p:normalViewPr>
  <p:slideViewPr>
    <p:cSldViewPr>
      <p:cViewPr varScale="1">
        <p:scale>
          <a:sx n="90" d="100"/>
          <a:sy n="90" d="100"/>
        </p:scale>
        <p:origin x="79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D9F74-9F3C-41E0-B824-BC405B7F6B3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F26BE-00B0-41D1-ABCD-E29B035B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89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960930"/>
            <a:ext cx="8246070" cy="167975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A725F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640685"/>
            <a:ext cx="8246070" cy="61082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C99C-F215-4680-97E4-AF967F5A440F}" type="datetime1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8A72-6B0F-4FA0-9B1D-C9323A35A848}" type="datetime1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EF56-B5DF-4A4D-BE9A-F50A95506631}" type="datetime1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A4B-F6DA-4746-BFCB-CC8FB6B7859F}" type="datetime1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73929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A725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359506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A72F-7520-4581-AA3E-AD39BEEEACD9}" type="datetime1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A725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D483-BDEA-4339-AB29-8A1F70B2C3E9}" type="datetime1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270E-ED0F-4493-8329-67D7B21921D5}" type="datetime1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4F5C-F826-4B2B-A6B6-66E7C66187CD}" type="datetime1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A725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870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870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D579-2F80-47DC-9542-34F5C890916E}" type="datetime1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71D3-9E4A-4B53-B279-77548F8D8FDA}" type="datetime1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9F4A-2296-4E45-A5A1-E15387673791}" type="datetime1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54A3-8F70-48DE-A90D-B69570DE7F27}" type="datetime1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F7FF5-30EA-4E49-86D1-F251D5F5EFEF}" type="datetime1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tin.com/healthcare-technology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4130" y="548407"/>
            <a:ext cx="4275740" cy="916230"/>
          </a:xfrm>
        </p:spPr>
        <p:txBody>
          <a:bodyPr>
            <a:normAutofit/>
          </a:bodyPr>
          <a:lstStyle/>
          <a:p>
            <a:pPr algn="ctr" rtl="1"/>
            <a:r>
              <a:rPr lang="en-US" sz="4200" b="1" dirty="0">
                <a:solidFill>
                  <a:schemeClr val="bg1"/>
                </a:solidFill>
                <a:latin typeface="Kalameh" panose="00000500000000000000" pitchFamily="2" charset="-78"/>
                <a:cs typeface="Kalameh" panose="00000500000000000000" pitchFamily="2" charset="-78"/>
              </a:rPr>
              <a:t>Healthcare &amp;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9174" y="1579166"/>
            <a:ext cx="1221639" cy="458115"/>
          </a:xfrm>
        </p:spPr>
        <p:txBody>
          <a:bodyPr>
            <a:noAutofit/>
          </a:bodyPr>
          <a:lstStyle/>
          <a:p>
            <a:r>
              <a:rPr lang="fa-IR" sz="1500" b="1" dirty="0">
                <a:latin typeface="Yekan Bakh" panose="00000500000000000000" pitchFamily="2" charset="-78"/>
                <a:cs typeface="Yekan Bakh" panose="00000500000000000000" pitchFamily="2" charset="-78"/>
              </a:rPr>
              <a:t>ارائه دهنده :</a:t>
            </a:r>
            <a:endParaRPr lang="en-US" sz="1500" b="1" dirty="0">
              <a:latin typeface="Yekan Bakh" panose="00000500000000000000" pitchFamily="2" charset="-78"/>
              <a:cs typeface="Yekan Bakh" panose="00000500000000000000" pitchFamily="2" charset="-78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8623F88-1402-7900-83D9-9FE8A33A206A}"/>
              </a:ext>
            </a:extLst>
          </p:cNvPr>
          <p:cNvSpPr txBox="1">
            <a:spLocks/>
          </p:cNvSpPr>
          <p:nvPr/>
        </p:nvSpPr>
        <p:spPr>
          <a:xfrm>
            <a:off x="1059785" y="1579166"/>
            <a:ext cx="3970331" cy="4581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1500" b="1" dirty="0">
                <a:latin typeface="Yekan Bakh" panose="00000500000000000000" pitchFamily="2" charset="-78"/>
                <a:cs typeface="Yekan Bakh" panose="00000500000000000000" pitchFamily="2" charset="-78"/>
              </a:rPr>
              <a:t>فاطمه ابراهیم زاده</a:t>
            </a:r>
            <a:r>
              <a:rPr lang="en-US" sz="1500" b="1" dirty="0">
                <a:latin typeface="Yekan Bakh" panose="00000500000000000000" pitchFamily="2" charset="-78"/>
                <a:cs typeface="Yekan Bakh" panose="00000500000000000000" pitchFamily="2" charset="-78"/>
              </a:rPr>
              <a:t>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74BFCE-858A-A7E8-6496-DFDB1FE5E73C}"/>
              </a:ext>
            </a:extLst>
          </p:cNvPr>
          <p:cNvSpPr txBox="1">
            <a:spLocks/>
          </p:cNvSpPr>
          <p:nvPr/>
        </p:nvSpPr>
        <p:spPr>
          <a:xfrm>
            <a:off x="5030116" y="2266340"/>
            <a:ext cx="1527050" cy="4581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1500" b="1" dirty="0">
                <a:latin typeface="Yekan Bakh" panose="00000500000000000000" pitchFamily="2" charset="-78"/>
                <a:cs typeface="Yekan Bakh" panose="00000500000000000000" pitchFamily="2" charset="-78"/>
              </a:rPr>
              <a:t>استاد مربوطه : </a:t>
            </a:r>
            <a:endParaRPr lang="en-US" sz="1500" b="1" dirty="0">
              <a:latin typeface="Yekan Bakh" panose="00000500000000000000" pitchFamily="2" charset="-78"/>
              <a:cs typeface="Yekan Bakh" panose="00000500000000000000" pitchFamily="2" charset="-78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F20D259-98B9-280F-033F-BE95A98065A7}"/>
              </a:ext>
            </a:extLst>
          </p:cNvPr>
          <p:cNvSpPr txBox="1">
            <a:spLocks/>
          </p:cNvSpPr>
          <p:nvPr/>
        </p:nvSpPr>
        <p:spPr>
          <a:xfrm>
            <a:off x="1976015" y="2266339"/>
            <a:ext cx="3054101" cy="4581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1500" b="1" dirty="0">
                <a:latin typeface="Yekan Bakh" panose="00000500000000000000" pitchFamily="2" charset="-78"/>
                <a:cs typeface="Yekan Bakh" panose="00000500000000000000" pitchFamily="2" charset="-78"/>
              </a:rPr>
              <a:t>دکتر زهرا عصایی</a:t>
            </a:r>
            <a:endParaRPr lang="en-US" sz="1500" b="1" dirty="0">
              <a:latin typeface="Yekan Bakh" panose="00000500000000000000" pitchFamily="2" charset="-78"/>
              <a:cs typeface="Yekan Bakh" panose="00000500000000000000" pitchFamily="2" charset="-78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5829923-9B9E-3DA4-B3F4-372A10C7D9C9}"/>
              </a:ext>
            </a:extLst>
          </p:cNvPr>
          <p:cNvSpPr txBox="1">
            <a:spLocks/>
          </p:cNvSpPr>
          <p:nvPr/>
        </p:nvSpPr>
        <p:spPr>
          <a:xfrm>
            <a:off x="5106469" y="2953512"/>
            <a:ext cx="1374344" cy="4581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1500" b="1" dirty="0">
                <a:latin typeface="Yekan Bakh" panose="00000500000000000000" pitchFamily="2" charset="-78"/>
                <a:cs typeface="Yekan Bakh" panose="00000500000000000000" pitchFamily="2" charset="-78"/>
              </a:rPr>
              <a:t>درس مربوطه :</a:t>
            </a:r>
            <a:endParaRPr lang="en-US" sz="1500" b="1" dirty="0">
              <a:latin typeface="Yekan Bakh" panose="00000500000000000000" pitchFamily="2" charset="-78"/>
              <a:cs typeface="Yekan Bakh" panose="00000500000000000000" pitchFamily="2" charset="-78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C433A13-E18A-94FA-450C-7D7EBCEEA48A}"/>
              </a:ext>
            </a:extLst>
          </p:cNvPr>
          <p:cNvSpPr txBox="1">
            <a:spLocks/>
          </p:cNvSpPr>
          <p:nvPr/>
        </p:nvSpPr>
        <p:spPr>
          <a:xfrm>
            <a:off x="1976015" y="2953512"/>
            <a:ext cx="3054101" cy="4581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1500" b="1" dirty="0">
                <a:latin typeface="Yekan Bakh" panose="00000500000000000000" pitchFamily="2" charset="-78"/>
                <a:cs typeface="Yekan Bakh" panose="00000500000000000000" pitchFamily="2" charset="-78"/>
              </a:rPr>
              <a:t>هوش مصنوعی</a:t>
            </a:r>
            <a:endParaRPr lang="en-US" sz="1500" b="1" dirty="0">
              <a:latin typeface="Yekan Bakh" panose="00000500000000000000" pitchFamily="2" charset="-78"/>
              <a:cs typeface="Yekan Bakh" panose="00000500000000000000" pitchFamily="2" charset="-78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8B6ED97-B379-0FB1-5609-7FB56546C8E8}"/>
              </a:ext>
            </a:extLst>
          </p:cNvPr>
          <p:cNvSpPr txBox="1">
            <a:spLocks/>
          </p:cNvSpPr>
          <p:nvPr/>
        </p:nvSpPr>
        <p:spPr>
          <a:xfrm>
            <a:off x="3999356" y="3869742"/>
            <a:ext cx="1145288" cy="4581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1800" b="1" u="sng" dirty="0">
                <a:latin typeface="Yekan Bakh SemiBold" panose="00000700000000000000" pitchFamily="2" charset="-78"/>
                <a:cs typeface="Yekan Bakh SemiBold" panose="00000700000000000000" pitchFamily="2" charset="-78"/>
              </a:rPr>
              <a:t>آبان 1402</a:t>
            </a:r>
            <a:endParaRPr lang="en-US" sz="1800" b="1" u="sng" dirty="0">
              <a:latin typeface="Yekan Bakh SemiBold" panose="00000700000000000000" pitchFamily="2" charset="-78"/>
              <a:cs typeface="Yekan Bakh SemiBold" panose="000007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BE3D65-AFA3-E787-5816-05F96D1CFF4D}"/>
              </a:ext>
            </a:extLst>
          </p:cNvPr>
          <p:cNvSpPr/>
          <p:nvPr/>
        </p:nvSpPr>
        <p:spPr>
          <a:xfrm>
            <a:off x="1059785" y="433879"/>
            <a:ext cx="7177135" cy="412303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7A175-BA3B-53EC-5ECB-958B90AB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61307B-A37F-75CF-55F4-CE83538149CE}"/>
              </a:ext>
            </a:extLst>
          </p:cNvPr>
          <p:cNvSpPr txBox="1">
            <a:spLocks/>
          </p:cNvSpPr>
          <p:nvPr/>
        </p:nvSpPr>
        <p:spPr>
          <a:xfrm>
            <a:off x="3350360" y="433880"/>
            <a:ext cx="1527050" cy="61082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r"/>
            <a:r>
              <a:rPr lang="fa-IR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IRANYekan" panose="020B0506030804020204" pitchFamily="34" charset="-78"/>
              </a:rPr>
              <a:t>کاهش خطا</a:t>
            </a: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AD4EC4-F921-B61B-1172-CFF36BAD8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3" y="1434817"/>
            <a:ext cx="5105958" cy="327480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1440C3-62CD-2472-EDA4-D6EAAC079560}"/>
              </a:ext>
            </a:extLst>
          </p:cNvPr>
          <p:cNvSpPr txBox="1">
            <a:spLocks/>
          </p:cNvSpPr>
          <p:nvPr/>
        </p:nvSpPr>
        <p:spPr>
          <a:xfrm>
            <a:off x="5335525" y="2591686"/>
            <a:ext cx="3625042" cy="61082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fa-IR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Yekan Bakh" panose="00000500000000000000" pitchFamily="2" charset="-78"/>
                <a:ea typeface="Calibri" panose="020F0502020204030204" pitchFamily="34" charset="0"/>
                <a:cs typeface="Yekan Bakh" panose="00000500000000000000" pitchFamily="2" charset="-78"/>
              </a:rPr>
              <a:t>هوش مصنوعی میتواند به بهبود ایمنی بیمار کمک کند.</a:t>
            </a:r>
            <a:endParaRPr lang="fa-IR" sz="1800" dirty="0">
              <a:latin typeface="Yekan Bakh" panose="00000500000000000000" pitchFamily="2" charset="-78"/>
              <a:ea typeface="Times New Roman" panose="02020603050405020304" pitchFamily="18" charset="0"/>
              <a:cs typeface="Yekan Bakh" panose="000005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latin typeface="Yekan Bakh" panose="00000500000000000000" pitchFamily="2" charset="-78"/>
              <a:ea typeface="Times New Roman" panose="02020603050405020304" pitchFamily="18" charset="0"/>
              <a:cs typeface="Yekan Bakh" panose="000005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latin typeface="Yekan Bakh" panose="00000500000000000000" pitchFamily="2" charset="-78"/>
              <a:ea typeface="Calibri" panose="020F0502020204030204" pitchFamily="34" charset="0"/>
              <a:cs typeface="Yekan Bakh" panose="00000500000000000000" pitchFamily="2" charset="-78"/>
            </a:endParaRPr>
          </a:p>
          <a:p>
            <a:pPr algn="r" rtl="1"/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863316-04D8-84FA-A591-7E6EE753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00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1D7F8A-7CCB-F392-DF35-A573BD7D9B28}"/>
              </a:ext>
            </a:extLst>
          </p:cNvPr>
          <p:cNvSpPr txBox="1">
            <a:spLocks/>
          </p:cNvSpPr>
          <p:nvPr/>
        </p:nvSpPr>
        <p:spPr>
          <a:xfrm>
            <a:off x="2691398" y="416109"/>
            <a:ext cx="3206805" cy="61082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r"/>
            <a:r>
              <a:rPr lang="fa-IR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IRANYekan" panose="020B0506030804020204" pitchFamily="34" charset="-78"/>
              </a:rPr>
              <a:t>افزایش تعامل پزشک و بیمار</a:t>
            </a: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015E46-B2A3-596D-7ACF-D06D1A6D3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1502815"/>
            <a:ext cx="4790276" cy="335950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00634F-7C42-18AD-80DA-290BEA23D940}"/>
              </a:ext>
            </a:extLst>
          </p:cNvPr>
          <p:cNvSpPr txBox="1">
            <a:spLocks/>
          </p:cNvSpPr>
          <p:nvPr/>
        </p:nvSpPr>
        <p:spPr>
          <a:xfrm>
            <a:off x="5326050" y="2591686"/>
            <a:ext cx="3634517" cy="6108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fa-IR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Yekan Bakh" panose="00000500000000000000" pitchFamily="2" charset="-78"/>
                <a:ea typeface="Calibri" panose="020F0502020204030204" pitchFamily="34" charset="0"/>
                <a:cs typeface="Yekan Bakh" panose="00000500000000000000" pitchFamily="2" charset="-78"/>
              </a:rPr>
              <a:t>پاسخ به سوالات بیماران بوسیله ربات چت</a:t>
            </a:r>
            <a:endParaRPr lang="fa-IR" sz="1800" dirty="0">
              <a:latin typeface="Yekan Bakh" panose="00000500000000000000" pitchFamily="2" charset="-78"/>
              <a:ea typeface="Times New Roman" panose="02020603050405020304" pitchFamily="18" charset="0"/>
              <a:cs typeface="Yekan Bakh" panose="000005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latin typeface="Yekan Bakh" panose="00000500000000000000" pitchFamily="2" charset="-78"/>
              <a:ea typeface="Times New Roman" panose="02020603050405020304" pitchFamily="18" charset="0"/>
              <a:cs typeface="Yekan Bakh" panose="000005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latin typeface="Yekan Bakh" panose="00000500000000000000" pitchFamily="2" charset="-78"/>
              <a:ea typeface="Calibri" panose="020F0502020204030204" pitchFamily="34" charset="0"/>
              <a:cs typeface="Yekan Bakh" panose="00000500000000000000" pitchFamily="2" charset="-78"/>
            </a:endParaRPr>
          </a:p>
          <a:p>
            <a:pPr algn="r" rtl="1"/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B5908D-764A-7242-98CA-B597B495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20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08623F88-1402-7900-83D9-9FE8A33A206A}"/>
              </a:ext>
            </a:extLst>
          </p:cNvPr>
          <p:cNvSpPr txBox="1">
            <a:spLocks/>
          </p:cNvSpPr>
          <p:nvPr/>
        </p:nvSpPr>
        <p:spPr>
          <a:xfrm>
            <a:off x="601670" y="2266340"/>
            <a:ext cx="5497380" cy="6108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fa-IR" sz="2000" b="1" dirty="0">
                <a:latin typeface="Yekan Bakh" panose="00000500000000000000" pitchFamily="2" charset="-78"/>
                <a:cs typeface="Yekan Bakh" panose="00000500000000000000" pitchFamily="2" charset="-78"/>
              </a:rPr>
              <a:t>آیا هوش مصنوعی به طور کامل جانشین پزشکان خواهد شد؟!</a:t>
            </a:r>
            <a:endParaRPr lang="en-US" sz="2000" b="1" dirty="0">
              <a:latin typeface="Yekan Bakh" panose="00000500000000000000" pitchFamily="2" charset="-78"/>
              <a:cs typeface="Yekan Bakh" panose="00000500000000000000" pitchFamily="2" charset="-7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8E1427-F488-6707-F089-AAF5FC46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98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984384-E682-9C47-9179-D36BA49AF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6" y="1502815"/>
            <a:ext cx="4815082" cy="320680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F0B667-91AC-1831-6E9C-842B216A61B3}"/>
              </a:ext>
            </a:extLst>
          </p:cNvPr>
          <p:cNvSpPr txBox="1">
            <a:spLocks/>
          </p:cNvSpPr>
          <p:nvPr/>
        </p:nvSpPr>
        <p:spPr>
          <a:xfrm>
            <a:off x="5335526" y="2591686"/>
            <a:ext cx="3625042" cy="61082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fa-IR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Yekan Bakh" panose="00000500000000000000" pitchFamily="2" charset="-78"/>
                <a:ea typeface="Calibri" panose="020F0502020204030204" pitchFamily="34" charset="0"/>
                <a:cs typeface="Yekan Bakh" panose="00000500000000000000" pitchFamily="2" charset="-78"/>
              </a:rPr>
              <a:t>پاسخ دکتر اریک توپول به این سوال </a:t>
            </a:r>
            <a:r>
              <a:rPr lang="fa-IR" sz="1600" b="1" dirty="0">
                <a:solidFill>
                  <a:srgbClr val="FF0000"/>
                </a:solidFill>
                <a:effectLst/>
                <a:latin typeface="Yekan Bakh" panose="00000500000000000000" pitchFamily="2" charset="-78"/>
                <a:ea typeface="Calibri" panose="020F0502020204030204" pitchFamily="34" charset="0"/>
                <a:cs typeface="Yekan Bakh" panose="00000500000000000000" pitchFamily="2" charset="-78"/>
              </a:rPr>
              <a:t>منفی</a:t>
            </a:r>
            <a:r>
              <a:rPr lang="fa-IR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Yekan Bakh" panose="00000500000000000000" pitchFamily="2" charset="-78"/>
                <a:ea typeface="Calibri" panose="020F0502020204030204" pitchFamily="34" charset="0"/>
                <a:cs typeface="Yekan Bakh" panose="00000500000000000000" pitchFamily="2" charset="-78"/>
              </a:rPr>
              <a:t> است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Yekan Bakh" panose="00000500000000000000" pitchFamily="2" charset="-78"/>
                <a:ea typeface="Calibri" panose="020F0502020204030204" pitchFamily="34" charset="0"/>
                <a:cs typeface="Yekan Bakh" panose="00000500000000000000" pitchFamily="2" charset="-78"/>
              </a:rPr>
              <a:t>!!!</a:t>
            </a:r>
            <a:endParaRPr lang="fa-IR" sz="1800" dirty="0">
              <a:latin typeface="Yekan Bakh" panose="00000500000000000000" pitchFamily="2" charset="-78"/>
              <a:ea typeface="Times New Roman" panose="02020603050405020304" pitchFamily="18" charset="0"/>
              <a:cs typeface="Yekan Bakh" panose="000005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latin typeface="Yekan Bakh" panose="00000500000000000000" pitchFamily="2" charset="-78"/>
              <a:ea typeface="Times New Roman" panose="02020603050405020304" pitchFamily="18" charset="0"/>
              <a:cs typeface="Yekan Bakh" panose="000005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latin typeface="Yekan Bakh" panose="00000500000000000000" pitchFamily="2" charset="-78"/>
              <a:ea typeface="Calibri" panose="020F0502020204030204" pitchFamily="34" charset="0"/>
              <a:cs typeface="Yekan Bakh" panose="00000500000000000000" pitchFamily="2" charset="-78"/>
            </a:endParaRPr>
          </a:p>
          <a:p>
            <a:pPr algn="r" rtl="1"/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5836C1-B7E3-6ADB-B21D-5C2C4D95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68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08623F88-1402-7900-83D9-9FE8A33A206A}"/>
              </a:ext>
            </a:extLst>
          </p:cNvPr>
          <p:cNvSpPr txBox="1">
            <a:spLocks/>
          </p:cNvSpPr>
          <p:nvPr/>
        </p:nvSpPr>
        <p:spPr>
          <a:xfrm>
            <a:off x="601670" y="2266340"/>
            <a:ext cx="5497380" cy="6108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fa-IR" sz="2000" b="1" dirty="0">
                <a:latin typeface="Yekan Bakh" panose="00000500000000000000" pitchFamily="2" charset="-78"/>
                <a:cs typeface="Yekan Bakh" panose="00000500000000000000" pitchFamily="2" charset="-78"/>
              </a:rPr>
              <a:t>چه چیزی در آینده از پزشکان انتظار می‌رود؟</a:t>
            </a:r>
            <a:endParaRPr lang="en-US" sz="2000" b="1" dirty="0">
              <a:latin typeface="Yekan Bakh" panose="00000500000000000000" pitchFamily="2" charset="-78"/>
              <a:cs typeface="Yekan Bakh" panose="00000500000000000000" pitchFamily="2" charset="-7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423BB2-59B6-928F-51B8-C98DF8754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4795C6-CC4E-B4EE-7CEA-667513C18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1502815"/>
            <a:ext cx="5068506" cy="30541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4A8BC4-DD5A-EDDC-0B60-74703EBC8A67}"/>
              </a:ext>
            </a:extLst>
          </p:cNvPr>
          <p:cNvSpPr txBox="1">
            <a:spLocks/>
          </p:cNvSpPr>
          <p:nvPr/>
        </p:nvSpPr>
        <p:spPr>
          <a:xfrm>
            <a:off x="5335526" y="2591686"/>
            <a:ext cx="3625042" cy="61082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fa-IR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Yekan Bakh" panose="00000500000000000000" pitchFamily="2" charset="-78"/>
                <a:ea typeface="Calibri" panose="020F0502020204030204" pitchFamily="34" charset="0"/>
                <a:cs typeface="Yekan Bakh" panose="00000500000000000000" pitchFamily="2" charset="-78"/>
              </a:rPr>
              <a:t>پزشکان در آینده به مهارتهای زیادی جهت به کار‌بردن هوش مصنوعی نیازمند هستند.</a:t>
            </a:r>
            <a:endParaRPr lang="fa-IR" sz="1800" dirty="0">
              <a:latin typeface="Yekan Bakh" panose="00000500000000000000" pitchFamily="2" charset="-78"/>
              <a:ea typeface="Times New Roman" panose="02020603050405020304" pitchFamily="18" charset="0"/>
              <a:cs typeface="Yekan Bakh" panose="000005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latin typeface="Yekan Bakh" panose="00000500000000000000" pitchFamily="2" charset="-78"/>
              <a:ea typeface="Times New Roman" panose="02020603050405020304" pitchFamily="18" charset="0"/>
              <a:cs typeface="Yekan Bakh" panose="000005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latin typeface="Yekan Bakh" panose="00000500000000000000" pitchFamily="2" charset="-78"/>
              <a:ea typeface="Calibri" panose="020F0502020204030204" pitchFamily="34" charset="0"/>
              <a:cs typeface="Yekan Bakh" panose="00000500000000000000" pitchFamily="2" charset="-78"/>
            </a:endParaRPr>
          </a:p>
          <a:p>
            <a:pPr algn="r" rtl="1"/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F41047-8B2F-EAC6-B1CA-B42F2BF5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20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7511A27-E606-9856-AC39-C8CA0977584C}"/>
              </a:ext>
            </a:extLst>
          </p:cNvPr>
          <p:cNvSpPr txBox="1">
            <a:spLocks/>
          </p:cNvSpPr>
          <p:nvPr/>
        </p:nvSpPr>
        <p:spPr>
          <a:xfrm>
            <a:off x="3732123" y="433880"/>
            <a:ext cx="839877" cy="61082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r"/>
            <a:r>
              <a:rPr lang="fa-IR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IRANYekan" panose="020B0506030804020204" pitchFamily="34" charset="-78"/>
              </a:rPr>
              <a:t>منابع</a:t>
            </a: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9AD070-7B11-9AD6-474F-FEA50A0079D5}"/>
              </a:ext>
            </a:extLst>
          </p:cNvPr>
          <p:cNvSpPr txBox="1">
            <a:spLocks/>
          </p:cNvSpPr>
          <p:nvPr/>
        </p:nvSpPr>
        <p:spPr>
          <a:xfrm>
            <a:off x="754375" y="2877160"/>
            <a:ext cx="5457503" cy="4381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1800" dirty="0">
              <a:latin typeface="Yekan Bakh" panose="00000500000000000000" pitchFamily="2" charset="-78"/>
              <a:ea typeface="Times New Roman" panose="02020603050405020304" pitchFamily="18" charset="0"/>
              <a:cs typeface="Yekan Bakh" panose="00000500000000000000" pitchFamily="2" charset="-7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4C29FA-45DA-B4B3-BB6D-216225CB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75DE1-6884-1D7E-FBD3-C258D0A345F7}"/>
              </a:ext>
            </a:extLst>
          </p:cNvPr>
          <p:cNvSpPr txBox="1">
            <a:spLocks/>
          </p:cNvSpPr>
          <p:nvPr/>
        </p:nvSpPr>
        <p:spPr>
          <a:xfrm>
            <a:off x="296260" y="1878593"/>
            <a:ext cx="8847740" cy="11512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body-font"/>
              </a:rPr>
              <a:t>Nam D,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body-font"/>
              </a:rPr>
              <a:t>Chapiro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body-font"/>
              </a:rPr>
              <a:t> J, Paradis V, Seraphin TP,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body-font"/>
              </a:rPr>
              <a:t>Kather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body-font"/>
              </a:rPr>
              <a:t> JN. Artificial intelligence in liver diseases: Improving diagnostics, prognostics and response prediction. JHEP Reports. 2022;4(4):100443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454545"/>
                </a:solidFill>
                <a:effectLst/>
                <a:latin typeface="body-font"/>
                <a:ea typeface="Times New Roman" panose="02020603050405020304" pitchFamily="18" charset="0"/>
              </a:rPr>
              <a:t>https://nabzgroup.com/mag/artificial-intelligence-in-medicine</a:t>
            </a:r>
            <a:endParaRPr lang="en-US" sz="1400" dirty="0">
              <a:effectLst/>
              <a:latin typeface="body-font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1400" dirty="0">
              <a:latin typeface="body-font"/>
              <a:ea typeface="Times New Roman" panose="02020603050405020304" pitchFamily="18" charset="0"/>
              <a:cs typeface="Yekan Bakh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42467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7CFC-A2B8-DCB2-C6B9-6A4E40B4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5146F8-63B3-8A6D-0AB8-24345D71B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AF558-DB69-D94D-F134-0533B11F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5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0934" y="281175"/>
            <a:ext cx="2901395" cy="610820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latin typeface="Yekan Bakh" panose="00000500000000000000" pitchFamily="2" charset="-78"/>
                <a:cs typeface="Yekan Bakh" panose="00000500000000000000" pitchFamily="2" charset="-78"/>
              </a:rPr>
              <a:t>فهرست مطالب:</a:t>
            </a:r>
            <a:endParaRPr lang="en-US" dirty="0">
              <a:solidFill>
                <a:schemeClr val="bg1"/>
              </a:solidFill>
              <a:latin typeface="Yekan Bakh" panose="00000500000000000000" pitchFamily="2" charset="-78"/>
              <a:cs typeface="Yekan Bakh" panose="000005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783994"/>
            <a:ext cx="8246070" cy="2162101"/>
          </a:xfrm>
        </p:spPr>
        <p:txBody>
          <a:bodyPr>
            <a:normAutofit fontScale="92500" lnSpcReduction="20000"/>
          </a:bodyPr>
          <a:lstStyle/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1800" kern="0" dirty="0">
                <a:effectLst/>
                <a:latin typeface="Yekan Bakh" panose="00000500000000000000" pitchFamily="2" charset="-78"/>
                <a:ea typeface="Times New Roman" panose="02020603050405020304" pitchFamily="18" charset="0"/>
                <a:cs typeface="Yekan Bakh" panose="00000500000000000000" pitchFamily="2" charset="-78"/>
              </a:rPr>
              <a:t>مقدمه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kern="0" dirty="0">
                <a:effectLst/>
                <a:latin typeface="Yekan Bakh" panose="00000500000000000000" pitchFamily="2" charset="-78"/>
                <a:ea typeface="Times New Roman" panose="02020603050405020304" pitchFamily="18" charset="0"/>
                <a:cs typeface="Yekan Bakh" panose="00000500000000000000" pitchFamily="2" charset="-78"/>
              </a:rPr>
              <a:t>کاربرد هوش مصنوعی در زمینه درمان و پزشکی</a:t>
            </a:r>
            <a:endParaRPr lang="fa-IR" sz="1800" kern="0" dirty="0">
              <a:effectLst/>
              <a:latin typeface="Yekan Bakh" panose="00000500000000000000" pitchFamily="2" charset="-78"/>
              <a:ea typeface="Times New Roman" panose="02020603050405020304" pitchFamily="18" charset="0"/>
              <a:cs typeface="Yekan Bakh" panose="000005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1800" kern="0" dirty="0">
                <a:effectLst/>
                <a:latin typeface="Yekan Bakh" panose="00000500000000000000" pitchFamily="2" charset="-78"/>
                <a:ea typeface="Times New Roman" panose="02020603050405020304" pitchFamily="18" charset="0"/>
                <a:cs typeface="Yekan Bakh" panose="00000500000000000000" pitchFamily="2" charset="-78"/>
              </a:rPr>
              <a:t>مزایای هوش مصنوعی در زمینه پزشکی</a:t>
            </a:r>
            <a:endParaRPr lang="en-US" sz="1800" kern="0" dirty="0">
              <a:effectLst/>
              <a:latin typeface="Yekan Bakh" panose="00000500000000000000" pitchFamily="2" charset="-78"/>
              <a:ea typeface="Times New Roman" panose="02020603050405020304" pitchFamily="18" charset="0"/>
              <a:cs typeface="Yekan Bakh" panose="000005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1800" dirty="0">
                <a:effectLst/>
                <a:latin typeface="Yekan Bakh" panose="00000500000000000000" pitchFamily="2" charset="-78"/>
                <a:ea typeface="Times New Roman" panose="02020603050405020304" pitchFamily="18" charset="0"/>
                <a:cs typeface="Yekan Bakh" panose="00000500000000000000" pitchFamily="2" charset="-78"/>
              </a:rPr>
              <a:t>آ</a:t>
            </a:r>
            <a:r>
              <a:rPr lang="ar-SA" sz="1800" dirty="0">
                <a:effectLst/>
                <a:latin typeface="Yekan Bakh" panose="00000500000000000000" pitchFamily="2" charset="-78"/>
                <a:ea typeface="Times New Roman" panose="02020603050405020304" pitchFamily="18" charset="0"/>
                <a:cs typeface="Yekan Bakh" panose="00000500000000000000" pitchFamily="2" charset="-78"/>
              </a:rPr>
              <a:t>یا هوش مصنوعی به طور کامل جانشین پزشکان خواهد شد؟</a:t>
            </a:r>
            <a:endParaRPr lang="fa-IR" sz="1800" dirty="0">
              <a:effectLst/>
              <a:latin typeface="Yekan Bakh" panose="00000500000000000000" pitchFamily="2" charset="-78"/>
              <a:ea typeface="Times New Roman" panose="02020603050405020304" pitchFamily="18" charset="0"/>
              <a:cs typeface="Yekan Bakh" panose="000005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effectLst/>
                <a:latin typeface="Yekan Bakh" panose="00000500000000000000" pitchFamily="2" charset="-78"/>
                <a:ea typeface="Times New Roman" panose="02020603050405020304" pitchFamily="18" charset="0"/>
                <a:cs typeface="Yekan Bakh" panose="00000500000000000000" pitchFamily="2" charset="-78"/>
              </a:rPr>
              <a:t>چه چیزی در آینده از پزشکان انتظار می‌رود؟</a:t>
            </a:r>
            <a:endParaRPr lang="en-US" sz="1800" dirty="0">
              <a:effectLst/>
              <a:latin typeface="Yekan Bakh" panose="00000500000000000000" pitchFamily="2" charset="-78"/>
              <a:ea typeface="Times New Roman" panose="02020603050405020304" pitchFamily="18" charset="0"/>
              <a:cs typeface="Yekan Bakh" panose="000005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1800" dirty="0">
                <a:effectLst/>
                <a:latin typeface="Yekan Bakh" panose="00000500000000000000" pitchFamily="2" charset="-78"/>
                <a:ea typeface="Times New Roman" panose="02020603050405020304" pitchFamily="18" charset="0"/>
                <a:cs typeface="Yekan Bakh" panose="00000500000000000000" pitchFamily="2" charset="-78"/>
              </a:rPr>
              <a:t>منابع</a:t>
            </a:r>
            <a:endParaRPr lang="en-US" sz="1800" dirty="0">
              <a:effectLst/>
              <a:latin typeface="Yekan Bakh" panose="00000500000000000000" pitchFamily="2" charset="-78"/>
              <a:ea typeface="Times New Roman" panose="02020603050405020304" pitchFamily="18" charset="0"/>
              <a:cs typeface="Yekan Bakh" panose="000005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fa-IR" sz="1800" dirty="0">
              <a:effectLst/>
              <a:latin typeface="Yekan Bakh" panose="00000500000000000000" pitchFamily="2" charset="-78"/>
              <a:ea typeface="Times New Roman" panose="02020603050405020304" pitchFamily="18" charset="0"/>
              <a:cs typeface="Yekan Bakh" panose="000005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Yekan Bakh" panose="00000500000000000000" pitchFamily="2" charset="-78"/>
              <a:ea typeface="Times New Roman" panose="02020603050405020304" pitchFamily="18" charset="0"/>
              <a:cs typeface="Yekan Bakh" panose="00000500000000000000" pitchFamily="2" charset="-78"/>
            </a:endParaRP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Yekan Bakh" panose="00000500000000000000" pitchFamily="2" charset="-78"/>
              <a:ea typeface="Calibri" panose="020F0502020204030204" pitchFamily="34" charset="0"/>
              <a:cs typeface="Yekan Bakh" panose="00000500000000000000" pitchFamily="2" charset="-78"/>
            </a:endParaRPr>
          </a:p>
          <a:p>
            <a:pPr algn="r" rt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477C5-FA25-5384-104C-E7ABF8DA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577F6-0361-7624-E1FE-A12AA8B94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1502816"/>
            <a:ext cx="5006721" cy="30541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9D1EF54-1848-544F-1950-D98959099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1180" y="281175"/>
            <a:ext cx="916230" cy="610820"/>
          </a:xfrm>
        </p:spPr>
        <p:txBody>
          <a:bodyPr>
            <a:noAutofit/>
          </a:bodyPr>
          <a:lstStyle/>
          <a:p>
            <a:pPr marL="0" marR="0" algn="r"/>
            <a:r>
              <a:rPr lang="fa-IR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IRANYekan" panose="020B0506030804020204" pitchFamily="34" charset="-78"/>
              </a:rPr>
              <a:t>مقدمه</a:t>
            </a:r>
            <a:endParaRPr lang="en-US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95BD08-BC7D-2B89-9948-72A6F07A51D8}"/>
              </a:ext>
            </a:extLst>
          </p:cNvPr>
          <p:cNvSpPr txBox="1">
            <a:spLocks/>
          </p:cNvSpPr>
          <p:nvPr/>
        </p:nvSpPr>
        <p:spPr>
          <a:xfrm>
            <a:off x="5640935" y="2724455"/>
            <a:ext cx="3243279" cy="916229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ar-SA" sz="5600" kern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Yekan Bakh" panose="00000500000000000000" pitchFamily="2" charset="-78"/>
                <a:ea typeface="Times New Roman" panose="02020603050405020304" pitchFamily="18" charset="0"/>
                <a:cs typeface="Yekan Bakh" panose="00000500000000000000" pitchFamily="2" charset="-78"/>
              </a:rPr>
              <a:t>هوش مصنوعی توانسته دوره</a:t>
            </a:r>
            <a:r>
              <a:rPr lang="ar-SA" sz="5600" kern="0" dirty="0">
                <a:solidFill>
                  <a:schemeClr val="accent1">
                    <a:lumMod val="75000"/>
                  </a:schemeClr>
                </a:solidFill>
                <a:effectLst/>
                <a:latin typeface="Yekan Bakh" panose="00000500000000000000" pitchFamily="2" charset="-78"/>
                <a:ea typeface="Times New Roman" panose="02020603050405020304" pitchFamily="18" charset="0"/>
                <a:cs typeface="Yekan Bakh" panose="00000500000000000000" pitchFamily="2" charset="-78"/>
              </a:rPr>
              <a:t> </a:t>
            </a:r>
            <a:r>
              <a:rPr lang="ar-SA" sz="5600" b="1" kern="0" dirty="0">
                <a:solidFill>
                  <a:schemeClr val="accent1">
                    <a:lumMod val="75000"/>
                  </a:schemeClr>
                </a:solidFill>
                <a:effectLst/>
                <a:latin typeface="Yekan Bakh" panose="00000500000000000000" pitchFamily="2" charset="-78"/>
                <a:ea typeface="Times New Roman" panose="02020603050405020304" pitchFamily="18" charset="0"/>
                <a:cs typeface="Yekan Bakh" panose="00000500000000000000" pitchFamily="2" charset="-7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مدرنی</a:t>
            </a:r>
            <a:r>
              <a:rPr lang="en-US" sz="5600" kern="0" dirty="0">
                <a:solidFill>
                  <a:schemeClr val="accent1">
                    <a:lumMod val="75000"/>
                  </a:schemeClr>
                </a:solidFill>
                <a:effectLst/>
                <a:latin typeface="Yekan Bakh" panose="00000500000000000000" pitchFamily="2" charset="-78"/>
                <a:ea typeface="Times New Roman" panose="02020603050405020304" pitchFamily="18" charset="0"/>
                <a:cs typeface="Yekan Bakh" panose="00000500000000000000" pitchFamily="2" charset="-78"/>
              </a:rPr>
              <a:t> </a:t>
            </a:r>
            <a:r>
              <a:rPr lang="ar-SA" sz="5600" kern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Yekan Bakh" panose="00000500000000000000" pitchFamily="2" charset="-78"/>
                <a:ea typeface="Times New Roman" panose="02020603050405020304" pitchFamily="18" charset="0"/>
                <a:cs typeface="Yekan Bakh" panose="00000500000000000000" pitchFamily="2" charset="-78"/>
              </a:rPr>
              <a:t>را در</a:t>
            </a:r>
            <a:endParaRPr lang="en-US" sz="5600" kern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Yekan Bakh" panose="00000500000000000000" pitchFamily="2" charset="-78"/>
              <a:ea typeface="Times New Roman" panose="02020603050405020304" pitchFamily="18" charset="0"/>
              <a:cs typeface="Yekan Bakh" panose="00000500000000000000" pitchFamily="2" charset="-78"/>
            </a:endParaRPr>
          </a:p>
          <a:p>
            <a:pPr marL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ar-SA" sz="5600" kern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Yekan Bakh" panose="00000500000000000000" pitchFamily="2" charset="-78"/>
                <a:ea typeface="Times New Roman" panose="02020603050405020304" pitchFamily="18" charset="0"/>
                <a:cs typeface="Yekan Bakh" panose="00000500000000000000" pitchFamily="2" charset="-78"/>
              </a:rPr>
              <a:t> خدمات درمان و سلامتی ایجاد کند</a:t>
            </a:r>
            <a:endParaRPr lang="fa-IR" sz="5600" dirty="0">
              <a:solidFill>
                <a:schemeClr val="tx1">
                  <a:lumMod val="75000"/>
                  <a:lumOff val="25000"/>
                </a:schemeClr>
              </a:solidFill>
              <a:latin typeface="Yekan Bakh" panose="00000500000000000000" pitchFamily="2" charset="-78"/>
              <a:ea typeface="Times New Roman" panose="02020603050405020304" pitchFamily="18" charset="0"/>
              <a:cs typeface="Yekan Bakh" panose="000005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latin typeface="Yekan Bakh" panose="00000500000000000000" pitchFamily="2" charset="-78"/>
              <a:ea typeface="Times New Roman" panose="02020603050405020304" pitchFamily="18" charset="0"/>
              <a:cs typeface="Yekan Bakh" panose="000005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latin typeface="Yekan Bakh" panose="00000500000000000000" pitchFamily="2" charset="-78"/>
              <a:ea typeface="Calibri" panose="020F0502020204030204" pitchFamily="34" charset="0"/>
              <a:cs typeface="Yekan Bakh" panose="00000500000000000000" pitchFamily="2" charset="-78"/>
            </a:endParaRPr>
          </a:p>
          <a:p>
            <a:pPr algn="r" rtl="1"/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8222D7-C33B-627B-64C5-30F26A6EB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3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08623F88-1402-7900-83D9-9FE8A33A206A}"/>
              </a:ext>
            </a:extLst>
          </p:cNvPr>
          <p:cNvSpPr txBox="1">
            <a:spLocks/>
          </p:cNvSpPr>
          <p:nvPr/>
        </p:nvSpPr>
        <p:spPr>
          <a:xfrm>
            <a:off x="-772675" y="2419045"/>
            <a:ext cx="8551480" cy="6108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fa-IR" sz="2000" b="1" dirty="0">
                <a:latin typeface="Yekan Bakh" panose="00000500000000000000" pitchFamily="2" charset="-78"/>
                <a:cs typeface="Yekan Bakh" panose="00000500000000000000" pitchFamily="2" charset="-78"/>
              </a:rPr>
              <a:t>کاربرد های هوش مصنوعی در زمینه درمان و پزشکی</a:t>
            </a:r>
            <a:endParaRPr lang="en-US" sz="2000" b="1" dirty="0">
              <a:latin typeface="Yekan Bakh" panose="00000500000000000000" pitchFamily="2" charset="-78"/>
              <a:cs typeface="Yekan Bakh" panose="00000500000000000000" pitchFamily="2" charset="-7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AC4D8A-9E6F-7F04-9125-A91B7866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4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6412E2-9387-25E9-519D-D80862D4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302" y="281175"/>
            <a:ext cx="2901395" cy="610820"/>
          </a:xfrm>
        </p:spPr>
        <p:txBody>
          <a:bodyPr>
            <a:noAutofit/>
          </a:bodyPr>
          <a:lstStyle/>
          <a:p>
            <a:pPr marL="0" marR="0" algn="r"/>
            <a:r>
              <a:rPr lang="fa-IR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IRANYekan" panose="020B0506030804020204" pitchFamily="34" charset="-78"/>
              </a:rPr>
              <a:t>تشخیص دقیق بیماری ها</a:t>
            </a:r>
            <a:endParaRPr lang="en-US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705133-35ED-AB51-DD08-7A67743A5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59" y="1577973"/>
            <a:ext cx="4581150" cy="305648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DACD8A-2AB0-0940-42C0-52FAB6120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588" y="2571748"/>
            <a:ext cx="3817626" cy="1068936"/>
          </a:xfrm>
        </p:spPr>
        <p:txBody>
          <a:bodyPr>
            <a:normAutofit lnSpcReduction="10000"/>
          </a:bodyPr>
          <a:lstStyle/>
          <a:p>
            <a:pPr marL="0" marR="0" indent="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SA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Yekan Bakh" panose="00000500000000000000" pitchFamily="2" charset="-78"/>
                <a:ea typeface="Calibri" panose="020F0502020204030204" pitchFamily="34" charset="0"/>
                <a:cs typeface="Yekan Bakh" panose="00000500000000000000" pitchFamily="2" charset="-78"/>
              </a:rPr>
              <a:t>در یک مطالعه، مدل هوش مصنوعی با استفاده از الگوریتم ها و یادگیری عمیق توانست در تشخیص مورد سرطان سینه بهتر از </a:t>
            </a:r>
            <a:r>
              <a:rPr lang="fa-IR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Yekan Bakh" panose="00000500000000000000" pitchFamily="2" charset="-78"/>
                <a:ea typeface="Calibri" panose="020F0502020204030204" pitchFamily="34" charset="0"/>
                <a:cs typeface="Yekan Bakh" panose="00000500000000000000" pitchFamily="2" charset="-78"/>
              </a:rPr>
              <a:t>۱۱</a:t>
            </a:r>
            <a:r>
              <a:rPr lang="ar-SA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Yekan Bakh" panose="00000500000000000000" pitchFamily="2" charset="-78"/>
                <a:ea typeface="Calibri" panose="020F0502020204030204" pitchFamily="34" charset="0"/>
                <a:cs typeface="Yekan Bakh" panose="00000500000000000000" pitchFamily="2" charset="-78"/>
              </a:rPr>
              <a:t> پاتولوژیست دیگر عمل کند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Yekan Bakh" panose="00000500000000000000" pitchFamily="2" charset="-78"/>
                <a:ea typeface="Calibri" panose="020F0502020204030204" pitchFamily="34" charset="0"/>
                <a:cs typeface="Yekan Bakh" panose="00000500000000000000" pitchFamily="2" charset="-78"/>
              </a:rPr>
              <a:t>.</a:t>
            </a:r>
            <a:endParaRPr lang="fa-IR" sz="1400" kern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Yekan Bakh" panose="00000500000000000000" pitchFamily="2" charset="-78"/>
              <a:ea typeface="Times New Roman" panose="02020603050405020304" pitchFamily="18" charset="0"/>
              <a:cs typeface="Yekan Bakh" panose="00000500000000000000" pitchFamily="2" charset="-78"/>
            </a:endParaRPr>
          </a:p>
          <a:p>
            <a:pPr marL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fa-IR" sz="1800" dirty="0">
              <a:effectLst/>
              <a:latin typeface="Yekan Bakh" panose="00000500000000000000" pitchFamily="2" charset="-78"/>
              <a:ea typeface="Times New Roman" panose="02020603050405020304" pitchFamily="18" charset="0"/>
              <a:cs typeface="Yekan Bakh" panose="000005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Yekan Bakh" panose="00000500000000000000" pitchFamily="2" charset="-78"/>
              <a:ea typeface="Times New Roman" panose="02020603050405020304" pitchFamily="18" charset="0"/>
              <a:cs typeface="Yekan Bakh" panose="00000500000000000000" pitchFamily="2" charset="-78"/>
            </a:endParaRP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Yekan Bakh" panose="00000500000000000000" pitchFamily="2" charset="-78"/>
              <a:ea typeface="Calibri" panose="020F0502020204030204" pitchFamily="34" charset="0"/>
              <a:cs typeface="Yekan Bakh" panose="00000500000000000000" pitchFamily="2" charset="-78"/>
            </a:endParaRPr>
          </a:p>
          <a:p>
            <a:pPr algn="r" rtl="1"/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E4622C-CAD7-5DFB-8194-E401B9D6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860C-51E6-07BB-85D0-3A1315A24044}"/>
              </a:ext>
            </a:extLst>
          </p:cNvPr>
          <p:cNvSpPr txBox="1">
            <a:spLocks/>
          </p:cNvSpPr>
          <p:nvPr/>
        </p:nvSpPr>
        <p:spPr>
          <a:xfrm>
            <a:off x="3121302" y="412388"/>
            <a:ext cx="2901395" cy="61082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r"/>
            <a:r>
              <a:rPr lang="fa-IR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IRANYekan" panose="020B0506030804020204" pitchFamily="34" charset="-78"/>
              </a:rPr>
              <a:t>درمان شخصی سازی شده</a:t>
            </a: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80B10-08CA-13B7-52A9-828F4D83A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1" y="1502815"/>
            <a:ext cx="5191969" cy="292288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59231-67BD-1FF8-D8C5-A7FD1413FB28}"/>
              </a:ext>
            </a:extLst>
          </p:cNvPr>
          <p:cNvSpPr txBox="1">
            <a:spLocks/>
          </p:cNvSpPr>
          <p:nvPr/>
        </p:nvSpPr>
        <p:spPr>
          <a:xfrm>
            <a:off x="5640935" y="2571748"/>
            <a:ext cx="3243279" cy="61082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fa-I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Yekan Bakh" panose="00000500000000000000" pitchFamily="2" charset="-78"/>
                <a:ea typeface="Times New Roman" panose="02020603050405020304" pitchFamily="18" charset="0"/>
                <a:cs typeface="Yekan Bakh" panose="00000500000000000000" pitchFamily="2" charset="-78"/>
              </a:rPr>
              <a:t>استفاده از ربات های هوشمند آدام و حوا روی عملکرد مخمر ها. </a:t>
            </a:r>
          </a:p>
          <a:p>
            <a:pPr marL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endParaRPr lang="fa-IR" sz="1800" dirty="0">
              <a:latin typeface="Yekan Bakh" panose="00000500000000000000" pitchFamily="2" charset="-78"/>
              <a:ea typeface="Times New Roman" panose="02020603050405020304" pitchFamily="18" charset="0"/>
              <a:cs typeface="Yekan Bakh" panose="000005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latin typeface="Yekan Bakh" panose="00000500000000000000" pitchFamily="2" charset="-78"/>
              <a:ea typeface="Times New Roman" panose="02020603050405020304" pitchFamily="18" charset="0"/>
              <a:cs typeface="Yekan Bakh" panose="000005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latin typeface="Yekan Bakh" panose="00000500000000000000" pitchFamily="2" charset="-78"/>
              <a:ea typeface="Calibri" panose="020F0502020204030204" pitchFamily="34" charset="0"/>
              <a:cs typeface="Yekan Bakh" panose="00000500000000000000" pitchFamily="2" charset="-78"/>
            </a:endParaRPr>
          </a:p>
          <a:p>
            <a:pPr algn="r" rt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C5CBE0-3644-E4AB-917E-36ABD468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2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BCC8-A271-906A-6AE7-2DE44FDAF06F}"/>
              </a:ext>
            </a:extLst>
          </p:cNvPr>
          <p:cNvSpPr txBox="1">
            <a:spLocks/>
          </p:cNvSpPr>
          <p:nvPr/>
        </p:nvSpPr>
        <p:spPr>
          <a:xfrm>
            <a:off x="2128720" y="433880"/>
            <a:ext cx="3970330" cy="61082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457200" lvl="0" algn="just" rtl="1">
              <a:lnSpc>
                <a:spcPts val="2400"/>
              </a:lnSpc>
              <a:spcBef>
                <a:spcPts val="0"/>
              </a:spcBef>
              <a:spcAft>
                <a:spcPts val="1275"/>
              </a:spcAft>
              <a:buSzPts val="1000"/>
              <a:tabLst>
                <a:tab pos="457200" algn="l"/>
              </a:tabLst>
            </a:pPr>
            <a:r>
              <a:rPr lang="fa-IR" sz="2000" b="1" kern="100" dirty="0">
                <a:effectLst/>
                <a:latin typeface="Yekan Bakh" panose="00000500000000000000" pitchFamily="2" charset="-78"/>
                <a:ea typeface="Times New Roman" panose="02020603050405020304" pitchFamily="18" charset="0"/>
                <a:cs typeface="Yekan Bakh" panose="00000500000000000000" pitchFamily="2" charset="-78"/>
              </a:rPr>
              <a:t>پیش بینی و پیشگیری از بیماری</a:t>
            </a:r>
            <a:endParaRPr lang="en-US" sz="2000" b="1" kern="100" dirty="0">
              <a:effectLst/>
              <a:latin typeface="Yekan Bakh" panose="00000500000000000000" pitchFamily="2" charset="-78"/>
              <a:ea typeface="Times New Roman" panose="02020603050405020304" pitchFamily="18" charset="0"/>
              <a:cs typeface="Yekan Bakh" panose="00000500000000000000" pitchFamily="2" charset="-78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7F068B-65C2-8618-AA60-DE38A8846336}"/>
              </a:ext>
            </a:extLst>
          </p:cNvPr>
          <p:cNvSpPr txBox="1">
            <a:spLocks/>
          </p:cNvSpPr>
          <p:nvPr/>
        </p:nvSpPr>
        <p:spPr>
          <a:xfrm>
            <a:off x="5793640" y="2571750"/>
            <a:ext cx="3243279" cy="137434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457200" algn="just" rtl="1">
              <a:spcBef>
                <a:spcPts val="0"/>
              </a:spcBef>
              <a:spcAft>
                <a:spcPts val="750"/>
              </a:spcAft>
            </a:pPr>
            <a:r>
              <a:rPr lang="ar-SA" sz="5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Yekan Bakh" panose="00000500000000000000" pitchFamily="2" charset="-78"/>
                <a:ea typeface="Times New Roman" panose="02020603050405020304" pitchFamily="18" charset="0"/>
                <a:cs typeface="Yekan Bakh" panose="00000500000000000000" pitchFamily="2" charset="-78"/>
              </a:rPr>
              <a:t>کمک به پزشکان</a:t>
            </a:r>
            <a:endParaRPr lang="en-US" sz="56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Yekan Bakh" panose="00000500000000000000" pitchFamily="2" charset="-78"/>
              <a:ea typeface="Times New Roman" panose="02020603050405020304" pitchFamily="18" charset="0"/>
              <a:cs typeface="Yekan Bakh" panose="00000500000000000000" pitchFamily="2" charset="-78"/>
            </a:endParaRPr>
          </a:p>
          <a:p>
            <a:pPr marL="457200" marR="457200" algn="just" rtl="1">
              <a:spcBef>
                <a:spcPts val="0"/>
              </a:spcBef>
              <a:spcAft>
                <a:spcPts val="750"/>
              </a:spcAft>
            </a:pPr>
            <a:r>
              <a:rPr lang="ar-SA" sz="5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Yekan Bakh" panose="00000500000000000000" pitchFamily="2" charset="-78"/>
                <a:ea typeface="Times New Roman" panose="02020603050405020304" pitchFamily="18" charset="0"/>
                <a:cs typeface="Yekan Bakh" panose="00000500000000000000" pitchFamily="2" charset="-78"/>
              </a:rPr>
              <a:t>تشخیص علائم اولیه بیمار</a:t>
            </a:r>
            <a:endParaRPr lang="en-US" sz="56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Yekan Bakh" panose="00000500000000000000" pitchFamily="2" charset="-78"/>
              <a:ea typeface="Times New Roman" panose="02020603050405020304" pitchFamily="18" charset="0"/>
              <a:cs typeface="Yekan Bakh" panose="00000500000000000000" pitchFamily="2" charset="-78"/>
            </a:endParaRPr>
          </a:p>
          <a:p>
            <a:pPr marL="457200" marR="457200" algn="just" rtl="1">
              <a:spcBef>
                <a:spcPts val="0"/>
              </a:spcBef>
              <a:spcAft>
                <a:spcPts val="750"/>
              </a:spcAft>
            </a:pPr>
            <a:r>
              <a:rPr lang="ar-SA" sz="5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Yekan Bakh" panose="00000500000000000000" pitchFamily="2" charset="-78"/>
                <a:ea typeface="Times New Roman" panose="02020603050405020304" pitchFamily="18" charset="0"/>
                <a:cs typeface="Yekan Bakh" panose="00000500000000000000" pitchFamily="2" charset="-78"/>
              </a:rPr>
              <a:t>شناسایی تاریخچه بیمار</a:t>
            </a:r>
            <a:endParaRPr lang="en-US" sz="56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Yekan Bakh" panose="00000500000000000000" pitchFamily="2" charset="-78"/>
              <a:ea typeface="Times New Roman" panose="02020603050405020304" pitchFamily="18" charset="0"/>
              <a:cs typeface="Yekan Bakh" panose="00000500000000000000" pitchFamily="2" charset="-78"/>
            </a:endParaRPr>
          </a:p>
          <a:p>
            <a:pPr marL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endParaRPr lang="fa-IR" sz="1800" dirty="0">
              <a:latin typeface="Yekan Bakh" panose="00000500000000000000" pitchFamily="2" charset="-78"/>
              <a:ea typeface="Times New Roman" panose="02020603050405020304" pitchFamily="18" charset="0"/>
              <a:cs typeface="Yekan Bakh" panose="000005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latin typeface="Yekan Bakh" panose="00000500000000000000" pitchFamily="2" charset="-78"/>
              <a:ea typeface="Times New Roman" panose="02020603050405020304" pitchFamily="18" charset="0"/>
              <a:cs typeface="Yekan Bakh" panose="000005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latin typeface="Yekan Bakh" panose="00000500000000000000" pitchFamily="2" charset="-78"/>
              <a:ea typeface="Calibri" panose="020F0502020204030204" pitchFamily="34" charset="0"/>
              <a:cs typeface="Yekan Bakh" panose="00000500000000000000" pitchFamily="2" charset="-78"/>
            </a:endParaRPr>
          </a:p>
          <a:p>
            <a:pPr algn="r" rt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E63D2B-5C34-1988-41AC-FE773DFAC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49" y="1439108"/>
            <a:ext cx="5725201" cy="322665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975F43-C18B-4743-AF7A-B89F6DD8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83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2678-CC87-D9E2-B938-9D93342DA4AD}"/>
              </a:ext>
            </a:extLst>
          </p:cNvPr>
          <p:cNvSpPr txBox="1">
            <a:spLocks/>
          </p:cNvSpPr>
          <p:nvPr/>
        </p:nvSpPr>
        <p:spPr>
          <a:xfrm>
            <a:off x="2128720" y="415081"/>
            <a:ext cx="4428445" cy="61082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r"/>
            <a:r>
              <a:rPr lang="fa-IR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IRANYekan" panose="020B0506030804020204" pitchFamily="34" charset="-78"/>
              </a:rPr>
              <a:t>*هوش مصنوعی در تصویر‌بردازی پزشکی</a:t>
            </a: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B2C741-3885-7579-6082-0D43916E7B9E}"/>
              </a:ext>
            </a:extLst>
          </p:cNvPr>
          <p:cNvSpPr txBox="1">
            <a:spLocks/>
          </p:cNvSpPr>
          <p:nvPr/>
        </p:nvSpPr>
        <p:spPr>
          <a:xfrm>
            <a:off x="5335526" y="2571750"/>
            <a:ext cx="3319632" cy="61082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fa-I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Yekan Bakh" panose="00000500000000000000" pitchFamily="2" charset="-78"/>
                <a:ea typeface="Times New Roman" panose="02020603050405020304" pitchFamily="18" charset="0"/>
                <a:cs typeface="Yekan Bakh" panose="00000500000000000000" pitchFamily="2" charset="-78"/>
              </a:rPr>
              <a:t>تشخیص علائم سرطان ها توسط هوش مصنوعی</a:t>
            </a:r>
          </a:p>
          <a:p>
            <a:pPr marL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endParaRPr lang="fa-IR" sz="1800" dirty="0">
              <a:latin typeface="Yekan Bakh" panose="00000500000000000000" pitchFamily="2" charset="-78"/>
              <a:ea typeface="Times New Roman" panose="02020603050405020304" pitchFamily="18" charset="0"/>
              <a:cs typeface="Yekan Bakh" panose="000005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latin typeface="Yekan Bakh" panose="00000500000000000000" pitchFamily="2" charset="-78"/>
              <a:ea typeface="Times New Roman" panose="02020603050405020304" pitchFamily="18" charset="0"/>
              <a:cs typeface="Yekan Bakh" panose="000005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latin typeface="Yekan Bakh" panose="00000500000000000000" pitchFamily="2" charset="-78"/>
              <a:ea typeface="Calibri" panose="020F0502020204030204" pitchFamily="34" charset="0"/>
              <a:cs typeface="Yekan Bakh" panose="00000500000000000000" pitchFamily="2" charset="-78"/>
            </a:endParaRPr>
          </a:p>
          <a:p>
            <a:pPr algn="r" rtl="1"/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2DC037-7741-703E-50CB-9F91BAA6B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1521614"/>
            <a:ext cx="4810208" cy="32068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69891-794B-CE0A-699F-52CA72A9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2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08623F88-1402-7900-83D9-9FE8A33A206A}"/>
              </a:ext>
            </a:extLst>
          </p:cNvPr>
          <p:cNvSpPr txBox="1">
            <a:spLocks/>
          </p:cNvSpPr>
          <p:nvPr/>
        </p:nvSpPr>
        <p:spPr>
          <a:xfrm>
            <a:off x="754375" y="2266340"/>
            <a:ext cx="5191970" cy="4581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000" b="1" dirty="0">
                <a:latin typeface="Yekan Bakh" panose="00000500000000000000" pitchFamily="2" charset="-78"/>
                <a:cs typeface="Yekan Bakh" panose="00000500000000000000" pitchFamily="2" charset="-78"/>
              </a:rPr>
              <a:t>مزایای هوش مصنوعی در زمینه درمان و پزشکی</a:t>
            </a:r>
            <a:endParaRPr lang="en-US" sz="2000" b="1" dirty="0">
              <a:latin typeface="Yekan Bakh" panose="00000500000000000000" pitchFamily="2" charset="-78"/>
              <a:cs typeface="Yekan Bakh" panose="00000500000000000000" pitchFamily="2" charset="-7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444758-891B-73B3-2F2A-784C149E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65953"/>
      </p:ext>
    </p:extLst>
  </p:cSld>
  <p:clrMapOvr>
    <a:masterClrMapping/>
  </p:clrMapOvr>
</p:sld>
</file>

<file path=ppt/theme/theme1.xml><?xml version="1.0" encoding="utf-8"?>
<a:theme xmlns:a="http://schemas.openxmlformats.org/drawingml/2006/main" name="Ghalamo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303</Words>
  <Application>Microsoft Office PowerPoint</Application>
  <PresentationFormat>On-screen Show (16:9)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body-font</vt:lpstr>
      <vt:lpstr>Calibri</vt:lpstr>
      <vt:lpstr>Kalameh</vt:lpstr>
      <vt:lpstr>Times New Roman</vt:lpstr>
      <vt:lpstr>Yekan Bakh</vt:lpstr>
      <vt:lpstr>Yekan Bakh SemiBold</vt:lpstr>
      <vt:lpstr>Ghalamo.com</vt:lpstr>
      <vt:lpstr>Healthcare &amp; AI</vt:lpstr>
      <vt:lpstr>فهرست مطالب:</vt:lpstr>
      <vt:lpstr>مقدمه</vt:lpstr>
      <vt:lpstr>PowerPoint Presentation</vt:lpstr>
      <vt:lpstr>تشخیص دقیق بیماری ها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Ghalamo.com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Ghalamo.com</dc:creator>
  <dc:description>Ghalamo.com</dc:description>
  <cp:lastModifiedBy>ADMIN</cp:lastModifiedBy>
  <cp:revision>172</cp:revision>
  <dcterms:created xsi:type="dcterms:W3CDTF">2013-08-21T19:17:07Z</dcterms:created>
  <dcterms:modified xsi:type="dcterms:W3CDTF">2023-11-22T10:36:55Z</dcterms:modified>
</cp:coreProperties>
</file>