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257" r:id="rId4"/>
    <p:sldId id="258" r:id="rId5"/>
    <p:sldId id="269" r:id="rId6"/>
    <p:sldId id="259" r:id="rId7"/>
    <p:sldId id="260" r:id="rId8"/>
    <p:sldId id="261" r:id="rId9"/>
    <p:sldId id="263" r:id="rId10"/>
    <p:sldId id="266" r:id="rId11"/>
    <p:sldId id="268" r:id="rId12"/>
    <p:sldId id="289" r:id="rId13"/>
    <p:sldId id="265" r:id="rId14"/>
    <p:sldId id="270" r:id="rId15"/>
    <p:sldId id="274" r:id="rId16"/>
    <p:sldId id="275" r:id="rId17"/>
    <p:sldId id="284" r:id="rId18"/>
    <p:sldId id="286" r:id="rId19"/>
    <p:sldId id="287" r:id="rId20"/>
    <p:sldId id="272" r:id="rId21"/>
    <p:sldId id="279" r:id="rId22"/>
    <p:sldId id="278" r:id="rId23"/>
    <p:sldId id="276" r:id="rId24"/>
    <p:sldId id="280" r:id="rId25"/>
    <p:sldId id="282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369B6-2505-495F-B5AD-E1C48AC948A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0FE5-580C-4564-A0B6-E3763779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8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9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9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5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2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3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8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6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3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0FE5-580C-4564-A0B6-E3763779D3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5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2383-EF59-4C38-9609-4ACC84E51663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6D9-6797-4809-9F28-FBCD84F2999D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F92-2869-4E67-BF31-7436A8DD6226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00AB-7FF9-4649-AC1D-C2191911B163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D9F1-84A4-4B16-9C9F-AD66B8219E90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B6FA-3325-4B34-B021-90A8661002F4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0A8-0F8F-43EE-8FE0-F8803689E0F2}" type="datetime1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8045-28B5-4579-9817-DD6FFEE3CC7E}" type="datetime1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5045-E099-4444-B8BE-DDD0566A80E9}" type="datetime1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E06-E8FC-4524-88C3-6DC33F96F265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FC49-EC7D-4E9E-9D4F-2EE194C78669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6D4A-1BF0-40B8-BD84-D16DD99B43C4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Distributed systems, University of Tehran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2B8C-3F02-4A0D-AC5C-86D2531C86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215010" y="640041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sz="12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aseline="0" dirty="0" smtClean="0">
                <a:solidFill>
                  <a:schemeClr val="bg1">
                    <a:lumMod val="65000"/>
                  </a:schemeClr>
                </a:solidFill>
              </a:rPr>
              <a:t>26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1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206" y="159346"/>
            <a:ext cx="1497594" cy="1497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" y="247251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B Nazanin" panose="00000400000000000000" pitchFamily="2" charset="-78"/>
              </a:rPr>
              <a:t>Kompics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B Nazanin" panose="00000400000000000000" pitchFamily="2" charset="-78"/>
              </a:rPr>
              <a:t> Introduction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Distributed systems, University of Tehran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1" y="211256"/>
            <a:ext cx="2552700" cy="1485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072279"/>
            <a:ext cx="121919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B Nazanin" panose="00000400000000000000" pitchFamily="2" charset="-78"/>
              </a:rPr>
              <a:t>Iman saberi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3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291572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Handlers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310" y="1462703"/>
            <a:ext cx="10524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</a:rPr>
              <a:t>An event handler is </a:t>
            </a:r>
            <a:r>
              <a:rPr lang="en-US" sz="2400" dirty="0" smtClean="0">
                <a:latin typeface="Century Gothic" panose="020B0502020202020204" pitchFamily="34" charset="0"/>
              </a:rPr>
              <a:t>a first-class </a:t>
            </a:r>
            <a:r>
              <a:rPr lang="en-US" sz="2400" dirty="0">
                <a:latin typeface="Century Gothic" panose="020B0502020202020204" pitchFamily="34" charset="0"/>
              </a:rPr>
              <a:t>procedure of a component. 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A handler accepts events of a particular type and it executes reactively when the component receives such events. </a:t>
            </a: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During its execution, a handler may trigger new events, mutate the component's local state, etc. </a:t>
            </a:r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b="1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" y="4352008"/>
            <a:ext cx="10183646" cy="1552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649" y="459673"/>
            <a:ext cx="235300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55607" y="219759"/>
            <a:ext cx="3562710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Subscriptions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937" y="1160673"/>
            <a:ext cx="10524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</a:rPr>
              <a:t>A subscriptions binds an event handler to one component </a:t>
            </a:r>
            <a:r>
              <a:rPr lang="en-US" sz="2400" dirty="0" smtClean="0">
                <a:latin typeface="Century Gothic" panose="020B0502020202020204" pitchFamily="34" charset="0"/>
              </a:rPr>
              <a:t>port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A subscription is legal if and only if the handler's accepted event type is allowed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to pass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by the port's type </a:t>
            </a:r>
            <a:r>
              <a:rPr lang="en-US" sz="2400" dirty="0" err="1" smtClean="0">
                <a:latin typeface="Century Gothic" panose="020B0502020202020204" pitchFamily="34" charset="0"/>
                <a:cs typeface="B Nazanin" panose="00000400000000000000" pitchFamily="2" charset="-78"/>
              </a:rPr>
              <a:t>denition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During its execution, a handler may trigger new events, mutate the component's local state, etc. </a:t>
            </a:r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b="1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622" y="3892738"/>
            <a:ext cx="3334215" cy="2200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48" y="3931853"/>
            <a:ext cx="7587652" cy="24244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528" y="295631"/>
            <a:ext cx="2038635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2" y="1639214"/>
            <a:ext cx="10707594" cy="364858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98739" y="548881"/>
            <a:ext cx="3562710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Practice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3657600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Components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310" y="1462703"/>
            <a:ext cx="108692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In Java terms, a component is a class that extends </a:t>
            </a:r>
            <a:r>
              <a:rPr lang="en-US" sz="2400" dirty="0" err="1" smtClean="0">
                <a:latin typeface="Century Gothic" panose="020B0502020202020204" pitchFamily="34" charset="0"/>
                <a:cs typeface="B Nazanin" panose="00000400000000000000" pitchFamily="2" charset="-78"/>
              </a:rPr>
              <a:t>ComponentDefinition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Consisting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of any number of local state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variables, event handlers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, provided and required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ports.</a:t>
            </a:r>
          </a:p>
          <a:p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Each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component has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a constructor that is executed when the component is created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b="1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77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384042"/>
            <a:ext cx="4615132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Main Component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8" y="1400385"/>
            <a:ext cx="7962182" cy="4502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478" y="1294003"/>
            <a:ext cx="3564521" cy="22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6633714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Component </a:t>
            </a:r>
            <a:r>
              <a:rPr lang="en-US" sz="3600" dirty="0" smtClean="0">
                <a:latin typeface="Century Gothic" panose="020B0502020202020204" pitchFamily="34" charset="0"/>
              </a:rPr>
              <a:t>initialization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310" y="1462703"/>
            <a:ext cx="10869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Component constructors take no arguments.</a:t>
            </a:r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b="1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8531" y="2951875"/>
            <a:ext cx="989306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public class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InitMessage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extends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&lt;Node&gt; 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public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String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nodeName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public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HashMap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String,Integer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neighbours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new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HashMap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&lt;&gt;();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public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InitMessage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(String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nodeName,HashMap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String,Integer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neighbours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)     {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this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nodeName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nodeName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this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neighbours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neighbours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62310" y="2951875"/>
            <a:ext cx="707366" cy="690113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6633714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Component </a:t>
            </a:r>
            <a:r>
              <a:rPr lang="en-US" sz="3600" dirty="0" smtClean="0">
                <a:latin typeface="Century Gothic" panose="020B0502020202020204" pitchFamily="34" charset="0"/>
              </a:rPr>
              <a:t>initialization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79353" y="1660471"/>
            <a:ext cx="7469038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  <a:latin typeface="Droid Sans Mono"/>
              </a:rPr>
              <a:t>public class 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Node </a:t>
            </a:r>
            <a:r>
              <a:rPr lang="en-US" sz="2000" b="1" dirty="0">
                <a:solidFill>
                  <a:srgbClr val="000080"/>
                </a:solidFill>
                <a:latin typeface="Droid Sans Mono"/>
              </a:rPr>
              <a:t>extends </a:t>
            </a:r>
            <a:r>
              <a:rPr lang="en-US" sz="2000" dirty="0" err="1">
                <a:solidFill>
                  <a:srgbClr val="000000"/>
                </a:solidFill>
                <a:latin typeface="Droid Sans Mono"/>
              </a:rPr>
              <a:t>ComponentDefinition</a:t>
            </a:r>
            <a:r>
              <a:rPr lang="en-US" sz="20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Droid Sans Mono"/>
              </a:rPr>
              <a:t>{</a:t>
            </a:r>
            <a:endParaRPr lang="en-US" sz="44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…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Droid Sans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public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Node(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InitMessage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initMessage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) 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nodeName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initMessage.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nodeName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this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neighbours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initMessage.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neighbours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subscribe(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startHandler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,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8287" y="4641910"/>
            <a:ext cx="869542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Component c = create(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Node.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class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,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new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InitMessage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edge.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src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findNeighbours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edge.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src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)));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8959" y="1660471"/>
            <a:ext cx="707366" cy="690113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0718" y="4659683"/>
            <a:ext cx="707366" cy="690113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6633714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Control Port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" y="3594091"/>
            <a:ext cx="9902457" cy="23753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4518" y="1386975"/>
            <a:ext cx="108692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entury Gothic" panose="020B0502020202020204" pitchFamily="34" charset="0"/>
                <a:cs typeface="B Nazanin" panose="00000400000000000000" pitchFamily="2" charset="-78"/>
              </a:rPr>
              <a:t>Init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 event triggers on the component's Control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port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An </a:t>
            </a:r>
            <a:r>
              <a:rPr lang="en-US" sz="2400" dirty="0" err="1">
                <a:latin typeface="Century Gothic" panose="020B0502020202020204" pitchFamily="34" charset="0"/>
                <a:cs typeface="B Nazanin" panose="00000400000000000000" pitchFamily="2" charset="-78"/>
              </a:rPr>
              <a:t>Init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 event is guaranteed to be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the first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event handled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b="1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36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7584" y="297397"/>
            <a:ext cx="6633714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All together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40" y="1150196"/>
            <a:ext cx="4305901" cy="847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040" y="2063185"/>
            <a:ext cx="4277322" cy="847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60" y="2976174"/>
            <a:ext cx="4363059" cy="1095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040" y="4200241"/>
            <a:ext cx="9735909" cy="19624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13042" y="3133820"/>
            <a:ext cx="2581455" cy="780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Ponger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63412" y="2940135"/>
            <a:ext cx="1680714" cy="3669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PingPongPort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8505" y="2803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+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4352" y="2940135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_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3042" y="1461528"/>
            <a:ext cx="2581455" cy="780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Pinger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3412" y="2046219"/>
            <a:ext cx="1680714" cy="3669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PingPongPort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8505" y="19336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+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04352" y="2054201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_</a:t>
            </a:r>
          </a:p>
        </p:txBody>
      </p:sp>
      <p:cxnSp>
        <p:nvCxnSpPr>
          <p:cNvPr id="18" name="Straight Connector 17"/>
          <p:cNvCxnSpPr>
            <a:stCxn id="14" idx="2"/>
            <a:endCxn id="11" idx="0"/>
          </p:cNvCxnSpPr>
          <p:nvPr/>
        </p:nvCxnSpPr>
        <p:spPr>
          <a:xfrm>
            <a:off x="8603769" y="2413155"/>
            <a:ext cx="0" cy="5269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1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7584" y="297397"/>
            <a:ext cx="6633714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All together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6" y="1449237"/>
            <a:ext cx="5790777" cy="4126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45" y="1449237"/>
            <a:ext cx="5734241" cy="34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4710023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What is </a:t>
            </a:r>
            <a:r>
              <a:rPr lang="en-US" sz="3600" dirty="0" err="1" smtClean="0">
                <a:latin typeface="Century Gothic" panose="020B0502020202020204" pitchFamily="34" charset="0"/>
              </a:rPr>
              <a:t>Kompics</a:t>
            </a:r>
            <a:endParaRPr lang="en-US" sz="36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936" y="1645766"/>
            <a:ext cx="105242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entury Gothic" panose="020B0502020202020204" pitchFamily="34" charset="0"/>
              </a:rPr>
              <a:t>Kompics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proposes </a:t>
            </a:r>
            <a:r>
              <a:rPr lang="en-US" sz="2400" dirty="0">
                <a:latin typeface="Century Gothic" panose="020B0502020202020204" pitchFamily="34" charset="0"/>
              </a:rPr>
              <a:t>a message-passing, concurrent, and hierarchical component model with support for dynamic </a:t>
            </a:r>
            <a:r>
              <a:rPr lang="en-US" sz="2400" dirty="0" smtClean="0">
                <a:latin typeface="Century Gothic" panose="020B0502020202020204" pitchFamily="34" charset="0"/>
              </a:rPr>
              <a:t>reconfiguration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The </a:t>
            </a:r>
            <a:r>
              <a:rPr lang="en-US" sz="2400" dirty="0" err="1">
                <a:latin typeface="Century Gothic" panose="020B0502020202020204" pitchFamily="34" charset="0"/>
                <a:cs typeface="B Nazanin" panose="00000400000000000000" pitchFamily="2" charset="-78"/>
              </a:rPr>
              <a:t>Kompics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 component model and programming framework was designed to simplify the development of complex distributed systems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entury Gothic" panose="020B0502020202020204" pitchFamily="34" charset="0"/>
                <a:cs typeface="B Nazanin" panose="00000400000000000000" pitchFamily="2" charset="-78"/>
              </a:rPr>
              <a:t>Kompics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aims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to raise the level of abstraction in programming distributed systems.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b="1" dirty="0" smtClean="0">
              <a:cs typeface="B Nazanin" panose="00000400000000000000" pitchFamily="2" charset="-78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7970" y="426794"/>
            <a:ext cx="389913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Get project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46" y="1629950"/>
            <a:ext cx="5193146" cy="41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7970" y="426794"/>
            <a:ext cx="389913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Get project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89" y="1513369"/>
            <a:ext cx="402011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0" y="1349038"/>
            <a:ext cx="11097419" cy="28441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77970" y="426794"/>
            <a:ext cx="389913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Get project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87" y="3025757"/>
            <a:ext cx="268642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479" y="510579"/>
            <a:ext cx="389913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Get project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35" y="1601036"/>
            <a:ext cx="4221731" cy="4449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5" y="1601036"/>
            <a:ext cx="462027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24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479" y="510579"/>
            <a:ext cx="389913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Get project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7" y="2011094"/>
            <a:ext cx="8945223" cy="4267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8497" y="1469997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Ctrl + alt +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7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25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479" y="510579"/>
            <a:ext cx="389913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Get project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81" y="2747077"/>
            <a:ext cx="9210237" cy="10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26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46430" y="2736194"/>
            <a:ext cx="389913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Thank you </a:t>
            </a:r>
            <a:r>
              <a:rPr lang="en-US" sz="36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21102" y="532286"/>
            <a:ext cx="4710023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Brief </a:t>
            </a:r>
            <a:r>
              <a:rPr lang="en-US" sz="3600" dirty="0" smtClean="0">
                <a:latin typeface="Century Gothic" panose="020B0502020202020204" pitchFamily="34" charset="0"/>
              </a:rPr>
              <a:t>history</a:t>
            </a:r>
            <a:endParaRPr lang="en-US" sz="36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102" y="1982196"/>
            <a:ext cx="10524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entury Gothic" panose="020B0502020202020204" pitchFamily="34" charset="0"/>
              </a:rPr>
              <a:t>First release on 2009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It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under the terms of the GNU General Public License as published by the Free Software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Foundation.</a:t>
            </a:r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From an academic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PHD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thesis(</a:t>
            </a:r>
            <a:r>
              <a:rPr lang="en-US" sz="2400" dirty="0" err="1"/>
              <a:t>Cosmin</a:t>
            </a:r>
            <a:r>
              <a:rPr lang="en-US" sz="2400" dirty="0"/>
              <a:t> Arad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)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in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royal institute of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technology.</a:t>
            </a:r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5693434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Concepts in </a:t>
            </a:r>
            <a:r>
              <a:rPr lang="en-US" sz="3600" dirty="0" err="1">
                <a:latin typeface="Century Gothic" panose="020B0502020202020204" pitchFamily="34" charset="0"/>
              </a:rPr>
              <a:t>Kompics</a:t>
            </a:r>
            <a:endParaRPr lang="en-US" sz="36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1533232"/>
            <a:ext cx="8915400" cy="4465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353535"/>
              </a:buClr>
              <a:buFont typeface="Courier New" panose="02070309020205020404" pitchFamily="49" charset="0"/>
              <a:buChar char="o"/>
              <a:defRPr/>
            </a:pPr>
            <a:r>
              <a:rPr lang="en-US" sz="2800" dirty="0" smtClean="0">
                <a:solidFill>
                  <a:schemeClr val="tx1"/>
                </a:solidFill>
                <a:latin typeface="Century Gothic" panose="020B0502020202020204"/>
              </a:rPr>
              <a:t>Components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rPr>
              <a:t>Events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rPr>
              <a:t>Ports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rPr>
              <a:t>Channels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rPr>
              <a:t>Handlers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rPr>
              <a:t>Subscription</a:t>
            </a:r>
            <a:endParaRPr kumimoji="0" lang="fa-I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800" noProof="0" dirty="0" smtClean="0">
                <a:solidFill>
                  <a:schemeClr val="tx1"/>
                </a:solidFill>
                <a:latin typeface="Century Gothic" panose="020B0502020202020204"/>
              </a:rPr>
              <a:t>Publication/Trigger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863482" y="5435607"/>
            <a:ext cx="1266608" cy="603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5" y="1386975"/>
            <a:ext cx="1983936" cy="968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12861" b="22105"/>
          <a:stretch/>
        </p:blipFill>
        <p:spPr>
          <a:xfrm>
            <a:off x="6626014" y="2285637"/>
            <a:ext cx="1527386" cy="431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17698" b="20046"/>
          <a:stretch/>
        </p:blipFill>
        <p:spPr>
          <a:xfrm>
            <a:off x="6737436" y="2909975"/>
            <a:ext cx="1392654" cy="3289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121" y="3469362"/>
            <a:ext cx="1178839" cy="409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l="8329" t="11896" r="8084" b="11295"/>
          <a:stretch/>
        </p:blipFill>
        <p:spPr>
          <a:xfrm>
            <a:off x="6863647" y="4109259"/>
            <a:ext cx="1147313" cy="4780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416" y="4944815"/>
            <a:ext cx="1026544" cy="3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3657600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Components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309" y="1609505"/>
            <a:ext cx="111625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</a:rPr>
              <a:t>event-driven state </a:t>
            </a:r>
            <a:r>
              <a:rPr lang="en-US" sz="2400" dirty="0" smtClean="0">
                <a:latin typeface="Century Gothic" panose="020B0502020202020204" pitchFamily="34" charset="0"/>
              </a:rPr>
              <a:t>machines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execute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concurrently and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communicate asynchronously by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message-passing</a:t>
            </a:r>
          </a:p>
          <a:p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Each </a:t>
            </a:r>
            <a:r>
              <a:rPr lang="en-US" sz="2400" dirty="0" err="1" smtClean="0">
                <a:latin typeface="Century Gothic" panose="020B0502020202020204" pitchFamily="34" charset="0"/>
                <a:cs typeface="B Nazanin" panose="00000400000000000000" pitchFamily="2" charset="-78"/>
              </a:rPr>
              <a:t>Kompics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 program has a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M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ain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Component, created when the runtime system starts. Main will create other functional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sub-components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Components can encapsulate subcomponents to hide details and manage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system complexity</a:t>
            </a: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965" y="362740"/>
            <a:ext cx="316274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291572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Events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936" y="1645766"/>
            <a:ext cx="10524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entury Gothic" panose="020B0502020202020204" pitchFamily="34" charset="0"/>
              </a:rPr>
              <a:t>Events </a:t>
            </a:r>
            <a:r>
              <a:rPr lang="en-US" sz="2400" dirty="0">
                <a:latin typeface="Century Gothic" panose="020B0502020202020204" pitchFamily="34" charset="0"/>
              </a:rPr>
              <a:t>are passive and immutable typed objects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having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any number of typed attributes</a:t>
            </a:r>
            <a:endParaRPr lang="en-US" sz="2400" dirty="0" smtClean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The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type of an attribute can be any valid type in the host programming language.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b="1" dirty="0" smtClean="0">
              <a:cs typeface="B Nazani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71228" y="3678694"/>
            <a:ext cx="5407323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Message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implements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KompicsEvent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String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Source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String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Dest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class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DataMessage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extends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Message{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   Data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Droid Sans Mono"/>
              </a:rPr>
              <a:t>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59" y="521594"/>
            <a:ext cx="217200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291572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Ports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2310" y="1462703"/>
            <a:ext cx="105242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</a:rPr>
              <a:t>Ports are bidirectional event-based component interfaces</a:t>
            </a:r>
            <a:r>
              <a:rPr lang="en-US" sz="24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A port is a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gate through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which a component communicates with other components in its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environment by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sending and receiving events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It allows a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specific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set of event types to pass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and disallows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all other event types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b="1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Port type definition consists of two sets of event types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Positive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Negative</a:t>
            </a:r>
          </a:p>
          <a:p>
            <a:pPr lvl="1"/>
            <a:endParaRPr lang="en-US" sz="2400" b="1" dirty="0" smtClean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72447"/>
            <a:ext cx="241016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291572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Ports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" y="1639105"/>
            <a:ext cx="9136970" cy="236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4556"/>
          <a:stretch/>
        </p:blipFill>
        <p:spPr>
          <a:xfrm>
            <a:off x="3875794" y="4084013"/>
            <a:ext cx="3716889" cy="21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2860" y="599322"/>
            <a:ext cx="2915729" cy="78765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Channels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systems, University of Tehran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B8C-3F02-4A0D-AC5C-86D2531C86D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310" y="1462703"/>
            <a:ext cx="10524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</a:rPr>
              <a:t>Channels are bindings between component ports</a:t>
            </a:r>
            <a:r>
              <a:rPr lang="en-US" sz="24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A channel 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connects two </a:t>
            </a: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complementary ports of the same type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endParaRPr lang="en-US" sz="2400" dirty="0">
              <a:latin typeface="Century Gothic" panose="020B0502020202020204" pitchFamily="34" charset="0"/>
              <a:cs typeface="B Nazanin" panose="000004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cs typeface="B Nazanin" panose="00000400000000000000" pitchFamily="2" charset="-78"/>
              </a:rPr>
              <a:t>Channels forward events in both directions in FIFO order</a:t>
            </a:r>
            <a:r>
              <a:rPr lang="en-US" sz="2400" dirty="0" smtClean="0">
                <a:latin typeface="Century Gothic" panose="020B0502020202020204" pitchFamily="34" charset="0"/>
                <a:cs typeface="B Nazanin" panose="00000400000000000000" pitchFamily="2" charset="-78"/>
              </a:rPr>
              <a:t>.</a:t>
            </a:r>
          </a:p>
          <a:p>
            <a:endParaRPr lang="en-US" sz="2400" b="1" dirty="0">
              <a:latin typeface="Century Gothic" panose="020B0502020202020204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9364"/>
            <a:ext cx="5068347" cy="2850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4556"/>
          <a:stretch/>
        </p:blipFill>
        <p:spPr>
          <a:xfrm>
            <a:off x="7305897" y="3689636"/>
            <a:ext cx="3716889" cy="21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715</Words>
  <Application>Microsoft Office PowerPoint</Application>
  <PresentationFormat>Widescreen</PresentationFormat>
  <Paragraphs>183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 Nazanin</vt:lpstr>
      <vt:lpstr>Calibri</vt:lpstr>
      <vt:lpstr>Calibri Light</vt:lpstr>
      <vt:lpstr>Century Gothic</vt:lpstr>
      <vt:lpstr>Courier New</vt:lpstr>
      <vt:lpstr>Droid Sans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saberi</dc:creator>
  <cp:lastModifiedBy>iman saberi</cp:lastModifiedBy>
  <cp:revision>153</cp:revision>
  <dcterms:created xsi:type="dcterms:W3CDTF">2019-03-01T07:59:21Z</dcterms:created>
  <dcterms:modified xsi:type="dcterms:W3CDTF">2019-11-01T20:04:45Z</dcterms:modified>
</cp:coreProperties>
</file>