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70" r:id="rId11"/>
    <p:sldId id="263" r:id="rId12"/>
    <p:sldId id="266" r:id="rId13"/>
    <p:sldId id="267" r:id="rId14"/>
    <p:sldId id="268" r:id="rId15"/>
    <p:sldId id="269" r:id="rId16"/>
    <p:sldId id="271" r:id="rId17"/>
    <p:sldId id="277" r:id="rId18"/>
    <p:sldId id="279" r:id="rId19"/>
    <p:sldId id="280" r:id="rId20"/>
    <p:sldId id="281" r:id="rId21"/>
    <p:sldId id="274" r:id="rId22"/>
    <p:sldId id="275" r:id="rId23"/>
    <p:sldId id="278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7ECC8EB-7DCB-4365-B81E-A494F0EC71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F9A50CC-87B9-4098-84BE-81F8D46A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4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C8EB-7DCB-4365-B81E-A494F0EC71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0CC-87B9-4098-84BE-81F8D46A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7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C8EB-7DCB-4365-B81E-A494F0EC71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0CC-87B9-4098-84BE-81F8D46A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2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C8EB-7DCB-4365-B81E-A494F0EC71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0CC-87B9-4098-84BE-81F8D46A3E6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919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C8EB-7DCB-4365-B81E-A494F0EC71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0CC-87B9-4098-84BE-81F8D46A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4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C8EB-7DCB-4365-B81E-A494F0EC71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0CC-87B9-4098-84BE-81F8D46A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16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C8EB-7DCB-4365-B81E-A494F0EC71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0CC-87B9-4098-84BE-81F8D46A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52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C8EB-7DCB-4365-B81E-A494F0EC71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0CC-87B9-4098-84BE-81F8D46A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7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C8EB-7DCB-4365-B81E-A494F0EC71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0CC-87B9-4098-84BE-81F8D46A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C8EB-7DCB-4365-B81E-A494F0EC71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0CC-87B9-4098-84BE-81F8D46A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0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C8EB-7DCB-4365-B81E-A494F0EC71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0CC-87B9-4098-84BE-81F8D46A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1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C8EB-7DCB-4365-B81E-A494F0EC71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0CC-87B9-4098-84BE-81F8D46A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1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C8EB-7DCB-4365-B81E-A494F0EC71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0CC-87B9-4098-84BE-81F8D46A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3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C8EB-7DCB-4365-B81E-A494F0EC71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0CC-87B9-4098-84BE-81F8D46A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3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C8EB-7DCB-4365-B81E-A494F0EC71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0CC-87B9-4098-84BE-81F8D46A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1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C8EB-7DCB-4365-B81E-A494F0EC71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0CC-87B9-4098-84BE-81F8D46A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8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C8EB-7DCB-4365-B81E-A494F0EC71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0CC-87B9-4098-84BE-81F8D46A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7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C8EB-7DCB-4365-B81E-A494F0EC71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50CC-87B9-4098-84BE-81F8D46A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5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miliendupont.github.io/2018/01/24/optimization-visualizati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/ offline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have all data</a:t>
            </a:r>
          </a:p>
          <a:p>
            <a:r>
              <a:rPr lang="en-US" dirty="0" smtClean="0"/>
              <a:t>We need model to update during test time</a:t>
            </a:r>
          </a:p>
          <a:p>
            <a:r>
              <a:rPr lang="en-US" dirty="0" smtClean="0"/>
              <a:t>Good for dynamic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7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optimizers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Plateau</a:t>
            </a:r>
          </a:p>
          <a:p>
            <a:r>
              <a:rPr lang="en-US" dirty="0" smtClean="0"/>
              <a:t>Saddle point</a:t>
            </a:r>
          </a:p>
          <a:p>
            <a:r>
              <a:rPr lang="en-US" dirty="0" smtClean="0"/>
              <a:t>Local minimum</a:t>
            </a:r>
          </a:p>
          <a:p>
            <a:r>
              <a:rPr lang="en-US" dirty="0" smtClean="0"/>
              <a:t>Zig-zag moves</a:t>
            </a:r>
            <a:endParaRPr lang="en-US" dirty="0"/>
          </a:p>
        </p:txBody>
      </p:sp>
      <p:pic>
        <p:nvPicPr>
          <p:cNvPr id="4098" name="Picture 2" descr="https://static1.squarespace.com/static/57ea3728893fc0fa3942d2a5/t/5ae1c51e1ae6cf941a71bbfd/1524745521036/surface.png?format=1500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471" y="2023936"/>
            <a:ext cx="5788025" cy="419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encrypted-tbn0.gstatic.com/images?q=tbn:ANd9GcQ8RoMxCerB_zzos40H8OtfL4CC8PE3Mch-_PYsAQjqjESv5-E&amp;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4901184"/>
            <a:ext cx="4396347" cy="131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6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decent - LR</a:t>
            </a:r>
            <a:endParaRPr lang="en-US" dirty="0"/>
          </a:p>
        </p:txBody>
      </p:sp>
      <p:pic>
        <p:nvPicPr>
          <p:cNvPr id="5122" name="Picture 2" descr="https://encrypted-tbn0.gstatic.com/images?q=tbn:ANd9GcS2sLPdF6-mOZcYbebu9zHcVRPJkFroPkDSNsLUO6py6DxCVWsq&amp;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51" y="2182971"/>
            <a:ext cx="4274121" cy="38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17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decent </a:t>
            </a:r>
            <a:r>
              <a:rPr lang="en-US" dirty="0" smtClean="0"/>
              <a:t>– decay LR</a:t>
            </a:r>
            <a:endParaRPr lang="en-US" dirty="0"/>
          </a:p>
        </p:txBody>
      </p:sp>
      <p:pic>
        <p:nvPicPr>
          <p:cNvPr id="6146" name="Picture 2" descr="https://encrypted-tbn0.gstatic.com/images?q=tbn:ANd9GcS8D2Q3pqZDedzDIKoz-s9cGmB-tQryVexDn5FllGy8OLiTS-0Q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305" y="2215960"/>
            <a:ext cx="8480214" cy="328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21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</a:t>
            </a:r>
            <a:r>
              <a:rPr lang="en-US" dirty="0" smtClean="0"/>
              <a:t>descent (SGD)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Stochastic moves</a:t>
            </a:r>
          </a:p>
          <a:p>
            <a:r>
              <a:rPr lang="en-US" dirty="0" smtClean="0"/>
              <a:t>avoiding local minimum</a:t>
            </a:r>
            <a:endParaRPr lang="en-US" dirty="0"/>
          </a:p>
          <a:p>
            <a:r>
              <a:rPr lang="en-US" dirty="0"/>
              <a:t>avoiding </a:t>
            </a:r>
            <a:r>
              <a:rPr lang="en-US" dirty="0" smtClean="0"/>
              <a:t>saddle points</a:t>
            </a:r>
            <a:endParaRPr lang="en-US" dirty="0"/>
          </a:p>
          <a:p>
            <a:r>
              <a:rPr lang="en-US" dirty="0"/>
              <a:t>avoiding </a:t>
            </a:r>
            <a:r>
              <a:rPr lang="en-US" dirty="0" smtClean="0"/>
              <a:t>plateau</a:t>
            </a:r>
          </a:p>
          <a:p>
            <a:r>
              <a:rPr lang="en-US" dirty="0" smtClean="0"/>
              <a:t>Computational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Mini-batch </a:t>
            </a:r>
            <a:r>
              <a:rPr lang="en-US" dirty="0"/>
              <a:t>gradient </a:t>
            </a:r>
            <a:r>
              <a:rPr lang="en-US" dirty="0" smtClean="0"/>
              <a:t>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Mini-batch</a:t>
            </a:r>
          </a:p>
          <a:p>
            <a:r>
              <a:rPr lang="en-US" dirty="0" smtClean="0"/>
              <a:t>Not too stochastic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Batch size</a:t>
            </a:r>
          </a:p>
          <a:p>
            <a:r>
              <a:rPr lang="en-US" dirty="0" smtClean="0"/>
              <a:t>epoch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77" y="2520759"/>
            <a:ext cx="6055285" cy="29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14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momentum in physics</a:t>
            </a:r>
          </a:p>
          <a:p>
            <a:r>
              <a:rPr lang="en-US" dirty="0" smtClean="0"/>
              <a:t>Remember update at each step</a:t>
            </a:r>
          </a:p>
          <a:p>
            <a:r>
              <a:rPr lang="en-US" dirty="0" smtClean="0"/>
              <a:t>Determine next update using</a:t>
            </a:r>
          </a:p>
          <a:p>
            <a:pPr lvl="1"/>
            <a:r>
              <a:rPr lang="en-US" dirty="0" smtClean="0"/>
              <a:t>Gradient</a:t>
            </a:r>
          </a:p>
          <a:p>
            <a:pPr lvl="1"/>
            <a:r>
              <a:rPr lang="en-US" dirty="0" smtClean="0"/>
              <a:t>Pervious updates</a:t>
            </a:r>
          </a:p>
          <a:p>
            <a:r>
              <a:rPr lang="en-US" dirty="0" smtClean="0"/>
              <a:t>avoiding zig-zag moves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9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GD:</a:t>
            </a:r>
          </a:p>
          <a:p>
            <a:endParaRPr lang="en-US" dirty="0"/>
          </a:p>
          <a:p>
            <a:r>
              <a:rPr lang="en-US" dirty="0" smtClean="0"/>
              <a:t>Momentum GD: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247865" y="2825496"/>
                <a:ext cx="16703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ΔW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5" y="2825496"/>
                <a:ext cx="1670393" cy="369332"/>
              </a:xfrm>
              <a:prstGeom prst="rect">
                <a:avLst/>
              </a:prstGeom>
              <a:blipFill>
                <a:blip r:embed="rId2"/>
                <a:stretch>
                  <a:fillRect l="-3285" t="-3333" r="-438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47864" y="4123682"/>
                <a:ext cx="192751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ΔW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4" y="4123682"/>
                <a:ext cx="1927515" cy="1107996"/>
              </a:xfrm>
              <a:prstGeom prst="rect">
                <a:avLst/>
              </a:prstGeom>
              <a:blipFill>
                <a:blip r:embed="rId3"/>
                <a:stretch>
                  <a:fillRect l="-949" r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0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effect</a:t>
            </a:r>
            <a:endParaRPr lang="en-US" dirty="0"/>
          </a:p>
        </p:txBody>
      </p:sp>
      <p:pic>
        <p:nvPicPr>
          <p:cNvPr id="9218" name="Picture 2" descr="https://encrypted-tbn0.gstatic.com/images?q=tbn:ANd9GcRJ4xfNVafYHB-j3Uq2pYhlWo-2UuE1cVJLnr3Wz9IKV_2ObBMn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84" y="2270824"/>
            <a:ext cx="7179256" cy="354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552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learning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or decrees learning rate during training</a:t>
            </a:r>
          </a:p>
          <a:p>
            <a:r>
              <a:rPr lang="en-US" dirty="0" smtClean="0"/>
              <a:t>different learning rates for different </a:t>
            </a:r>
            <a:r>
              <a:rPr lang="en-US" dirty="0" err="1" smtClean="0"/>
              <a:t>parametters</a:t>
            </a:r>
            <a:endParaRPr lang="en-US" dirty="0"/>
          </a:p>
          <a:p>
            <a:r>
              <a:rPr lang="en-US" dirty="0" err="1"/>
              <a:t>AdaDelta</a:t>
            </a:r>
            <a:endParaRPr lang="en-US" dirty="0"/>
          </a:p>
          <a:p>
            <a:r>
              <a:rPr lang="en-US" dirty="0" err="1" smtClean="0"/>
              <a:t>AdaGrad</a:t>
            </a:r>
            <a:endParaRPr lang="en-US" dirty="0" smtClean="0"/>
          </a:p>
          <a:p>
            <a:r>
              <a:rPr lang="en-US" dirty="0" err="1" smtClean="0"/>
              <a:t>RMSprop</a:t>
            </a:r>
            <a:endParaRPr lang="en-US" dirty="0" smtClean="0"/>
          </a:p>
          <a:p>
            <a:r>
              <a:rPr lang="en-US" dirty="0" smtClean="0"/>
              <a:t>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5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main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Insufficient Quantity of Training </a:t>
            </a:r>
            <a:r>
              <a:rPr lang="en-US" dirty="0" smtClean="0"/>
              <a:t>Data</a:t>
            </a:r>
          </a:p>
          <a:p>
            <a:r>
              <a:rPr lang="en-US" dirty="0" err="1" smtClean="0"/>
              <a:t>Nonrepresentative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Poor-quality data</a:t>
            </a:r>
          </a:p>
          <a:p>
            <a:r>
              <a:rPr lang="en-US" dirty="0" smtClean="0"/>
              <a:t>Irrelevant feature</a:t>
            </a:r>
          </a:p>
          <a:p>
            <a:r>
              <a:rPr lang="en-US" dirty="0" smtClean="0"/>
              <a:t>Overfitting</a:t>
            </a:r>
          </a:p>
          <a:p>
            <a:r>
              <a:rPr lang="en-US" dirty="0" smtClean="0"/>
              <a:t>Underfitting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19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AdaGrad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scaling learning rates </a:t>
                </a:r>
                <a:r>
                  <a:rPr lang="en-US" dirty="0"/>
                  <a:t>inversely proportional to the </a:t>
                </a:r>
                <a:r>
                  <a:rPr lang="en-US" dirty="0" smtClean="0"/>
                  <a:t>square root </a:t>
                </a:r>
                <a:r>
                  <a:rPr lang="en-US" dirty="0"/>
                  <a:t>of the sum of all the historical squared values of the </a:t>
                </a:r>
                <a:r>
                  <a:rPr lang="en-US" dirty="0" smtClean="0"/>
                  <a:t>gradient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is small,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small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large,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large</a:t>
                </a:r>
              </a:p>
              <a:p>
                <a:r>
                  <a:rPr lang="en-US" dirty="0" smtClean="0"/>
                  <a:t>Not good in some nonconvex functions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219664" y="3419594"/>
                <a:ext cx="2558201" cy="1440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ΔW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664" y="3419594"/>
                <a:ext cx="2558201" cy="1440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420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RMSprop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than </a:t>
            </a:r>
            <a:r>
              <a:rPr lang="en-US" dirty="0" err="1" smtClean="0"/>
              <a:t>AdaGrad</a:t>
            </a:r>
            <a:r>
              <a:rPr lang="en-US" dirty="0" smtClean="0"/>
              <a:t> in nonconvex functions</a:t>
            </a:r>
          </a:p>
          <a:p>
            <a:r>
              <a:rPr lang="en-US" dirty="0" smtClean="0"/>
              <a:t>Like </a:t>
            </a:r>
            <a:r>
              <a:rPr lang="en-US" dirty="0" err="1" smtClean="0"/>
              <a:t>AdaGrad</a:t>
            </a:r>
            <a:r>
              <a:rPr lang="en-US" dirty="0" smtClean="0"/>
              <a:t> but with leakage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98640" y="3812786"/>
                <a:ext cx="3769815" cy="1440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ΔW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640" y="3812786"/>
                <a:ext cx="3769815" cy="1440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335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both momentum and </a:t>
            </a:r>
            <a:r>
              <a:rPr lang="en-US" dirty="0" err="1" smtClean="0"/>
              <a:t>RMSprop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25488" y="3612399"/>
                <a:ext cx="3595087" cy="2178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ΔW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488" y="3612399"/>
                <a:ext cx="3595087" cy="2178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69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https://emiliendupont.github.io/2018/01/24/optimization-visualization/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58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optimization methods</a:t>
            </a:r>
          </a:p>
          <a:p>
            <a:r>
              <a:rPr lang="en-US" dirty="0" smtClean="0"/>
              <a:t>Based on generation</a:t>
            </a:r>
          </a:p>
          <a:p>
            <a:r>
              <a:rPr lang="en-US" dirty="0" smtClean="0"/>
              <a:t>Natural selection</a:t>
            </a:r>
          </a:p>
          <a:p>
            <a:r>
              <a:rPr lang="en-US" dirty="0" smtClean="0"/>
              <a:t>Survival of the fittest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2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size</a:t>
            </a:r>
            <a:endParaRPr lang="en-US" dirty="0"/>
          </a:p>
        </p:txBody>
      </p:sp>
      <p:pic>
        <p:nvPicPr>
          <p:cNvPr id="4" name="Picture 2" descr="Data size versus model performance | Deep learning, Machin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83" y="2370772"/>
            <a:ext cx="6958457" cy="3660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70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Nonrepresentative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00" y="2580956"/>
            <a:ext cx="8890224" cy="32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8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Poor-quality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2050" name="Picture 2" descr="PCA reconstructions fails when data are corrupted by large error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557" y="2239708"/>
            <a:ext cx="9167710" cy="354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93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data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Noise</a:t>
            </a:r>
          </a:p>
          <a:p>
            <a:r>
              <a:rPr lang="en-US" smtClean="0"/>
              <a:t>Outlier</a:t>
            </a:r>
          </a:p>
          <a:p>
            <a:r>
              <a:rPr lang="en-US" smtClean="0"/>
              <a:t>Missing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8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rid of the row</a:t>
            </a:r>
          </a:p>
          <a:p>
            <a:pPr lvl="1"/>
            <a:r>
              <a:rPr lang="en-US" dirty="0" err="1" smtClean="0"/>
              <a:t>df.dropna</a:t>
            </a:r>
            <a:r>
              <a:rPr lang="en-US" dirty="0" smtClean="0"/>
              <a:t>()</a:t>
            </a:r>
          </a:p>
          <a:p>
            <a:r>
              <a:rPr lang="en-US" dirty="0"/>
              <a:t>Get rid of the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err="1" smtClean="0"/>
              <a:t>df.drop</a:t>
            </a:r>
            <a:r>
              <a:rPr lang="en-US" dirty="0" smtClean="0"/>
              <a:t>(attribute)</a:t>
            </a:r>
          </a:p>
          <a:p>
            <a:r>
              <a:rPr lang="en-US" dirty="0" smtClean="0"/>
              <a:t>Set missing values to some value</a:t>
            </a:r>
          </a:p>
          <a:p>
            <a:pPr lvl="1"/>
            <a:r>
              <a:rPr lang="en-US" dirty="0" err="1" smtClean="0"/>
              <a:t>sklearn.preprocessing.Imputer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9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missing values to some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of range value (label as missing)</a:t>
            </a:r>
          </a:p>
          <a:p>
            <a:r>
              <a:rPr lang="en-US" dirty="0" smtClean="0"/>
              <a:t>Mean</a:t>
            </a:r>
          </a:p>
          <a:p>
            <a:r>
              <a:rPr lang="en-US" dirty="0" smtClean="0"/>
              <a:t>Median</a:t>
            </a:r>
          </a:p>
          <a:p>
            <a:r>
              <a:rPr lang="en-US" dirty="0" smtClean="0"/>
              <a:t>Machine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1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Irrelevant </a:t>
            </a:r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in, garbage out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Feature extraction</a:t>
            </a:r>
          </a:p>
          <a:p>
            <a:r>
              <a:rPr lang="en-US" dirty="0" smtClean="0"/>
              <a:t>Gathering new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55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505</TotalTime>
  <Words>327</Words>
  <Application>Microsoft Office PowerPoint</Application>
  <PresentationFormat>Widescreen</PresentationFormat>
  <Paragraphs>108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Trebuchet MS</vt:lpstr>
      <vt:lpstr>Tw Cen MT</vt:lpstr>
      <vt:lpstr>Circuit</vt:lpstr>
      <vt:lpstr>Machine learning problems</vt:lpstr>
      <vt:lpstr>Machine learning main challenges</vt:lpstr>
      <vt:lpstr>Data size</vt:lpstr>
      <vt:lpstr>Nonrepresentative data</vt:lpstr>
      <vt:lpstr>Poor-quality data</vt:lpstr>
      <vt:lpstr>Handling data quality</vt:lpstr>
      <vt:lpstr>Missing values</vt:lpstr>
      <vt:lpstr>Set missing values to some value</vt:lpstr>
      <vt:lpstr>Irrelevant feature</vt:lpstr>
      <vt:lpstr>Online / offline learning</vt:lpstr>
      <vt:lpstr>Problems in optimizers</vt:lpstr>
      <vt:lpstr>Gradient decent - LR</vt:lpstr>
      <vt:lpstr>Gradient decent – decay LR</vt:lpstr>
      <vt:lpstr>stochastic gradient descent (SGD)</vt:lpstr>
      <vt:lpstr>Mini-batch gradient descent</vt:lpstr>
      <vt:lpstr>Momentum</vt:lpstr>
      <vt:lpstr>Momentum formula</vt:lpstr>
      <vt:lpstr>Momentum effect</vt:lpstr>
      <vt:lpstr>Adaptive learning rate</vt:lpstr>
      <vt:lpstr>AdaGrad</vt:lpstr>
      <vt:lpstr>RMSprop</vt:lpstr>
      <vt:lpstr>Adam</vt:lpstr>
      <vt:lpstr>visualization</vt:lpstr>
      <vt:lpstr>Evolutionary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</cp:revision>
  <dcterms:created xsi:type="dcterms:W3CDTF">2020-08-23T16:16:54Z</dcterms:created>
  <dcterms:modified xsi:type="dcterms:W3CDTF">2020-08-24T00:42:44Z</dcterms:modified>
</cp:coreProperties>
</file>