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3" r:id="rId3"/>
    <p:sldId id="257" r:id="rId4"/>
    <p:sldId id="264" r:id="rId5"/>
    <p:sldId id="277" r:id="rId6"/>
    <p:sldId id="266" r:id="rId7"/>
    <p:sldId id="258" r:id="rId8"/>
    <p:sldId id="267" r:id="rId9"/>
    <p:sldId id="269" r:id="rId10"/>
    <p:sldId id="270" r:id="rId11"/>
    <p:sldId id="259" r:id="rId12"/>
    <p:sldId id="271" r:id="rId13"/>
    <p:sldId id="272" r:id="rId14"/>
    <p:sldId id="273" r:id="rId15"/>
    <p:sldId id="274" r:id="rId16"/>
    <p:sldId id="275" r:id="rId17"/>
    <p:sldId id="260" r:id="rId18"/>
    <p:sldId id="261" r:id="rId19"/>
    <p:sldId id="276" r:id="rId20"/>
    <p:sldId id="279" r:id="rId21"/>
    <p:sldId id="280" r:id="rId22"/>
    <p:sldId id="281" r:id="rId23"/>
    <p:sldId id="282" r:id="rId24"/>
    <p:sldId id="262" r:id="rId25"/>
    <p:sldId id="284" r:id="rId26"/>
    <p:sldId id="27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7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7C2A704-7A22-4B35-8B18-1F7DFAE6E51E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BDC4E1F-2EFC-4AFA-9445-AF7A6638F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682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A704-7A22-4B35-8B18-1F7DFAE6E51E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4E1F-2EFC-4AFA-9445-AF7A6638F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8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A704-7A22-4B35-8B18-1F7DFAE6E51E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4E1F-2EFC-4AFA-9445-AF7A6638F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53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A704-7A22-4B35-8B18-1F7DFAE6E51E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4E1F-2EFC-4AFA-9445-AF7A6638F25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7924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A704-7A22-4B35-8B18-1F7DFAE6E51E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4E1F-2EFC-4AFA-9445-AF7A6638F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50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A704-7A22-4B35-8B18-1F7DFAE6E51E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4E1F-2EFC-4AFA-9445-AF7A6638F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85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A704-7A22-4B35-8B18-1F7DFAE6E51E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4E1F-2EFC-4AFA-9445-AF7A6638F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A704-7A22-4B35-8B18-1F7DFAE6E51E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4E1F-2EFC-4AFA-9445-AF7A6638F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6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A704-7A22-4B35-8B18-1F7DFAE6E51E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4E1F-2EFC-4AFA-9445-AF7A6638F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120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A704-7A22-4B35-8B18-1F7DFAE6E51E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4E1F-2EFC-4AFA-9445-AF7A6638F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7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A704-7A22-4B35-8B18-1F7DFAE6E51E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4E1F-2EFC-4AFA-9445-AF7A6638F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715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A704-7A22-4B35-8B18-1F7DFAE6E51E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4E1F-2EFC-4AFA-9445-AF7A6638F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A704-7A22-4B35-8B18-1F7DFAE6E51E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4E1F-2EFC-4AFA-9445-AF7A6638F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1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A704-7A22-4B35-8B18-1F7DFAE6E51E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4E1F-2EFC-4AFA-9445-AF7A6638F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76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A704-7A22-4B35-8B18-1F7DFAE6E51E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4E1F-2EFC-4AFA-9445-AF7A6638F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1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A704-7A22-4B35-8B18-1F7DFAE6E51E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4E1F-2EFC-4AFA-9445-AF7A6638F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8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A704-7A22-4B35-8B18-1F7DFAE6E51E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4E1F-2EFC-4AFA-9445-AF7A6638F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7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2A704-7A22-4B35-8B18-1F7DFAE6E51E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C4E1F-2EFC-4AFA-9445-AF7A6638F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960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Mohammad </a:t>
            </a:r>
            <a:r>
              <a:rPr lang="en-US" dirty="0" err="1" smtClean="0"/>
              <a:t>GHoddosi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9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MSE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186872" y="2097088"/>
                <a:ext cx="3815080" cy="1176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872" y="2097088"/>
                <a:ext cx="3815080" cy="11762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86872" y="3448368"/>
                <a:ext cx="3815080" cy="1176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872" y="3448368"/>
                <a:ext cx="3815080" cy="1176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47732" y="4799648"/>
                <a:ext cx="5293360" cy="1176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732" y="4799648"/>
                <a:ext cx="5293360" cy="11762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839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pic>
        <p:nvPicPr>
          <p:cNvPr id="4098" name="Picture 2" descr="https://www.experfy.com/uploads/blog/thumbnail/1210/medium_54017560-936b-4ee5-8f12-a118eb0abbf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75" y="1955800"/>
            <a:ext cx="85725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03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and derivatives (2d)</a:t>
            </a:r>
            <a:endParaRPr lang="en-US" dirty="0"/>
          </a:p>
        </p:txBody>
      </p:sp>
      <p:pic>
        <p:nvPicPr>
          <p:cNvPr id="7170" name="Picture 2" descr="https://qph.fs.quoracdn.net/main-qimg-a820f5e19a9393391572a73868f8ca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094" y="1872326"/>
            <a:ext cx="8561705" cy="460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619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and </a:t>
            </a:r>
            <a:r>
              <a:rPr lang="en-US" dirty="0" smtClean="0"/>
              <a:t>derivatives (2D)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88500" y="2341879"/>
                <a:ext cx="7528560" cy="714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500" y="2341879"/>
                <a:ext cx="7528560" cy="7143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30132" y="3429728"/>
                <a:ext cx="7528560" cy="4810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→0</m:t>
                          </m:r>
                        </m:lim>
                      </m:limLow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→0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132" y="3429728"/>
                <a:ext cx="7528560" cy="481094"/>
              </a:xfrm>
              <a:prstGeom prst="rect">
                <a:avLst/>
              </a:prstGeom>
              <a:blipFill>
                <a:blip r:embed="rId3"/>
                <a:stretch>
                  <a:fillRect b="-15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30132" y="4284307"/>
                <a:ext cx="752856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132" y="4284307"/>
                <a:ext cx="7528560" cy="369332"/>
              </a:xfrm>
              <a:prstGeom prst="rect">
                <a:avLst/>
              </a:prstGeom>
              <a:blipFill>
                <a:blip r:embed="rId4"/>
                <a:stretch>
                  <a:fillRect t="-5000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869315" y="5027125"/>
                <a:ext cx="4450193" cy="1051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&lt;0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315" y="5027125"/>
                <a:ext cx="4450193" cy="10515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119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and derivatives </a:t>
            </a:r>
            <a:r>
              <a:rPr lang="en-US" dirty="0" smtClean="0"/>
              <a:t>(</a:t>
            </a:r>
            <a:r>
              <a:rPr lang="en-US" dirty="0" err="1" smtClean="0"/>
              <a:t>nD</a:t>
            </a:r>
            <a:r>
              <a:rPr lang="en-US" dirty="0"/>
              <a:t>)</a:t>
            </a:r>
          </a:p>
        </p:txBody>
      </p:sp>
      <p:pic>
        <p:nvPicPr>
          <p:cNvPr id="8194" name="Picture 2" descr="https://lh3.googleusercontent.com/proxy/aKxj_WBg-JU8smz7IxKpZJ3kDVGon13BxCyP4QUVDSjlE9xG1QNDl9vZvXWnCJmPl0JFGMx4zdygp6Gq_UxnSJNpXJyumSRfpHIy1dbXr8ok-IPr6bNnOmWUPNGfwW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559" y="1792287"/>
            <a:ext cx="7037705" cy="463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208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and derivatives </a:t>
            </a:r>
            <a:r>
              <a:rPr lang="en-US" dirty="0" smtClean="0"/>
              <a:t>(</a:t>
            </a:r>
            <a:r>
              <a:rPr lang="en-US" dirty="0" err="1" smtClean="0"/>
              <a:t>nD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90586" y="2278256"/>
                <a:ext cx="3439604" cy="762709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…</m:t>
                            </m:r>
                          </m:e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586" y="2278256"/>
                <a:ext cx="3439604" cy="7627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37548" y="3439212"/>
                <a:ext cx="7528560" cy="4437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 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548" y="3439212"/>
                <a:ext cx="7528560" cy="4437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85988" y="4219526"/>
                <a:ext cx="7528560" cy="4437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.  </m:t>
                          </m:r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988" y="4219526"/>
                <a:ext cx="7528560" cy="4437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46108" y="5007968"/>
                <a:ext cx="7528560" cy="4564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108" y="5007968"/>
                <a:ext cx="7528560" cy="4564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766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932" y="1180618"/>
            <a:ext cx="3788353" cy="439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65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MSE + GD works?</a:t>
            </a:r>
          </a:p>
        </p:txBody>
      </p:sp>
      <p:pic>
        <p:nvPicPr>
          <p:cNvPr id="6148" name="Picture 4" descr="https://hackernoon.com/hn-images/0*8yzvd7QZLn5T1XW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239" y="3833375"/>
            <a:ext cx="4792345" cy="236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chrisjmccormick.files.wordpress.com/2014/02/mse_cost_eq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239" y="2317849"/>
            <a:ext cx="4792345" cy="129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623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Regression</a:t>
            </a:r>
          </a:p>
        </p:txBody>
      </p:sp>
      <p:pic>
        <p:nvPicPr>
          <p:cNvPr id="10242" name="Picture 2" descr="Neural networks curve fitting · Lulu's blo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398" y="1837002"/>
            <a:ext cx="6550025" cy="436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73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6"/>
                <a:ext cx="9905999" cy="398875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Use different degree of polynomial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…</a:t>
                </a:r>
                <a:endParaRPr lang="en-US" dirty="0"/>
              </a:p>
              <a:p>
                <a:r>
                  <a:rPr lang="en-US" dirty="0"/>
                  <a:t>If we have more than one feature, use all possible terms: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6"/>
                <a:ext cx="9905999" cy="3988753"/>
              </a:xfrm>
              <a:blipFill>
                <a:blip r:embed="rId2"/>
                <a:stretch>
                  <a:fillRect l="-1231" t="-2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7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pic>
        <p:nvPicPr>
          <p:cNvPr id="1026" name="Picture 2" descr="https://mlfromscratch.com/content/images/2020/01/linearRegression2-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8" y="1807232"/>
            <a:ext cx="7616825" cy="476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06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Dot product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18817" y="2587557"/>
                <a:ext cx="6713184" cy="4945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817" y="2587557"/>
                <a:ext cx="6713184" cy="4945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77111" y="4335829"/>
                <a:ext cx="1630383" cy="117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111" y="4335829"/>
                <a:ext cx="1630383" cy="1176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769524" y="3447362"/>
                <a:ext cx="445500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524" y="3447362"/>
                <a:ext cx="445500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26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dot product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91135" y="3410776"/>
                <a:ext cx="8150757" cy="17310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135" y="3410776"/>
                <a:ext cx="8150757" cy="17310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5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dot product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985098" y="1735562"/>
            <a:ext cx="8651886" cy="3406265"/>
            <a:chOff x="985098" y="1735562"/>
            <a:chExt cx="8651886" cy="34062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2551839" y="3410775"/>
                  <a:ext cx="7085145" cy="17310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1839" y="3410775"/>
                  <a:ext cx="7085145" cy="173105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Arrow Connector 3"/>
            <p:cNvCxnSpPr/>
            <p:nvPr/>
          </p:nvCxnSpPr>
          <p:spPr>
            <a:xfrm>
              <a:off x="1527048" y="3648456"/>
              <a:ext cx="102479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1527048" y="4084320"/>
              <a:ext cx="102479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527048" y="4916424"/>
              <a:ext cx="102479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874173" y="4309285"/>
                  <a:ext cx="330539" cy="3693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4173" y="4309285"/>
                  <a:ext cx="330539" cy="3693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/>
            <p:nvPr/>
          </p:nvCxnSpPr>
          <p:spPr>
            <a:xfrm rot="5400000">
              <a:off x="6086856" y="2710565"/>
              <a:ext cx="1024791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5400000">
              <a:off x="6906768" y="2710565"/>
              <a:ext cx="1024791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>
              <a:off x="8430766" y="2710565"/>
              <a:ext cx="1024791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953376" y="2523896"/>
                  <a:ext cx="455574" cy="3693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3376" y="2523896"/>
                  <a:ext cx="455574" cy="36933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/>
            <p:cNvSpPr/>
            <p:nvPr/>
          </p:nvSpPr>
          <p:spPr>
            <a:xfrm>
              <a:off x="2907792" y="3483864"/>
              <a:ext cx="2987374" cy="34747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95600" y="3910584"/>
              <a:ext cx="2987374" cy="34747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892552" y="4748784"/>
              <a:ext cx="2987374" cy="34747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09944" y="3483864"/>
              <a:ext cx="429768" cy="16123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251192" y="3483864"/>
              <a:ext cx="429768" cy="16123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728276" y="3483864"/>
              <a:ext cx="552883" cy="16123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994589" y="3397317"/>
                  <a:ext cx="57842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589" y="3397317"/>
                  <a:ext cx="578428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994589" y="3858982"/>
                  <a:ext cx="58554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589" y="3858982"/>
                  <a:ext cx="585545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985098" y="4678617"/>
                  <a:ext cx="60542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098" y="4678617"/>
                  <a:ext cx="605422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6335614" y="1738876"/>
                  <a:ext cx="58015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5614" y="1738876"/>
                  <a:ext cx="580159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65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7136372" y="1735562"/>
                  <a:ext cx="58727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6372" y="1735562"/>
                  <a:ext cx="587277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8667534" y="1743615"/>
                  <a:ext cx="65351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7534" y="1743615"/>
                  <a:ext cx="653512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65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3030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dot product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202083" y="3474784"/>
                <a:ext cx="4593886" cy="18194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083" y="3474784"/>
                <a:ext cx="4593886" cy="18194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491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 as Vector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853709" y="2293928"/>
                <a:ext cx="57937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709" y="2293928"/>
                <a:ext cx="5793702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853709" y="2952433"/>
                <a:ext cx="58074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709" y="2952433"/>
                <a:ext cx="5807487" cy="461665"/>
              </a:xfrm>
              <a:prstGeom prst="rect">
                <a:avLst/>
              </a:prstGeom>
              <a:blipFill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853708" y="3610938"/>
                <a:ext cx="69314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/>
                  <a:t> .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708" y="3610938"/>
                <a:ext cx="6931449" cy="461665"/>
              </a:xfrm>
              <a:prstGeom prst="rect">
                <a:avLst/>
              </a:prstGeom>
              <a:blipFill>
                <a:blip r:embed="rId4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383124" y="4430108"/>
                <a:ext cx="5422575" cy="16169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,1 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1, 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124" y="4430108"/>
                <a:ext cx="5422575" cy="16169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43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 as Vector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34428" y="2807208"/>
                <a:ext cx="15199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428" y="2807208"/>
                <a:ext cx="1519968" cy="369332"/>
              </a:xfrm>
              <a:prstGeom prst="rect">
                <a:avLst/>
              </a:prstGeom>
              <a:blipFill>
                <a:blip r:embed="rId2"/>
                <a:stretch>
                  <a:fillRect l="-3213" t="-6667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72498" y="3663696"/>
                <a:ext cx="3443828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498" y="3663696"/>
                <a:ext cx="3443828" cy="691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85565" y="4842323"/>
                <a:ext cx="2817694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565" y="4842323"/>
                <a:ext cx="2817694" cy="6914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31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932" y="1180618"/>
            <a:ext cx="3788353" cy="439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8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6"/>
                <a:ext cx="9905999" cy="416960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Standard form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Point-Slope Form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Intercept Form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Slope-Intercept Form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6"/>
                <a:ext cx="9905999" cy="4169601"/>
              </a:xfrm>
              <a:blipFill>
                <a:blip r:embed="rId2"/>
                <a:stretch>
                  <a:fillRect l="-1231" t="-1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46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1412" y="5285232"/>
            <a:ext cx="6100636" cy="923544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6"/>
                <a:ext cx="9905999" cy="416960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Standard form (3 variables)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/>
                  <a:t>Point-Slope Form </a:t>
                </a:r>
                <a:r>
                  <a:rPr lang="en-US" dirty="0" smtClean="0"/>
                  <a:t>(3 </a:t>
                </a:r>
                <a:r>
                  <a:rPr lang="en-US" dirty="0"/>
                  <a:t>variables)</a:t>
                </a:r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Intercept Form </a:t>
                </a:r>
                <a:r>
                  <a:rPr lang="en-US" dirty="0" smtClean="0"/>
                  <a:t>(2 </a:t>
                </a:r>
                <a:r>
                  <a:rPr lang="en-US" dirty="0"/>
                  <a:t>variables)</a:t>
                </a:r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Slope-Intercept Form </a:t>
                </a:r>
                <a:r>
                  <a:rPr lang="en-US" dirty="0"/>
                  <a:t> </a:t>
                </a:r>
                <a:r>
                  <a:rPr lang="en-US" dirty="0" smtClean="0"/>
                  <a:t>(2 </a:t>
                </a:r>
                <a:r>
                  <a:rPr lang="en-US" dirty="0"/>
                  <a:t>variables)</a:t>
                </a:r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6"/>
                <a:ext cx="9905999" cy="4169601"/>
              </a:xfrm>
              <a:blipFill>
                <a:blip r:embed="rId2"/>
                <a:stretch>
                  <a:fillRect l="-1231" t="-1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21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we have more than one feature, use all:</a:t>
                </a:r>
              </a:p>
              <a:p>
                <a:r>
                  <a:rPr lang="en-US" dirty="0" smtClean="0"/>
                  <a:t>We want to predict y using x1, x2, x3, x4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 smtClean="0"/>
              </a:p>
              <a:p>
                <a:r>
                  <a:rPr lang="en-US" dirty="0" smtClean="0"/>
                  <a:t>If we have n features: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814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932" y="1180618"/>
            <a:ext cx="3788353" cy="439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36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MSE Cost Function</a:t>
            </a:r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776" y="1787584"/>
            <a:ext cx="5469721" cy="467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70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MSE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need a performance measure (Tom Mitchell)</a:t>
                </a:r>
              </a:p>
              <a:p>
                <a:r>
                  <a:rPr lang="en-US" dirty="0" smtClean="0"/>
                  <a:t>We can use idea of </a:t>
                </a:r>
                <a:r>
                  <a:rPr lang="en-US" dirty="0" err="1" smtClean="0"/>
                  <a:t>euclidean</a:t>
                </a:r>
                <a:r>
                  <a:rPr lang="en-US" dirty="0" smtClean="0"/>
                  <a:t> distance</a:t>
                </a:r>
              </a:p>
              <a:p>
                <a:pPr lvl="1"/>
                <a:r>
                  <a:rPr lang="en-US" b="0" dirty="0" smtClean="0"/>
                  <a:t>2d </a:t>
                </a:r>
                <a:r>
                  <a:rPr lang="en-US" dirty="0"/>
                  <a:t>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 smtClean="0"/>
              </a:p>
              <a:p>
                <a:pPr lvl="1"/>
                <a:r>
                  <a:rPr lang="en-US" dirty="0" err="1" smtClean="0"/>
                  <a:t>Md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 …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778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932" y="1180618"/>
            <a:ext cx="3788353" cy="439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37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610</TotalTime>
  <Words>244</Words>
  <Application>Microsoft Office PowerPoint</Application>
  <PresentationFormat>Widescreen</PresentationFormat>
  <Paragraphs>88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Cambria Math</vt:lpstr>
      <vt:lpstr>Trebuchet MS</vt:lpstr>
      <vt:lpstr>Tw Cen MT</vt:lpstr>
      <vt:lpstr>Circuit</vt:lpstr>
      <vt:lpstr>Linear Regression</vt:lpstr>
      <vt:lpstr>Regression</vt:lpstr>
      <vt:lpstr>Line Equation</vt:lpstr>
      <vt:lpstr>Line Equation</vt:lpstr>
      <vt:lpstr>Line Equation</vt:lpstr>
      <vt:lpstr>PowerPoint Presentation</vt:lpstr>
      <vt:lpstr>MSE Cost Function</vt:lpstr>
      <vt:lpstr>MSE Cost Function</vt:lpstr>
      <vt:lpstr>PowerPoint Presentation</vt:lpstr>
      <vt:lpstr>MSE Cost Function</vt:lpstr>
      <vt:lpstr>Optimization</vt:lpstr>
      <vt:lpstr>Optimization and derivatives (2d)</vt:lpstr>
      <vt:lpstr>Optimization and derivatives (2D)</vt:lpstr>
      <vt:lpstr>Optimization and derivatives (nD)</vt:lpstr>
      <vt:lpstr>Optimization and derivatives (nD)</vt:lpstr>
      <vt:lpstr>PowerPoint Presentation</vt:lpstr>
      <vt:lpstr>Why MSE + GD works?</vt:lpstr>
      <vt:lpstr>Non-linear Regression</vt:lpstr>
      <vt:lpstr>Non-linear Regression</vt:lpstr>
      <vt:lpstr>Vector Dot product</vt:lpstr>
      <vt:lpstr>Matrix dot product</vt:lpstr>
      <vt:lpstr>Matrix dot product</vt:lpstr>
      <vt:lpstr>Matrix dot product</vt:lpstr>
      <vt:lpstr>Linear Regression as Vector Multiplication</vt:lpstr>
      <vt:lpstr>Linear Regression as Vector Multiplication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Windows User</dc:creator>
  <cp:lastModifiedBy>Windows User</cp:lastModifiedBy>
  <cp:revision>27</cp:revision>
  <dcterms:created xsi:type="dcterms:W3CDTF">2020-07-28T18:09:02Z</dcterms:created>
  <dcterms:modified xsi:type="dcterms:W3CDTF">2020-08-01T15:16:17Z</dcterms:modified>
</cp:coreProperties>
</file>