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8" r:id="rId22"/>
    <p:sldId id="279" r:id="rId23"/>
    <p:sldId id="280" r:id="rId24"/>
    <p:sldId id="274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FC5542-1E1E-4CE1-9640-EAA0C029F56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0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6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500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40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17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7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24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6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7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9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5542-1E1E-4CE1-9640-EAA0C029F56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6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5542-1E1E-4CE1-9640-EAA0C029F56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0704-932C-4CB2-9098-EC1ABA7E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08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and tuning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ghoddosi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52673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1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27631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402589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3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877547" y="3906140"/>
            <a:ext cx="1415367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4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352506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819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52673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1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27631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402589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3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877547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4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352506" y="3906140"/>
            <a:ext cx="1415367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656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parameter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search</a:t>
            </a:r>
          </a:p>
          <a:p>
            <a:r>
              <a:rPr lang="en-US" dirty="0" smtClean="0"/>
              <a:t>Random search</a:t>
            </a:r>
          </a:p>
          <a:p>
            <a:r>
              <a:rPr lang="en-US" dirty="0" smtClean="0"/>
              <a:t>Evolutionary optimization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 (old)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46120" y="2298256"/>
            <a:ext cx="0" cy="38221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69336" y="5907088"/>
            <a:ext cx="59466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21386" y="6120448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set size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631463" y="378655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3246120" y="4334320"/>
            <a:ext cx="5605272" cy="1572768"/>
          </a:xfrm>
          <a:custGeom>
            <a:avLst/>
            <a:gdLst>
              <a:gd name="connsiteX0" fmla="*/ 0 w 4352544"/>
              <a:gd name="connsiteY0" fmla="*/ 1572768 h 1572768"/>
              <a:gd name="connsiteX1" fmla="*/ 612648 w 4352544"/>
              <a:gd name="connsiteY1" fmla="*/ 886968 h 1572768"/>
              <a:gd name="connsiteX2" fmla="*/ 1344168 w 4352544"/>
              <a:gd name="connsiteY2" fmla="*/ 521208 h 1572768"/>
              <a:gd name="connsiteX3" fmla="*/ 2295144 w 4352544"/>
              <a:gd name="connsiteY3" fmla="*/ 274320 h 1572768"/>
              <a:gd name="connsiteX4" fmla="*/ 4352544 w 4352544"/>
              <a:gd name="connsiteY4" fmla="*/ 0 h 1572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544" h="1572768">
                <a:moveTo>
                  <a:pt x="0" y="1572768"/>
                </a:moveTo>
                <a:cubicBezTo>
                  <a:pt x="194310" y="1317498"/>
                  <a:pt x="388620" y="1062228"/>
                  <a:pt x="612648" y="886968"/>
                </a:cubicBezTo>
                <a:cubicBezTo>
                  <a:pt x="836676" y="711708"/>
                  <a:pt x="1063752" y="623316"/>
                  <a:pt x="1344168" y="521208"/>
                </a:cubicBezTo>
                <a:cubicBezTo>
                  <a:pt x="1624584" y="419100"/>
                  <a:pt x="1793748" y="361188"/>
                  <a:pt x="2295144" y="274320"/>
                </a:cubicBezTo>
                <a:cubicBezTo>
                  <a:pt x="2796540" y="187452"/>
                  <a:pt x="3813048" y="54864"/>
                  <a:pt x="4352544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302345" y="4694786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3364992" y="2340864"/>
            <a:ext cx="5449824" cy="1517904"/>
          </a:xfrm>
          <a:custGeom>
            <a:avLst/>
            <a:gdLst>
              <a:gd name="connsiteX0" fmla="*/ 0 w 5449824"/>
              <a:gd name="connsiteY0" fmla="*/ 0 h 1517904"/>
              <a:gd name="connsiteX1" fmla="*/ 621792 w 5449824"/>
              <a:gd name="connsiteY1" fmla="*/ 585216 h 1517904"/>
              <a:gd name="connsiteX2" fmla="*/ 1499616 w 5449824"/>
              <a:gd name="connsiteY2" fmla="*/ 969264 h 1517904"/>
              <a:gd name="connsiteX3" fmla="*/ 3291840 w 5449824"/>
              <a:gd name="connsiteY3" fmla="*/ 1417320 h 1517904"/>
              <a:gd name="connsiteX4" fmla="*/ 4636008 w 5449824"/>
              <a:gd name="connsiteY4" fmla="*/ 1490472 h 1517904"/>
              <a:gd name="connsiteX5" fmla="*/ 5449824 w 5449824"/>
              <a:gd name="connsiteY5" fmla="*/ 1517904 h 151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9824" h="1517904">
                <a:moveTo>
                  <a:pt x="0" y="0"/>
                </a:moveTo>
                <a:cubicBezTo>
                  <a:pt x="185928" y="211836"/>
                  <a:pt x="371856" y="423672"/>
                  <a:pt x="621792" y="585216"/>
                </a:cubicBezTo>
                <a:cubicBezTo>
                  <a:pt x="871728" y="746760"/>
                  <a:pt x="1054608" y="830580"/>
                  <a:pt x="1499616" y="969264"/>
                </a:cubicBezTo>
                <a:cubicBezTo>
                  <a:pt x="1944624" y="1107948"/>
                  <a:pt x="2769108" y="1330452"/>
                  <a:pt x="3291840" y="1417320"/>
                </a:cubicBezTo>
                <a:cubicBezTo>
                  <a:pt x="3814572" y="1504188"/>
                  <a:pt x="4276344" y="1473708"/>
                  <a:pt x="4636008" y="1490472"/>
                </a:cubicBezTo>
                <a:cubicBezTo>
                  <a:pt x="4995672" y="1507236"/>
                  <a:pt x="5222748" y="1512570"/>
                  <a:pt x="5449824" y="1517904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21394" y="33615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validation set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9006840" y="4334320"/>
            <a:ext cx="18288" cy="1572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025128" y="3858768"/>
            <a:ext cx="5530" cy="47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9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 (new)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788397" y="2298256"/>
            <a:ext cx="7750761" cy="4191524"/>
            <a:chOff x="2788397" y="2298256"/>
            <a:chExt cx="7750761" cy="4191524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246120" y="2298256"/>
              <a:ext cx="0" cy="382219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069336" y="5907088"/>
              <a:ext cx="594664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 rot="16200000">
              <a:off x="2631463" y="37865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Loss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15984" y="5401299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set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40880" y="3645088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validation set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21336" y="6120448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Iterations</a:t>
              </a:r>
              <a:endParaRPr lang="en-US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264408" y="2898648"/>
              <a:ext cx="5586984" cy="2735525"/>
            </a:xfrm>
            <a:custGeom>
              <a:avLst/>
              <a:gdLst>
                <a:gd name="connsiteX0" fmla="*/ 0 w 5586984"/>
                <a:gd name="connsiteY0" fmla="*/ 0 h 2735525"/>
                <a:gd name="connsiteX1" fmla="*/ 384048 w 5586984"/>
                <a:gd name="connsiteY1" fmla="*/ 1152144 h 2735525"/>
                <a:gd name="connsiteX2" fmla="*/ 713232 w 5586984"/>
                <a:gd name="connsiteY2" fmla="*/ 1600200 h 2735525"/>
                <a:gd name="connsiteX3" fmla="*/ 1417320 w 5586984"/>
                <a:gd name="connsiteY3" fmla="*/ 2039112 h 2735525"/>
                <a:gd name="connsiteX4" fmla="*/ 2788920 w 5586984"/>
                <a:gd name="connsiteY4" fmla="*/ 2596896 h 2735525"/>
                <a:gd name="connsiteX5" fmla="*/ 3767328 w 5586984"/>
                <a:gd name="connsiteY5" fmla="*/ 2688336 h 2735525"/>
                <a:gd name="connsiteX6" fmla="*/ 5129784 w 5586984"/>
                <a:gd name="connsiteY6" fmla="*/ 2734056 h 2735525"/>
                <a:gd name="connsiteX7" fmla="*/ 5586984 w 5586984"/>
                <a:gd name="connsiteY7" fmla="*/ 2715768 h 273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86984" h="2735525">
                  <a:moveTo>
                    <a:pt x="0" y="0"/>
                  </a:moveTo>
                  <a:cubicBezTo>
                    <a:pt x="132588" y="442722"/>
                    <a:pt x="265176" y="885444"/>
                    <a:pt x="384048" y="1152144"/>
                  </a:cubicBezTo>
                  <a:cubicBezTo>
                    <a:pt x="502920" y="1418844"/>
                    <a:pt x="541020" y="1452372"/>
                    <a:pt x="713232" y="1600200"/>
                  </a:cubicBezTo>
                  <a:cubicBezTo>
                    <a:pt x="885444" y="1748028"/>
                    <a:pt x="1071372" y="1872996"/>
                    <a:pt x="1417320" y="2039112"/>
                  </a:cubicBezTo>
                  <a:cubicBezTo>
                    <a:pt x="1763268" y="2205228"/>
                    <a:pt x="2397252" y="2488692"/>
                    <a:pt x="2788920" y="2596896"/>
                  </a:cubicBezTo>
                  <a:cubicBezTo>
                    <a:pt x="3180588" y="2705100"/>
                    <a:pt x="3377184" y="2665476"/>
                    <a:pt x="3767328" y="2688336"/>
                  </a:cubicBezTo>
                  <a:cubicBezTo>
                    <a:pt x="4157472" y="2711196"/>
                    <a:pt x="4826508" y="2729484"/>
                    <a:pt x="5129784" y="2734056"/>
                  </a:cubicBezTo>
                  <a:cubicBezTo>
                    <a:pt x="5433060" y="2738628"/>
                    <a:pt x="5468112" y="2732532"/>
                    <a:pt x="5586984" y="2715768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273552" y="2743200"/>
              <a:ext cx="5660136" cy="2158228"/>
            </a:xfrm>
            <a:custGeom>
              <a:avLst/>
              <a:gdLst>
                <a:gd name="connsiteX0" fmla="*/ 0 w 5660136"/>
                <a:gd name="connsiteY0" fmla="*/ 0 h 2158228"/>
                <a:gd name="connsiteX1" fmla="*/ 283464 w 5660136"/>
                <a:gd name="connsiteY1" fmla="*/ 813816 h 2158228"/>
                <a:gd name="connsiteX2" fmla="*/ 448056 w 5660136"/>
                <a:gd name="connsiteY2" fmla="*/ 1143000 h 2158228"/>
                <a:gd name="connsiteX3" fmla="*/ 685800 w 5660136"/>
                <a:gd name="connsiteY3" fmla="*/ 1490472 h 2158228"/>
                <a:gd name="connsiteX4" fmla="*/ 1024128 w 5660136"/>
                <a:gd name="connsiteY4" fmla="*/ 1673352 h 2158228"/>
                <a:gd name="connsiteX5" fmla="*/ 1563624 w 5660136"/>
                <a:gd name="connsiteY5" fmla="*/ 1965960 h 2158228"/>
                <a:gd name="connsiteX6" fmla="*/ 2331720 w 5660136"/>
                <a:gd name="connsiteY6" fmla="*/ 2103120 h 2158228"/>
                <a:gd name="connsiteX7" fmla="*/ 2871216 w 5660136"/>
                <a:gd name="connsiteY7" fmla="*/ 2157984 h 2158228"/>
                <a:gd name="connsiteX8" fmla="*/ 3849624 w 5660136"/>
                <a:gd name="connsiteY8" fmla="*/ 2084832 h 2158228"/>
                <a:gd name="connsiteX9" fmla="*/ 4736592 w 5660136"/>
                <a:gd name="connsiteY9" fmla="*/ 1856232 h 2158228"/>
                <a:gd name="connsiteX10" fmla="*/ 5660136 w 5660136"/>
                <a:gd name="connsiteY10" fmla="*/ 950976 h 215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0136" h="2158228">
                  <a:moveTo>
                    <a:pt x="0" y="0"/>
                  </a:moveTo>
                  <a:cubicBezTo>
                    <a:pt x="104394" y="311658"/>
                    <a:pt x="208788" y="623316"/>
                    <a:pt x="283464" y="813816"/>
                  </a:cubicBezTo>
                  <a:cubicBezTo>
                    <a:pt x="358140" y="1004316"/>
                    <a:pt x="381000" y="1030224"/>
                    <a:pt x="448056" y="1143000"/>
                  </a:cubicBezTo>
                  <a:cubicBezTo>
                    <a:pt x="515112" y="1255776"/>
                    <a:pt x="589788" y="1402080"/>
                    <a:pt x="685800" y="1490472"/>
                  </a:cubicBezTo>
                  <a:cubicBezTo>
                    <a:pt x="781812" y="1578864"/>
                    <a:pt x="1024128" y="1673352"/>
                    <a:pt x="1024128" y="1673352"/>
                  </a:cubicBezTo>
                  <a:cubicBezTo>
                    <a:pt x="1170432" y="1752600"/>
                    <a:pt x="1345692" y="1894332"/>
                    <a:pt x="1563624" y="1965960"/>
                  </a:cubicBezTo>
                  <a:cubicBezTo>
                    <a:pt x="1781556" y="2037588"/>
                    <a:pt x="2113788" y="2071116"/>
                    <a:pt x="2331720" y="2103120"/>
                  </a:cubicBezTo>
                  <a:cubicBezTo>
                    <a:pt x="2549652" y="2135124"/>
                    <a:pt x="2618232" y="2161032"/>
                    <a:pt x="2871216" y="2157984"/>
                  </a:cubicBezTo>
                  <a:cubicBezTo>
                    <a:pt x="3124200" y="2154936"/>
                    <a:pt x="3538728" y="2135124"/>
                    <a:pt x="3849624" y="2084832"/>
                  </a:cubicBezTo>
                  <a:cubicBezTo>
                    <a:pt x="4160520" y="2034540"/>
                    <a:pt x="4434840" y="2045208"/>
                    <a:pt x="4736592" y="1856232"/>
                  </a:cubicBezTo>
                  <a:cubicBezTo>
                    <a:pt x="5038344" y="1667256"/>
                    <a:pt x="5349240" y="1309116"/>
                    <a:pt x="5660136" y="950976"/>
                  </a:cubicBezTo>
                </a:path>
              </a:pathLst>
            </a:cu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0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underfitting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Increase model capacity</a:t>
            </a:r>
          </a:p>
          <a:p>
            <a:pPr lvl="1"/>
            <a:r>
              <a:rPr lang="en-US" dirty="0" smtClean="0"/>
              <a:t>Add polynomial features</a:t>
            </a:r>
          </a:p>
          <a:p>
            <a:r>
              <a:rPr lang="en-US" dirty="0" smtClean="0"/>
              <a:t>Increase features</a:t>
            </a:r>
          </a:p>
          <a:p>
            <a:pPr lvl="1"/>
            <a:r>
              <a:rPr lang="en-US" dirty="0"/>
              <a:t>Get more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feature extraction</a:t>
            </a:r>
          </a:p>
          <a:p>
            <a:r>
              <a:rPr lang="en-US" dirty="0" smtClean="0"/>
              <a:t>Reduce regularization</a:t>
            </a:r>
          </a:p>
          <a:p>
            <a:r>
              <a:rPr lang="en-US" dirty="0" smtClean="0"/>
              <a:t>Use more powerful models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</a:t>
            </a:r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Reduce model capacity</a:t>
            </a:r>
          </a:p>
          <a:p>
            <a:pPr lvl="1"/>
            <a:r>
              <a:rPr lang="en-US" dirty="0" smtClean="0"/>
              <a:t>Reduce parameters</a:t>
            </a:r>
            <a:endParaRPr lang="en-US" dirty="0"/>
          </a:p>
          <a:p>
            <a:pPr lvl="1"/>
            <a:r>
              <a:rPr lang="en-US" dirty="0" smtClean="0"/>
              <a:t>Reduce polynomial degree</a:t>
            </a:r>
          </a:p>
          <a:p>
            <a:pPr lvl="1"/>
            <a:r>
              <a:rPr lang="en-US" dirty="0" smtClean="0"/>
              <a:t>Remove some features</a:t>
            </a:r>
          </a:p>
          <a:p>
            <a:r>
              <a:rPr lang="en-US" dirty="0" smtClean="0"/>
              <a:t>Apply regularization</a:t>
            </a:r>
          </a:p>
          <a:p>
            <a:r>
              <a:rPr lang="en-US" dirty="0" smtClean="0"/>
              <a:t>Increase data size</a:t>
            </a:r>
          </a:p>
          <a:p>
            <a:r>
              <a:rPr lang="en-US" dirty="0" smtClean="0"/>
              <a:t>Early stopping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3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r>
              <a:rPr lang="en-US" dirty="0" smtClean="0"/>
              <a:t>Confusion matrix</a:t>
            </a:r>
          </a:p>
          <a:p>
            <a:r>
              <a:rPr lang="en-US" dirty="0" smtClean="0"/>
              <a:t>Precision</a:t>
            </a:r>
          </a:p>
          <a:p>
            <a:r>
              <a:rPr lang="en-US" dirty="0" smtClean="0"/>
              <a:t>Recall</a:t>
            </a:r>
          </a:p>
          <a:p>
            <a:r>
              <a:rPr lang="en-US" dirty="0" smtClean="0"/>
              <a:t>F1-score</a:t>
            </a:r>
          </a:p>
          <a:p>
            <a:r>
              <a:rPr lang="en-US" dirty="0" smtClean="0"/>
              <a:t>ROC-AUC</a:t>
            </a:r>
          </a:p>
        </p:txBody>
      </p:sp>
    </p:spTree>
    <p:extLst>
      <p:ext uri="{BB962C8B-B14F-4D97-AF65-F5344CB8AC3E}">
        <p14:creationId xmlns:p14="http://schemas.microsoft.com/office/powerpoint/2010/main" val="18748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measures (</a:t>
            </a:r>
            <a:r>
              <a:rPr lang="en-US" dirty="0" err="1" smtClean="0"/>
              <a:t>acc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 descr="https://encrypted-tbn0.gstatic.com/images?q=tbn:ANd9GcSQfPbmJv8_pgPlOHZfYft_flnv6SHqaeENOA1nEaEGL6MhJASR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11" y="2033080"/>
            <a:ext cx="8476361" cy="306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51350" y="5392920"/>
                <a:ext cx="5975482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𝐴𝐶𝐶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350" y="5392920"/>
                <a:ext cx="5975482" cy="848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measures (precision)</a:t>
            </a:r>
            <a:endParaRPr lang="en-US" dirty="0"/>
          </a:p>
        </p:txBody>
      </p:sp>
      <p:pic>
        <p:nvPicPr>
          <p:cNvPr id="4098" name="Picture 2" descr="https://encrypted-tbn0.gstatic.com/images?q=tbn:ANd9GcSQfPbmJv8_pgPlOHZfYft_flnv6SHqaeENOA1nEaEGL6MhJASR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11" y="2033080"/>
            <a:ext cx="8476361" cy="306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321619" y="5374632"/>
                <a:ext cx="3545586" cy="790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619" y="5374632"/>
                <a:ext cx="3545586" cy="790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and variance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68"/>
          <a:stretch/>
        </p:blipFill>
        <p:spPr>
          <a:xfrm>
            <a:off x="3354461" y="1868532"/>
            <a:ext cx="4731855" cy="44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measures (recall)</a:t>
            </a:r>
            <a:endParaRPr lang="en-US" dirty="0"/>
          </a:p>
        </p:txBody>
      </p:sp>
      <p:pic>
        <p:nvPicPr>
          <p:cNvPr id="4098" name="Picture 2" descr="https://encrypted-tbn0.gstatic.com/images?q=tbn:ANd9GcSQfPbmJv8_pgPlOHZfYft_flnv6SHqaeENOA1nEaEGL6MhJASR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11" y="2033080"/>
            <a:ext cx="8476361" cy="306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97630" y="5328912"/>
                <a:ext cx="3882922" cy="790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630" y="5328912"/>
                <a:ext cx="3882922" cy="790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1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measures (F1-score)</a:t>
            </a:r>
            <a:endParaRPr lang="en-US" dirty="0"/>
          </a:p>
        </p:txBody>
      </p:sp>
      <p:pic>
        <p:nvPicPr>
          <p:cNvPr id="4098" name="Picture 2" descr="https://encrypted-tbn0.gstatic.com/images?q=tbn:ANd9GcSQfPbmJv8_pgPlOHZfYft_flnv6SHqaeENOA1nEaEGL6MhJASR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11" y="2033080"/>
            <a:ext cx="8476361" cy="306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97630" y="5328912"/>
                <a:ext cx="4779578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630" y="5328912"/>
                <a:ext cx="4779578" cy="799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6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</a:t>
            </a:r>
            <a:br>
              <a:rPr lang="en-US" dirty="0"/>
            </a:br>
            <a:r>
              <a:rPr lang="en-US" dirty="0" smtClean="0"/>
              <a:t>(Roc)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41413" y="2366256"/>
                <a:ext cx="2810385" cy="790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366256"/>
                <a:ext cx="2810385" cy="7901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41413" y="3425577"/>
                <a:ext cx="2815193" cy="790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425577"/>
                <a:ext cx="2815193" cy="790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s://www.statisticshowto.com/wp-content/uploads/2016/08/ROC-cur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687" y="1866657"/>
            <a:ext cx="6566724" cy="469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3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10242" name="Picture 2" descr="https://i.imgur.com/Ump2g7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46" y="1902586"/>
            <a:ext cx="6229265" cy="467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7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12" y="2097088"/>
            <a:ext cx="8205348" cy="451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pic>
        <p:nvPicPr>
          <p:cNvPr id="1026" name="Picture 2" descr="https://upload.wikimedia.org/wikipedia/commons/thumb/0/02/Regularization.svg/1200px-Regularizati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40" y="1869439"/>
            <a:ext cx="4384040" cy="4223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5917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</a:t>
            </a:r>
            <a:r>
              <a:rPr lang="en-US" smtClean="0"/>
              <a:t>causes </a:t>
            </a:r>
            <a:r>
              <a:rPr lang="en-US" dirty="0" smtClean="0"/>
              <a:t>overfitting:</a:t>
            </a:r>
          </a:p>
          <a:p>
            <a:pPr lvl="1"/>
            <a:r>
              <a:rPr lang="en-US" dirty="0" smtClean="0"/>
              <a:t>Large weights (large derivatives)</a:t>
            </a:r>
            <a:endParaRPr lang="en-US" dirty="0"/>
          </a:p>
          <a:p>
            <a:pPr lvl="1"/>
            <a:r>
              <a:rPr lang="en-US" dirty="0"/>
              <a:t>Many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Model trained too much</a:t>
            </a:r>
          </a:p>
          <a:p>
            <a:pPr lvl="1"/>
            <a:r>
              <a:rPr lang="en-US" dirty="0" smtClean="0"/>
              <a:t>Powerful model</a:t>
            </a:r>
          </a:p>
          <a:p>
            <a:r>
              <a:rPr lang="en-US" sz="2000" dirty="0"/>
              <a:t>Regularizations are techniques used to </a:t>
            </a:r>
            <a:r>
              <a:rPr lang="en-US" sz="2000" dirty="0" smtClean="0"/>
              <a:t>avoid </a:t>
            </a:r>
            <a:r>
              <a:rPr lang="en-US" sz="2000" dirty="0"/>
              <a:t>overfitting.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0792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176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Large weights (large derivatives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L2 regularization</a:t>
            </a:r>
            <a:endParaRPr lang="en-US" dirty="0"/>
          </a:p>
          <a:p>
            <a:r>
              <a:rPr lang="en-US" dirty="0"/>
              <a:t>Many features</a:t>
            </a:r>
          </a:p>
          <a:p>
            <a:pPr lvl="1"/>
            <a:r>
              <a:rPr lang="en-US" dirty="0"/>
              <a:t>L1 </a:t>
            </a:r>
            <a:r>
              <a:rPr lang="en-US" dirty="0" smtClean="0"/>
              <a:t>regularization</a:t>
            </a:r>
          </a:p>
          <a:p>
            <a:r>
              <a:rPr lang="en-US" dirty="0" smtClean="0"/>
              <a:t>Model </a:t>
            </a:r>
            <a:r>
              <a:rPr lang="en-US" dirty="0"/>
              <a:t>trained too </a:t>
            </a:r>
            <a:r>
              <a:rPr lang="en-US" dirty="0" smtClean="0"/>
              <a:t>much</a:t>
            </a:r>
          </a:p>
          <a:p>
            <a:pPr lvl="1"/>
            <a:r>
              <a:rPr lang="en-US" dirty="0" smtClean="0"/>
              <a:t>Early stopping</a:t>
            </a:r>
          </a:p>
          <a:p>
            <a:r>
              <a:rPr lang="en-US" dirty="0" smtClean="0"/>
              <a:t>Powerful </a:t>
            </a:r>
            <a:r>
              <a:rPr lang="en-US" dirty="0"/>
              <a:t>model</a:t>
            </a:r>
          </a:p>
          <a:p>
            <a:pPr lvl="1"/>
            <a:r>
              <a:rPr lang="en-US" dirty="0" smtClean="0"/>
              <a:t>dropout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92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</a:t>
            </a: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</a:t>
            </a:r>
            <a:r>
              <a:rPr lang="en-US" dirty="0" smtClean="0"/>
              <a:t>weights</a:t>
            </a:r>
          </a:p>
          <a:p>
            <a:pPr lvl="1"/>
            <a:r>
              <a:rPr lang="en-US" dirty="0" smtClean="0"/>
              <a:t>So force model to chose small weights</a:t>
            </a:r>
          </a:p>
          <a:p>
            <a:r>
              <a:rPr lang="en-US" dirty="0" smtClean="0"/>
              <a:t>ridge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24804" y="1606147"/>
                <a:ext cx="2172903" cy="2820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04" y="1606147"/>
                <a:ext cx="2172903" cy="2820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66" y="5943600"/>
            <a:ext cx="1192829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61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features</a:t>
            </a:r>
          </a:p>
          <a:p>
            <a:pPr lvl="1"/>
            <a:r>
              <a:rPr lang="en-US" dirty="0" smtClean="0"/>
              <a:t>So force model to chose some features</a:t>
            </a:r>
          </a:p>
          <a:p>
            <a:r>
              <a:rPr lang="en-US" dirty="0" smtClean="0"/>
              <a:t>Lasso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67344" y="3622040"/>
                <a:ext cx="2714718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344" y="3622040"/>
                <a:ext cx="2714718" cy="121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67" y="5943600"/>
            <a:ext cx="1192829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3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and underfitting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" t="6940" r="-207" b="25088"/>
          <a:stretch/>
        </p:blipFill>
        <p:spPr>
          <a:xfrm>
            <a:off x="2143217" y="1740407"/>
            <a:ext cx="7348255" cy="23286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217" y="4183045"/>
            <a:ext cx="7348256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stopping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model from training when validation loss is going upward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211301" y="3078480"/>
            <a:ext cx="0" cy="31107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62167" y="6015552"/>
            <a:ext cx="501654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2702938" y="4284252"/>
            <a:ext cx="556027" cy="311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65354" y="5341445"/>
            <a:ext cx="1284938" cy="300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99171" y="4011729"/>
            <a:ext cx="1421518" cy="300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validation set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46296" y="6189197"/>
            <a:ext cx="1048288" cy="300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3226728" y="3567113"/>
            <a:ext cx="4713137" cy="2226325"/>
          </a:xfrm>
          <a:custGeom>
            <a:avLst/>
            <a:gdLst>
              <a:gd name="connsiteX0" fmla="*/ 0 w 5586984"/>
              <a:gd name="connsiteY0" fmla="*/ 0 h 2735525"/>
              <a:gd name="connsiteX1" fmla="*/ 384048 w 5586984"/>
              <a:gd name="connsiteY1" fmla="*/ 1152144 h 2735525"/>
              <a:gd name="connsiteX2" fmla="*/ 713232 w 5586984"/>
              <a:gd name="connsiteY2" fmla="*/ 1600200 h 2735525"/>
              <a:gd name="connsiteX3" fmla="*/ 1417320 w 5586984"/>
              <a:gd name="connsiteY3" fmla="*/ 2039112 h 2735525"/>
              <a:gd name="connsiteX4" fmla="*/ 2788920 w 5586984"/>
              <a:gd name="connsiteY4" fmla="*/ 2596896 h 2735525"/>
              <a:gd name="connsiteX5" fmla="*/ 3767328 w 5586984"/>
              <a:gd name="connsiteY5" fmla="*/ 2688336 h 2735525"/>
              <a:gd name="connsiteX6" fmla="*/ 5129784 w 5586984"/>
              <a:gd name="connsiteY6" fmla="*/ 2734056 h 2735525"/>
              <a:gd name="connsiteX7" fmla="*/ 5586984 w 5586984"/>
              <a:gd name="connsiteY7" fmla="*/ 2715768 h 273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6984" h="2735525">
                <a:moveTo>
                  <a:pt x="0" y="0"/>
                </a:moveTo>
                <a:cubicBezTo>
                  <a:pt x="132588" y="442722"/>
                  <a:pt x="265176" y="885444"/>
                  <a:pt x="384048" y="1152144"/>
                </a:cubicBezTo>
                <a:cubicBezTo>
                  <a:pt x="502920" y="1418844"/>
                  <a:pt x="541020" y="1452372"/>
                  <a:pt x="713232" y="1600200"/>
                </a:cubicBezTo>
                <a:cubicBezTo>
                  <a:pt x="885444" y="1748028"/>
                  <a:pt x="1071372" y="1872996"/>
                  <a:pt x="1417320" y="2039112"/>
                </a:cubicBezTo>
                <a:cubicBezTo>
                  <a:pt x="1763268" y="2205228"/>
                  <a:pt x="2397252" y="2488692"/>
                  <a:pt x="2788920" y="2596896"/>
                </a:cubicBezTo>
                <a:cubicBezTo>
                  <a:pt x="3180588" y="2705100"/>
                  <a:pt x="3377184" y="2665476"/>
                  <a:pt x="3767328" y="2688336"/>
                </a:cubicBezTo>
                <a:cubicBezTo>
                  <a:pt x="4157472" y="2711196"/>
                  <a:pt x="4826508" y="2729484"/>
                  <a:pt x="5129784" y="2734056"/>
                </a:cubicBezTo>
                <a:cubicBezTo>
                  <a:pt x="5433060" y="2738628"/>
                  <a:pt x="5468112" y="2732532"/>
                  <a:pt x="5586984" y="2715768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234442" y="3440601"/>
            <a:ext cx="4774848" cy="1756488"/>
          </a:xfrm>
          <a:custGeom>
            <a:avLst/>
            <a:gdLst>
              <a:gd name="connsiteX0" fmla="*/ 0 w 5660136"/>
              <a:gd name="connsiteY0" fmla="*/ 0 h 2158228"/>
              <a:gd name="connsiteX1" fmla="*/ 283464 w 5660136"/>
              <a:gd name="connsiteY1" fmla="*/ 813816 h 2158228"/>
              <a:gd name="connsiteX2" fmla="*/ 448056 w 5660136"/>
              <a:gd name="connsiteY2" fmla="*/ 1143000 h 2158228"/>
              <a:gd name="connsiteX3" fmla="*/ 685800 w 5660136"/>
              <a:gd name="connsiteY3" fmla="*/ 1490472 h 2158228"/>
              <a:gd name="connsiteX4" fmla="*/ 1024128 w 5660136"/>
              <a:gd name="connsiteY4" fmla="*/ 1673352 h 2158228"/>
              <a:gd name="connsiteX5" fmla="*/ 1563624 w 5660136"/>
              <a:gd name="connsiteY5" fmla="*/ 1965960 h 2158228"/>
              <a:gd name="connsiteX6" fmla="*/ 2331720 w 5660136"/>
              <a:gd name="connsiteY6" fmla="*/ 2103120 h 2158228"/>
              <a:gd name="connsiteX7" fmla="*/ 2871216 w 5660136"/>
              <a:gd name="connsiteY7" fmla="*/ 2157984 h 2158228"/>
              <a:gd name="connsiteX8" fmla="*/ 3849624 w 5660136"/>
              <a:gd name="connsiteY8" fmla="*/ 2084832 h 2158228"/>
              <a:gd name="connsiteX9" fmla="*/ 4736592 w 5660136"/>
              <a:gd name="connsiteY9" fmla="*/ 1856232 h 2158228"/>
              <a:gd name="connsiteX10" fmla="*/ 5660136 w 5660136"/>
              <a:gd name="connsiteY10" fmla="*/ 950976 h 215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60136" h="2158228">
                <a:moveTo>
                  <a:pt x="0" y="0"/>
                </a:moveTo>
                <a:cubicBezTo>
                  <a:pt x="104394" y="311658"/>
                  <a:pt x="208788" y="623316"/>
                  <a:pt x="283464" y="813816"/>
                </a:cubicBezTo>
                <a:cubicBezTo>
                  <a:pt x="358140" y="1004316"/>
                  <a:pt x="381000" y="1030224"/>
                  <a:pt x="448056" y="1143000"/>
                </a:cubicBezTo>
                <a:cubicBezTo>
                  <a:pt x="515112" y="1255776"/>
                  <a:pt x="589788" y="1402080"/>
                  <a:pt x="685800" y="1490472"/>
                </a:cubicBezTo>
                <a:cubicBezTo>
                  <a:pt x="781812" y="1578864"/>
                  <a:pt x="1024128" y="1673352"/>
                  <a:pt x="1024128" y="1673352"/>
                </a:cubicBezTo>
                <a:cubicBezTo>
                  <a:pt x="1170432" y="1752600"/>
                  <a:pt x="1345692" y="1894332"/>
                  <a:pt x="1563624" y="1965960"/>
                </a:cubicBezTo>
                <a:cubicBezTo>
                  <a:pt x="1781556" y="2037588"/>
                  <a:pt x="2113788" y="2071116"/>
                  <a:pt x="2331720" y="2103120"/>
                </a:cubicBezTo>
                <a:cubicBezTo>
                  <a:pt x="2549652" y="2135124"/>
                  <a:pt x="2618232" y="2161032"/>
                  <a:pt x="2871216" y="2157984"/>
                </a:cubicBezTo>
                <a:cubicBezTo>
                  <a:pt x="3124200" y="2154936"/>
                  <a:pt x="3538728" y="2135124"/>
                  <a:pt x="3849624" y="2084832"/>
                </a:cubicBezTo>
                <a:cubicBezTo>
                  <a:pt x="4160520" y="2034540"/>
                  <a:pt x="4434840" y="2045208"/>
                  <a:pt x="4736592" y="1856232"/>
                </a:cubicBezTo>
                <a:cubicBezTo>
                  <a:pt x="5038344" y="1667256"/>
                  <a:pt x="5349240" y="1309116"/>
                  <a:pt x="5660136" y="950976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425440" y="3718560"/>
            <a:ext cx="0" cy="24706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59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Train-test split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442799" y="3906140"/>
            <a:ext cx="73152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4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42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Train-test - validation split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442799" y="3906140"/>
            <a:ext cx="73152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49388" y="5480368"/>
            <a:ext cx="585216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986017" y="5480368"/>
            <a:ext cx="165311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validation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 flipH="1">
            <a:off x="3875468" y="4820540"/>
            <a:ext cx="1224931" cy="6598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10" idx="0"/>
          </p:cNvCxnSpPr>
          <p:nvPr/>
        </p:nvCxnSpPr>
        <p:spPr>
          <a:xfrm>
            <a:off x="5100399" y="4820540"/>
            <a:ext cx="2712173" cy="6598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8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52673" y="3906140"/>
            <a:ext cx="141536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1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27631" y="3906140"/>
            <a:ext cx="141536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402589" y="3906140"/>
            <a:ext cx="141536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3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877547" y="3906140"/>
            <a:ext cx="141536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4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352506" y="3906140"/>
            <a:ext cx="141536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06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52673" y="3906140"/>
            <a:ext cx="1415367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1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27631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402589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3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877547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4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352506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871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52673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1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27631" y="3906140"/>
            <a:ext cx="1415367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402589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3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877547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4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352506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144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52673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1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27631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402589" y="3906140"/>
            <a:ext cx="1415367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3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877547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4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352506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1018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130</TotalTime>
  <Words>345</Words>
  <Application>Microsoft Office PowerPoint</Application>
  <PresentationFormat>Widescreen</PresentationFormat>
  <Paragraphs>149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Trebuchet MS</vt:lpstr>
      <vt:lpstr>Tw Cen MT</vt:lpstr>
      <vt:lpstr>Circuit</vt:lpstr>
      <vt:lpstr>Evaluation and tuning</vt:lpstr>
      <vt:lpstr>Bias and variance</vt:lpstr>
      <vt:lpstr>Overfitting and underfitting</vt:lpstr>
      <vt:lpstr>Train-test split</vt:lpstr>
      <vt:lpstr>Train-test - validation split</vt:lpstr>
      <vt:lpstr>K-fold cross validation</vt:lpstr>
      <vt:lpstr>K-fold cross validation</vt:lpstr>
      <vt:lpstr>K-fold cross validation</vt:lpstr>
      <vt:lpstr>K-fold cross validation</vt:lpstr>
      <vt:lpstr>K-fold cross validation</vt:lpstr>
      <vt:lpstr>K-fold cross validation</vt:lpstr>
      <vt:lpstr>Hyper parameter tuning</vt:lpstr>
      <vt:lpstr>Learning curve (old)</vt:lpstr>
      <vt:lpstr>Learning curve (new)</vt:lpstr>
      <vt:lpstr>Handling underfitting</vt:lpstr>
      <vt:lpstr>Handling overfitting</vt:lpstr>
      <vt:lpstr>Performance measures</vt:lpstr>
      <vt:lpstr>Performance measures (acc)</vt:lpstr>
      <vt:lpstr>Performance measures (precision)</vt:lpstr>
      <vt:lpstr>Performance measures (recall)</vt:lpstr>
      <vt:lpstr>Performance measures (F1-score)</vt:lpstr>
      <vt:lpstr>Receiver operating characteristic (Roc) curve</vt:lpstr>
      <vt:lpstr>Confusion matrix</vt:lpstr>
      <vt:lpstr>Performance measures</vt:lpstr>
      <vt:lpstr>Regularization</vt:lpstr>
      <vt:lpstr>Regularizations</vt:lpstr>
      <vt:lpstr>Regularizations</vt:lpstr>
      <vt:lpstr>L2 regularization</vt:lpstr>
      <vt:lpstr>L1 regularization</vt:lpstr>
      <vt:lpstr>Early stopping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and tuning</dc:title>
  <dc:creator>Windows User</dc:creator>
  <cp:lastModifiedBy>Windows User</cp:lastModifiedBy>
  <cp:revision>14</cp:revision>
  <dcterms:created xsi:type="dcterms:W3CDTF">2020-08-08T14:00:55Z</dcterms:created>
  <dcterms:modified xsi:type="dcterms:W3CDTF">2020-08-09T19:10:46Z</dcterms:modified>
</cp:coreProperties>
</file>