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3" r:id="rId4"/>
    <p:sldId id="260" r:id="rId5"/>
    <p:sldId id="261" r:id="rId6"/>
    <p:sldId id="262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6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352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4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1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3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3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9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B278-4179-4EA1-9ECF-6083B1577D6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ACB8-3CC6-4779-BCC1-9006E5E3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in 2d 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3492" y="2198013"/>
            <a:ext cx="1151928" cy="776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&gt; 30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9" idx="0"/>
          </p:cNvCxnSpPr>
          <p:nvPr/>
        </p:nvCxnSpPr>
        <p:spPr>
          <a:xfrm flipH="1">
            <a:off x="1560331" y="2974762"/>
            <a:ext cx="1649125" cy="12315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  <a:endCxn id="10" idx="0"/>
          </p:cNvCxnSpPr>
          <p:nvPr/>
        </p:nvCxnSpPr>
        <p:spPr>
          <a:xfrm>
            <a:off x="3209456" y="2974762"/>
            <a:ext cx="1528738" cy="12147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3854" y="4206316"/>
            <a:ext cx="1772954" cy="776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 &gt; 2000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6622" y="4189470"/>
            <a:ext cx="1843144" cy="7767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&gt; 1000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981" y="5186773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4506" y="334294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3207" y="5843893"/>
            <a:ext cx="1128179" cy="77674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92795" y="5860739"/>
            <a:ext cx="1128179" cy="77674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3688" y="5860740"/>
            <a:ext cx="1128179" cy="77674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13276" y="5860739"/>
            <a:ext cx="1128179" cy="77674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2"/>
            <a:endCxn id="25" idx="0"/>
          </p:cNvCxnSpPr>
          <p:nvPr/>
        </p:nvCxnSpPr>
        <p:spPr>
          <a:xfrm flipH="1">
            <a:off x="887778" y="4983065"/>
            <a:ext cx="672553" cy="8776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26" idx="0"/>
          </p:cNvCxnSpPr>
          <p:nvPr/>
        </p:nvCxnSpPr>
        <p:spPr>
          <a:xfrm>
            <a:off x="1560331" y="4983065"/>
            <a:ext cx="817035" cy="877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23" idx="0"/>
          </p:cNvCxnSpPr>
          <p:nvPr/>
        </p:nvCxnSpPr>
        <p:spPr>
          <a:xfrm flipH="1">
            <a:off x="4067297" y="4966219"/>
            <a:ext cx="670897" cy="877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24" idx="0"/>
          </p:cNvCxnSpPr>
          <p:nvPr/>
        </p:nvCxnSpPr>
        <p:spPr>
          <a:xfrm>
            <a:off x="4738194" y="4966219"/>
            <a:ext cx="818691" cy="894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42121" y="3354456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96266" y="5193015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2422" y="51867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5108" y="51867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039895" y="2097088"/>
            <a:ext cx="0" cy="3576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44929" y="5371439"/>
            <a:ext cx="52405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15363" y="20633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948035" y="54745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66271" y="3712281"/>
            <a:ext cx="522304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91399" y="35276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18090" y="2272259"/>
            <a:ext cx="0" cy="335809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719187" y="2272259"/>
            <a:ext cx="0" cy="335809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70373" y="56501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72409" y="56501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in 2d 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3492" y="2198013"/>
            <a:ext cx="1151928" cy="776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&gt; 30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9" idx="0"/>
          </p:cNvCxnSpPr>
          <p:nvPr/>
        </p:nvCxnSpPr>
        <p:spPr>
          <a:xfrm flipH="1">
            <a:off x="1560331" y="2974762"/>
            <a:ext cx="1649125" cy="12315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  <a:endCxn id="10" idx="0"/>
          </p:cNvCxnSpPr>
          <p:nvPr/>
        </p:nvCxnSpPr>
        <p:spPr>
          <a:xfrm>
            <a:off x="3209456" y="2974762"/>
            <a:ext cx="1528738" cy="12147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3854" y="4206316"/>
            <a:ext cx="1772954" cy="776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 &gt; 2000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6622" y="4189470"/>
            <a:ext cx="1843144" cy="7767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&gt; 1000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981" y="5186773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4506" y="334294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3207" y="5843893"/>
            <a:ext cx="1128179" cy="77674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92795" y="5860739"/>
            <a:ext cx="1128179" cy="77674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3688" y="5860740"/>
            <a:ext cx="1128179" cy="77674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13276" y="5860739"/>
            <a:ext cx="1128179" cy="77674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2"/>
            <a:endCxn id="25" idx="0"/>
          </p:cNvCxnSpPr>
          <p:nvPr/>
        </p:nvCxnSpPr>
        <p:spPr>
          <a:xfrm flipH="1">
            <a:off x="887778" y="4983065"/>
            <a:ext cx="672553" cy="8776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26" idx="0"/>
          </p:cNvCxnSpPr>
          <p:nvPr/>
        </p:nvCxnSpPr>
        <p:spPr>
          <a:xfrm>
            <a:off x="1560331" y="4983065"/>
            <a:ext cx="817035" cy="877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23" idx="0"/>
          </p:cNvCxnSpPr>
          <p:nvPr/>
        </p:nvCxnSpPr>
        <p:spPr>
          <a:xfrm flipH="1">
            <a:off x="4067297" y="4966219"/>
            <a:ext cx="670897" cy="877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24" idx="0"/>
          </p:cNvCxnSpPr>
          <p:nvPr/>
        </p:nvCxnSpPr>
        <p:spPr>
          <a:xfrm>
            <a:off x="4738194" y="4966219"/>
            <a:ext cx="818691" cy="894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42121" y="3354456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96266" y="5193015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2422" y="51867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5108" y="51867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039895" y="2097088"/>
            <a:ext cx="0" cy="3576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44929" y="5371439"/>
            <a:ext cx="52405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15363" y="20633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948035" y="54745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1399" y="35276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70373" y="56501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72409" y="56501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16200000" flipH="1">
            <a:off x="7469048" y="3121300"/>
            <a:ext cx="3099180" cy="1401097"/>
          </a:xfrm>
          <a:prstGeom prst="bentConnector3">
            <a:avLst>
              <a:gd name="adj1" fmla="val 4651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51316" y="2348118"/>
            <a:ext cx="2959510" cy="295951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18089" y="2258353"/>
            <a:ext cx="1595373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880605" y="4577825"/>
            <a:ext cx="219803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</a:t>
            </a:r>
            <a:r>
              <a:rPr lang="en-US" dirty="0" smtClean="0"/>
              <a:t>for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45" y="1965007"/>
            <a:ext cx="5934075" cy="41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For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44" y="1965007"/>
            <a:ext cx="5934075" cy="41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Split dataset into 2 subsets using a single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Search for best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that produces the purest  subsets.</a:t>
                </a:r>
              </a:p>
              <a:p>
                <a:r>
                  <a:rPr lang="en-US" dirty="0" smtClean="0"/>
                  <a:t>Do same algorithm recursively for subsets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8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84" y="1750907"/>
            <a:ext cx="5748655" cy="47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</a:p>
          <a:p>
            <a:r>
              <a:rPr lang="en-US" dirty="0" smtClean="0"/>
              <a:t>Average Entropy / Information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Gain ratio</a:t>
            </a:r>
          </a:p>
          <a:p>
            <a:r>
              <a:rPr lang="en-US" dirty="0" smtClean="0"/>
              <a:t>Gini Index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04280" y="1989455"/>
                <a:ext cx="4158894" cy="1040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280" y="1989455"/>
                <a:ext cx="4158894" cy="1040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04280" y="4190983"/>
                <a:ext cx="3344441" cy="1040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280" y="4190983"/>
                <a:ext cx="3344441" cy="1040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04280" y="3114360"/>
                <a:ext cx="5410199" cy="992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280" y="3114360"/>
                <a:ext cx="5410199" cy="9923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04280" y="5315888"/>
                <a:ext cx="4168705" cy="99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280" y="5315888"/>
                <a:ext cx="4168705" cy="992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6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and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Pre-pruning</a:t>
            </a:r>
          </a:p>
          <a:p>
            <a:pPr lvl="1"/>
            <a:r>
              <a:rPr lang="en-US" dirty="0" smtClean="0"/>
              <a:t>Stop growing a branch when information becomes unreliable</a:t>
            </a:r>
          </a:p>
          <a:p>
            <a:r>
              <a:rPr lang="en-US" dirty="0" smtClean="0"/>
              <a:t>Post-pruning</a:t>
            </a:r>
          </a:p>
          <a:p>
            <a:pPr lvl="1"/>
            <a:r>
              <a:rPr lang="en-US" dirty="0"/>
              <a:t>simplify </a:t>
            </a:r>
            <a:r>
              <a:rPr lang="en-US" dirty="0" smtClean="0"/>
              <a:t>tree after training </a:t>
            </a:r>
            <a:r>
              <a:rPr lang="en-US" dirty="0"/>
              <a:t>by replacing some nodes with </a:t>
            </a:r>
            <a:r>
              <a:rPr lang="en-US" dirty="0" smtClean="0"/>
              <a:t>leafs</a:t>
            </a:r>
          </a:p>
          <a:p>
            <a:r>
              <a:rPr lang="en-US" dirty="0" smtClean="0"/>
              <a:t>Post-pruning </a:t>
            </a:r>
            <a:r>
              <a:rPr lang="en-US" dirty="0"/>
              <a:t>preferred in practice</a:t>
            </a:r>
          </a:p>
        </p:txBody>
      </p:sp>
    </p:spTree>
    <p:extLst>
      <p:ext uri="{BB962C8B-B14F-4D97-AF65-F5344CB8AC3E}">
        <p14:creationId xmlns:p14="http://schemas.microsoft.com/office/powerpoint/2010/main" val="27672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Flowchart-like structure</a:t>
            </a:r>
          </a:p>
          <a:p>
            <a:pPr lvl="1"/>
            <a:r>
              <a:rPr lang="en-US" dirty="0" smtClean="0"/>
              <a:t>Each internal node represents a test on an attribute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branch represents the outcome of the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leaf node represents a class </a:t>
            </a:r>
            <a:r>
              <a:rPr lang="en-US" dirty="0" smtClean="0"/>
              <a:t>label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depth</a:t>
            </a:r>
          </a:p>
          <a:p>
            <a:r>
              <a:rPr lang="en-US" dirty="0" smtClean="0"/>
              <a:t>Min Samples</a:t>
            </a:r>
          </a:p>
          <a:p>
            <a:r>
              <a:rPr lang="en-US" dirty="0" smtClean="0"/>
              <a:t>Output is most frequent class in leaf</a:t>
            </a:r>
          </a:p>
          <a:p>
            <a:r>
              <a:rPr lang="en-US" dirty="0" smtClean="0"/>
              <a:t>Output probability is proportion of most frequent class in leaf to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binary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6269" y="2097088"/>
            <a:ext cx="185829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feathers?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5718" y="3789701"/>
            <a:ext cx="185829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Fly?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8154" y="3789702"/>
            <a:ext cx="185829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</a:t>
            </a:r>
            <a:r>
              <a:rPr lang="en-US" dirty="0" err="1" smtClean="0"/>
              <a:t>finns</a:t>
            </a:r>
            <a:r>
              <a:rPr lang="en-US" dirty="0" smtClean="0"/>
              <a:t>? 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 flipH="1">
            <a:off x="4514867" y="2873837"/>
            <a:ext cx="1520551" cy="9158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6035418" y="2873837"/>
            <a:ext cx="1501885" cy="9158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43085" y="3091048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5392" y="469051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99983" y="5263064"/>
            <a:ext cx="1128179" cy="776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Hawk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29559" y="5267988"/>
            <a:ext cx="1128179" cy="776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Penguin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313096" y="5267987"/>
            <a:ext cx="2457755" cy="776750"/>
            <a:chOff x="6372090" y="5579800"/>
            <a:chExt cx="2457755" cy="776750"/>
          </a:xfrm>
        </p:grpSpPr>
        <p:sp>
          <p:nvSpPr>
            <p:cNvPr id="18" name="Rectangle 17"/>
            <p:cNvSpPr/>
            <p:nvPr/>
          </p:nvSpPr>
          <p:spPr>
            <a:xfrm>
              <a:off x="6372090" y="5579801"/>
              <a:ext cx="1128179" cy="77674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Dolphin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01666" y="5579800"/>
              <a:ext cx="1128179" cy="77674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Bear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6" idx="2"/>
            <a:endCxn id="16" idx="0"/>
          </p:cNvCxnSpPr>
          <p:nvPr/>
        </p:nvCxnSpPr>
        <p:spPr>
          <a:xfrm flipH="1">
            <a:off x="3864073" y="4566450"/>
            <a:ext cx="650794" cy="69661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17" idx="0"/>
          </p:cNvCxnSpPr>
          <p:nvPr/>
        </p:nvCxnSpPr>
        <p:spPr>
          <a:xfrm>
            <a:off x="4514867" y="4566450"/>
            <a:ext cx="678782" cy="7015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8" idx="0"/>
          </p:cNvCxnSpPr>
          <p:nvPr/>
        </p:nvCxnSpPr>
        <p:spPr>
          <a:xfrm flipH="1">
            <a:off x="6877186" y="4566451"/>
            <a:ext cx="660117" cy="7015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19" idx="0"/>
          </p:cNvCxnSpPr>
          <p:nvPr/>
        </p:nvCxnSpPr>
        <p:spPr>
          <a:xfrm>
            <a:off x="7537303" y="4566451"/>
            <a:ext cx="669459" cy="7015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28328" y="469051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93749" y="308607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3393" y="469002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36520" y="4685095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categorical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5095" y="2519875"/>
            <a:ext cx="185829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27" idx="0"/>
          </p:cNvCxnSpPr>
          <p:nvPr/>
        </p:nvCxnSpPr>
        <p:spPr>
          <a:xfrm flipH="1">
            <a:off x="3499105" y="3296624"/>
            <a:ext cx="2605139" cy="15436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35" idx="0"/>
          </p:cNvCxnSpPr>
          <p:nvPr/>
        </p:nvCxnSpPr>
        <p:spPr>
          <a:xfrm flipH="1">
            <a:off x="6104243" y="3296624"/>
            <a:ext cx="1" cy="15436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49213" y="36991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6354" y="41948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Medium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48996" y="4840288"/>
            <a:ext cx="130021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54134" y="4840287"/>
            <a:ext cx="130021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059272" y="4840286"/>
            <a:ext cx="130021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" idx="2"/>
            <a:endCxn id="36" idx="0"/>
          </p:cNvCxnSpPr>
          <p:nvPr/>
        </p:nvCxnSpPr>
        <p:spPr>
          <a:xfrm>
            <a:off x="6104244" y="3296624"/>
            <a:ext cx="2605137" cy="154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10284" y="369912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/>
              <a:t>continuous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19194" y="2569036"/>
            <a:ext cx="185829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2"/>
            <a:endCxn id="30" idx="0"/>
          </p:cNvCxnSpPr>
          <p:nvPr/>
        </p:nvCxnSpPr>
        <p:spPr>
          <a:xfrm flipH="1">
            <a:off x="6899381" y="3345785"/>
            <a:ext cx="1748962" cy="154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31" idx="0"/>
          </p:cNvCxnSpPr>
          <p:nvPr/>
        </p:nvCxnSpPr>
        <p:spPr>
          <a:xfrm flipH="1">
            <a:off x="8648342" y="3345785"/>
            <a:ext cx="1" cy="154366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4962" y="381711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0453" y="42440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15-45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49272" y="4889447"/>
            <a:ext cx="130021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98233" y="4889448"/>
            <a:ext cx="130021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747194" y="4889446"/>
            <a:ext cx="130021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4" idx="2"/>
            <a:endCxn id="32" idx="0"/>
          </p:cNvCxnSpPr>
          <p:nvPr/>
        </p:nvCxnSpPr>
        <p:spPr>
          <a:xfrm>
            <a:off x="8648343" y="3345785"/>
            <a:ext cx="1748960" cy="15436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25856" y="38199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&gt;45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36846" y="2569037"/>
            <a:ext cx="185829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&gt; 30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  <a:endCxn id="44" idx="0"/>
          </p:cNvCxnSpPr>
          <p:nvPr/>
        </p:nvCxnSpPr>
        <p:spPr>
          <a:xfrm flipH="1">
            <a:off x="2267142" y="3345786"/>
            <a:ext cx="1098853" cy="154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  <a:endCxn id="45" idx="0"/>
          </p:cNvCxnSpPr>
          <p:nvPr/>
        </p:nvCxnSpPr>
        <p:spPr>
          <a:xfrm>
            <a:off x="3365995" y="3345786"/>
            <a:ext cx="1098853" cy="154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70812" y="3932951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08190" y="39329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17033" y="4889448"/>
            <a:ext cx="130021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814739" y="4889448"/>
            <a:ext cx="1300217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–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Understandable rules</a:t>
            </a:r>
          </a:p>
          <a:p>
            <a:pPr lvl="1"/>
            <a:r>
              <a:rPr lang="en-US" dirty="0" smtClean="0"/>
              <a:t>Low computation</a:t>
            </a:r>
          </a:p>
          <a:p>
            <a:pPr lvl="1"/>
            <a:r>
              <a:rPr lang="en-US" dirty="0" smtClean="0"/>
              <a:t>Both continuous and categorical variables</a:t>
            </a:r>
            <a:endParaRPr lang="en-US" dirty="0"/>
          </a:p>
          <a:p>
            <a:pPr lvl="1"/>
            <a:r>
              <a:rPr lang="en-US" dirty="0" smtClean="0"/>
              <a:t>Shows more important features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Not powerful in regression</a:t>
            </a:r>
          </a:p>
          <a:p>
            <a:pPr lvl="1"/>
            <a:r>
              <a:rPr lang="en-US" dirty="0"/>
              <a:t>computationally expensive to train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3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in 2d 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3492" y="2198013"/>
            <a:ext cx="1151928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&gt; 30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9" idx="0"/>
          </p:cNvCxnSpPr>
          <p:nvPr/>
        </p:nvCxnSpPr>
        <p:spPr>
          <a:xfrm flipH="1">
            <a:off x="1560331" y="2974762"/>
            <a:ext cx="1649125" cy="12315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  <a:endCxn id="10" idx="0"/>
          </p:cNvCxnSpPr>
          <p:nvPr/>
        </p:nvCxnSpPr>
        <p:spPr>
          <a:xfrm>
            <a:off x="3209456" y="2974762"/>
            <a:ext cx="1528738" cy="12147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3854" y="4206316"/>
            <a:ext cx="1772954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 &gt; 2000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6622" y="4189470"/>
            <a:ext cx="1843144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&gt; 1000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981" y="5186773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4506" y="334294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3207" y="5843893"/>
            <a:ext cx="1128179" cy="776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92795" y="5860739"/>
            <a:ext cx="1128179" cy="776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3688" y="5860740"/>
            <a:ext cx="1128179" cy="776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13276" y="5860739"/>
            <a:ext cx="1128179" cy="776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2"/>
            <a:endCxn id="25" idx="0"/>
          </p:cNvCxnSpPr>
          <p:nvPr/>
        </p:nvCxnSpPr>
        <p:spPr>
          <a:xfrm flipH="1">
            <a:off x="887778" y="4983065"/>
            <a:ext cx="672553" cy="8776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26" idx="0"/>
          </p:cNvCxnSpPr>
          <p:nvPr/>
        </p:nvCxnSpPr>
        <p:spPr>
          <a:xfrm>
            <a:off x="1560331" y="4983065"/>
            <a:ext cx="817035" cy="877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23" idx="0"/>
          </p:cNvCxnSpPr>
          <p:nvPr/>
        </p:nvCxnSpPr>
        <p:spPr>
          <a:xfrm flipH="1">
            <a:off x="4067297" y="4966219"/>
            <a:ext cx="670897" cy="877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24" idx="0"/>
          </p:cNvCxnSpPr>
          <p:nvPr/>
        </p:nvCxnSpPr>
        <p:spPr>
          <a:xfrm>
            <a:off x="4738194" y="4966219"/>
            <a:ext cx="818691" cy="894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42121" y="3354456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96266" y="5193015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2422" y="51867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5108" y="51867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039895" y="2097088"/>
            <a:ext cx="0" cy="3576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44929" y="5371439"/>
            <a:ext cx="52405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15363" y="20633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948035" y="54745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in 2d 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3492" y="2198013"/>
            <a:ext cx="1151928" cy="7767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&gt; 30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9" idx="0"/>
          </p:cNvCxnSpPr>
          <p:nvPr/>
        </p:nvCxnSpPr>
        <p:spPr>
          <a:xfrm flipH="1">
            <a:off x="1560331" y="2974762"/>
            <a:ext cx="1649125" cy="12315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  <a:endCxn id="10" idx="0"/>
          </p:cNvCxnSpPr>
          <p:nvPr/>
        </p:nvCxnSpPr>
        <p:spPr>
          <a:xfrm>
            <a:off x="3209456" y="2974762"/>
            <a:ext cx="1528738" cy="12147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3854" y="4206316"/>
            <a:ext cx="1772954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 &gt; 2000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6622" y="4189470"/>
            <a:ext cx="1843144" cy="77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&gt; 1000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981" y="5186773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4506" y="334294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3207" y="5843893"/>
            <a:ext cx="1128179" cy="776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92795" y="5860739"/>
            <a:ext cx="1128179" cy="776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3688" y="5860740"/>
            <a:ext cx="1128179" cy="776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13276" y="5860739"/>
            <a:ext cx="1128179" cy="776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9" idx="2"/>
            <a:endCxn id="25" idx="0"/>
          </p:cNvCxnSpPr>
          <p:nvPr/>
        </p:nvCxnSpPr>
        <p:spPr>
          <a:xfrm flipH="1">
            <a:off x="887778" y="4983065"/>
            <a:ext cx="672553" cy="8776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26" idx="0"/>
          </p:cNvCxnSpPr>
          <p:nvPr/>
        </p:nvCxnSpPr>
        <p:spPr>
          <a:xfrm>
            <a:off x="1560331" y="4983065"/>
            <a:ext cx="817035" cy="877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23" idx="0"/>
          </p:cNvCxnSpPr>
          <p:nvPr/>
        </p:nvCxnSpPr>
        <p:spPr>
          <a:xfrm flipH="1">
            <a:off x="4067297" y="4966219"/>
            <a:ext cx="670897" cy="8776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24" idx="0"/>
          </p:cNvCxnSpPr>
          <p:nvPr/>
        </p:nvCxnSpPr>
        <p:spPr>
          <a:xfrm>
            <a:off x="4738194" y="4966219"/>
            <a:ext cx="818691" cy="894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42121" y="3354456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96266" y="5193015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2422" y="51867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85108" y="51867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039895" y="2097088"/>
            <a:ext cx="0" cy="35761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44929" y="5371439"/>
            <a:ext cx="52405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15363" y="20633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948035" y="54745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66271" y="3712281"/>
            <a:ext cx="522304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91399" y="35276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308</TotalTime>
  <Words>331</Words>
  <Application>Microsoft Office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Trebuchet MS</vt:lpstr>
      <vt:lpstr>Tw Cen MT</vt:lpstr>
      <vt:lpstr>Circuit</vt:lpstr>
      <vt:lpstr>Decision Tree</vt:lpstr>
      <vt:lpstr>What is Decision Tree</vt:lpstr>
      <vt:lpstr>Leaf nodes</vt:lpstr>
      <vt:lpstr>Example - binary</vt:lpstr>
      <vt:lpstr>Example - categorical</vt:lpstr>
      <vt:lpstr>Example - continuous</vt:lpstr>
      <vt:lpstr>Decision tree – pros and cons</vt:lpstr>
      <vt:lpstr>Decision Tree in 2d space</vt:lpstr>
      <vt:lpstr>Decision Tree in 2d space</vt:lpstr>
      <vt:lpstr>Decision Tree in 2d space</vt:lpstr>
      <vt:lpstr>Decision Tree in 2d space</vt:lpstr>
      <vt:lpstr>Decision Tree for classification</vt:lpstr>
      <vt:lpstr>Decision Tree For Regression</vt:lpstr>
      <vt:lpstr>Cart algorithm</vt:lpstr>
      <vt:lpstr>purity</vt:lpstr>
      <vt:lpstr>Purity</vt:lpstr>
      <vt:lpstr>Overfitting and pruning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Windows User</dc:creator>
  <cp:lastModifiedBy>Windows User</cp:lastModifiedBy>
  <cp:revision>14</cp:revision>
  <dcterms:created xsi:type="dcterms:W3CDTF">2020-08-14T17:09:40Z</dcterms:created>
  <dcterms:modified xsi:type="dcterms:W3CDTF">2020-08-14T22:19:21Z</dcterms:modified>
</cp:coreProperties>
</file>