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4" r:id="rId12"/>
    <p:sldId id="269" r:id="rId13"/>
    <p:sldId id="268" r:id="rId14"/>
    <p:sldId id="271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2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150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0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27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4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9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6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6B42-C455-462D-8FAE-E4DFE61E611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F1A4-AD21-4693-803F-5CDFE1D12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35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5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diverse set of classifiers</a:t>
            </a:r>
          </a:p>
          <a:p>
            <a:r>
              <a:rPr lang="en-US" dirty="0" smtClean="0"/>
              <a:t>Use different training algorithm</a:t>
            </a:r>
            <a:endParaRPr lang="en-US" dirty="0"/>
          </a:p>
          <a:p>
            <a:r>
              <a:rPr lang="en-US" dirty="0" smtClean="0"/>
              <a:t>Use different random subsets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8940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and pasting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</a:p>
          <a:p>
            <a:pPr lvl="1"/>
            <a:r>
              <a:rPr lang="en-US" dirty="0" smtClean="0"/>
              <a:t>Sampling with replacement</a:t>
            </a:r>
          </a:p>
          <a:p>
            <a:pPr lvl="1"/>
            <a:r>
              <a:rPr lang="en-US" dirty="0" smtClean="0"/>
              <a:t>Also called bootstrapping</a:t>
            </a:r>
          </a:p>
          <a:p>
            <a:r>
              <a:rPr lang="en-US" dirty="0" smtClean="0"/>
              <a:t>Pasting </a:t>
            </a:r>
          </a:p>
          <a:p>
            <a:pPr lvl="1"/>
            <a:r>
              <a:rPr lang="en-US" dirty="0" smtClean="0"/>
              <a:t>Sampling without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patches and random subspaces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pasting but for features</a:t>
            </a:r>
          </a:p>
          <a:p>
            <a:r>
              <a:rPr lang="en-US" dirty="0" smtClean="0"/>
              <a:t>Each predictor is trained on a subset of features</a:t>
            </a:r>
          </a:p>
          <a:p>
            <a:r>
              <a:rPr lang="en-US" dirty="0" smtClean="0"/>
              <a:t>Useful for high-dimensional inputs</a:t>
            </a:r>
          </a:p>
          <a:p>
            <a:r>
              <a:rPr lang="en-US" dirty="0" smtClean="0"/>
              <a:t>Random patches:</a:t>
            </a:r>
            <a:endParaRPr lang="en-US" dirty="0"/>
          </a:p>
          <a:p>
            <a:pPr lvl="1"/>
            <a:r>
              <a:rPr lang="en-US" dirty="0" smtClean="0"/>
              <a:t>Sampling both training instances and features</a:t>
            </a:r>
          </a:p>
          <a:p>
            <a:r>
              <a:rPr lang="en-US" dirty="0" smtClean="0"/>
              <a:t>Random subspaces:</a:t>
            </a:r>
          </a:p>
          <a:p>
            <a:pPr lvl="1"/>
            <a:r>
              <a:rPr lang="en-US" dirty="0" smtClean="0"/>
              <a:t>Just sampling features</a:t>
            </a:r>
          </a:p>
        </p:txBody>
      </p:sp>
    </p:spTree>
    <p:extLst>
      <p:ext uri="{BB962C8B-B14F-4D97-AF65-F5344CB8AC3E}">
        <p14:creationId xmlns:p14="http://schemas.microsoft.com/office/powerpoint/2010/main" val="169715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ensemble of Decision Trees</a:t>
            </a:r>
          </a:p>
          <a:p>
            <a:r>
              <a:rPr lang="en-US" dirty="0" smtClean="0"/>
              <a:t>Generally trained with the bagging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58" y="3541225"/>
            <a:ext cx="5724906" cy="31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7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in a small random subset of features for splitting</a:t>
            </a:r>
          </a:p>
          <a:p>
            <a:pPr lvl="1"/>
            <a:r>
              <a:rPr lang="en-US" dirty="0" smtClean="0"/>
              <a:t>Greater tree diversity</a:t>
            </a:r>
          </a:p>
          <a:p>
            <a:pPr lvl="1"/>
            <a:r>
              <a:rPr lang="en-US" dirty="0" smtClean="0"/>
              <a:t>Higher bias</a:t>
            </a:r>
          </a:p>
          <a:p>
            <a:pPr lvl="1"/>
            <a:r>
              <a:rPr lang="en-US" dirty="0" smtClean="0"/>
              <a:t>Lower variance</a:t>
            </a:r>
          </a:p>
          <a:p>
            <a:r>
              <a:rPr lang="en-US" dirty="0" smtClean="0"/>
              <a:t>Using a random threshold for each feature</a:t>
            </a:r>
          </a:p>
          <a:p>
            <a:r>
              <a:rPr lang="en-US" dirty="0" smtClean="0"/>
              <a:t>Extra-Tree</a:t>
            </a:r>
          </a:p>
        </p:txBody>
      </p:sp>
    </p:spTree>
    <p:extLst>
      <p:ext uri="{BB962C8B-B14F-4D97-AF65-F5344CB8AC3E}">
        <p14:creationId xmlns:p14="http://schemas.microsoft.com/office/powerpoint/2010/main" val="116518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sequentially</a:t>
            </a:r>
          </a:p>
          <a:p>
            <a:r>
              <a:rPr lang="en-US" dirty="0" smtClean="0"/>
              <a:t>Each predictor trying to correct its predecessor</a:t>
            </a:r>
          </a:p>
          <a:p>
            <a:pPr lvl="1"/>
            <a:r>
              <a:rPr lang="en-US" dirty="0" err="1" smtClean="0"/>
              <a:t>AdaBoost</a:t>
            </a:r>
            <a:r>
              <a:rPr lang="en-US" dirty="0" smtClean="0"/>
              <a:t> (Adaptive Boosting)</a:t>
            </a:r>
          </a:p>
          <a:p>
            <a:pPr lvl="1"/>
            <a:r>
              <a:rPr lang="en-US" dirty="0" smtClean="0"/>
              <a:t>Gradient 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9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predictor  pay a bit more attention to the training instances that the predecessor </a:t>
            </a:r>
            <a:r>
              <a:rPr lang="en-US" dirty="0" err="1" smtClean="0"/>
              <a:t>underfitted</a:t>
            </a:r>
            <a:endParaRPr lang="en-US" dirty="0" smtClean="0"/>
          </a:p>
          <a:p>
            <a:r>
              <a:rPr lang="en-US" dirty="0" smtClean="0"/>
              <a:t>Focusing more and more on the hard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175" y="3080538"/>
            <a:ext cx="4559111" cy="2710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6950"/>
            <a:ext cx="121920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ensemble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</a:t>
            </a:r>
            <a:r>
              <a:rPr lang="en-US" dirty="0"/>
              <a:t>multiple predictors </a:t>
            </a:r>
            <a:r>
              <a:rPr lang="en-US" dirty="0" smtClean="0"/>
              <a:t>is </a:t>
            </a:r>
            <a:r>
              <a:rPr lang="en-US" dirty="0"/>
              <a:t>called ensemble </a:t>
            </a:r>
            <a:r>
              <a:rPr lang="en-US" dirty="0" smtClean="0"/>
              <a:t>learning</a:t>
            </a:r>
            <a:endParaRPr lang="en-US" dirty="0"/>
          </a:p>
          <a:p>
            <a:r>
              <a:rPr lang="en-US" dirty="0"/>
              <a:t>The winning solutions in Machine Learning competitions often </a:t>
            </a:r>
            <a:r>
              <a:rPr lang="en-US" dirty="0" smtClean="0"/>
              <a:t>involve several </a:t>
            </a:r>
            <a:r>
              <a:rPr lang="en-US" dirty="0"/>
              <a:t>Ensemble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Wisdom of crowd</a:t>
            </a:r>
          </a:p>
        </p:txBody>
      </p:sp>
      <p:pic>
        <p:nvPicPr>
          <p:cNvPr id="1026" name="Picture 2" descr="https://lh3.googleusercontent.com/proxy/lu1vMMdxOeIsBvF8XvPVohQyFDtXzqOxPw-EoL4KV-aBz8-nBra_19rDq8lM5YzUVZRBxzIwN4q6trA2q1-4jwkdNbdci3v3Q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33" y="4435792"/>
            <a:ext cx="6869155" cy="229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95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Sequentially adding predictors to an ensemble, each one correcting its predecessor</a:t>
                </a:r>
              </a:p>
              <a:p>
                <a:r>
                  <a:rPr lang="en-US" dirty="0" smtClean="0"/>
                  <a:t>Fit new predictor to the residual error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21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2304669"/>
            <a:ext cx="102584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classifier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40" y="2380330"/>
            <a:ext cx="6984492" cy="40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dose ensemble help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biased coin</a:t>
            </a:r>
          </a:p>
          <a:p>
            <a:pPr lvl="1"/>
            <a:r>
              <a:rPr lang="en-US" dirty="0" smtClean="0"/>
              <a:t>51% chance of head</a:t>
            </a:r>
          </a:p>
          <a:p>
            <a:pPr lvl="1"/>
            <a:r>
              <a:rPr lang="en-US" dirty="0" smtClean="0"/>
              <a:t>49% chance of tail</a:t>
            </a:r>
          </a:p>
          <a:p>
            <a:r>
              <a:rPr lang="en-US" dirty="0" smtClean="0"/>
              <a:t>If we toss it 10,000 times, we will get more or less</a:t>
            </a:r>
          </a:p>
          <a:p>
            <a:pPr lvl="1"/>
            <a:r>
              <a:rPr lang="en-US" dirty="0" smtClean="0"/>
              <a:t>510 heads</a:t>
            </a:r>
          </a:p>
          <a:p>
            <a:pPr lvl="1"/>
            <a:r>
              <a:rPr lang="en-US" dirty="0" smtClean="0"/>
              <a:t>490 tails</a:t>
            </a:r>
          </a:p>
          <a:p>
            <a:r>
              <a:rPr lang="en-US" dirty="0" smtClean="0"/>
              <a:t>So majority of heads.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5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dose ensemble </a:t>
            </a:r>
            <a:r>
              <a:rPr lang="en-US" dirty="0" smtClean="0"/>
              <a:t>help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flip this coin 3 times:</a:t>
            </a:r>
          </a:p>
          <a:p>
            <a:pPr lvl="1"/>
            <a:r>
              <a:rPr lang="en-US" dirty="0" smtClean="0"/>
              <a:t>3 heads and 0 tails =&gt; 0.51 * 0.51 * 0.51 * 1 = 0.132651</a:t>
            </a:r>
            <a:endParaRPr lang="en-US" dirty="0"/>
          </a:p>
          <a:p>
            <a:pPr lvl="1"/>
            <a:r>
              <a:rPr lang="en-US" dirty="0" smtClean="0"/>
              <a:t>2 </a:t>
            </a:r>
            <a:r>
              <a:rPr lang="en-US" dirty="0"/>
              <a:t>heads and </a:t>
            </a:r>
            <a:r>
              <a:rPr lang="en-US" dirty="0" smtClean="0"/>
              <a:t>1 </a:t>
            </a:r>
            <a:r>
              <a:rPr lang="en-US" dirty="0"/>
              <a:t>tails =&gt; 0.51 * 0.51 * </a:t>
            </a:r>
            <a:r>
              <a:rPr lang="en-US" dirty="0" smtClean="0"/>
              <a:t>0.49 * 3 = 0.382347</a:t>
            </a:r>
            <a:endParaRPr lang="en-US" dirty="0"/>
          </a:p>
          <a:p>
            <a:pPr lvl="1"/>
            <a:r>
              <a:rPr lang="en-US" dirty="0" smtClean="0"/>
              <a:t>1 </a:t>
            </a:r>
            <a:r>
              <a:rPr lang="en-US" dirty="0"/>
              <a:t>heads and </a:t>
            </a:r>
            <a:r>
              <a:rPr lang="en-US" dirty="0" smtClean="0"/>
              <a:t>2 </a:t>
            </a:r>
            <a:r>
              <a:rPr lang="en-US" dirty="0"/>
              <a:t>tails =&gt; 0.51 * </a:t>
            </a:r>
            <a:r>
              <a:rPr lang="en-US" dirty="0" smtClean="0"/>
              <a:t>0.49 </a:t>
            </a:r>
            <a:r>
              <a:rPr lang="en-US" dirty="0"/>
              <a:t>* </a:t>
            </a:r>
            <a:r>
              <a:rPr lang="en-US" dirty="0" smtClean="0"/>
              <a:t>0.49 * 3 = 0.367353</a:t>
            </a:r>
            <a:endParaRPr lang="en-US" dirty="0"/>
          </a:p>
          <a:p>
            <a:pPr lvl="1"/>
            <a:r>
              <a:rPr lang="en-US" dirty="0" smtClean="0"/>
              <a:t>0 </a:t>
            </a:r>
            <a:r>
              <a:rPr lang="en-US" dirty="0"/>
              <a:t>heads and </a:t>
            </a:r>
            <a:r>
              <a:rPr lang="en-US" dirty="0" smtClean="0"/>
              <a:t>3 </a:t>
            </a:r>
            <a:r>
              <a:rPr lang="en-US" dirty="0"/>
              <a:t>tails =&gt; </a:t>
            </a:r>
            <a:r>
              <a:rPr lang="en-US" dirty="0" smtClean="0"/>
              <a:t>0.49 </a:t>
            </a:r>
            <a:r>
              <a:rPr lang="en-US" dirty="0"/>
              <a:t>* </a:t>
            </a:r>
            <a:r>
              <a:rPr lang="en-US" dirty="0" smtClean="0"/>
              <a:t>0.49 </a:t>
            </a:r>
            <a:r>
              <a:rPr lang="en-US" dirty="0"/>
              <a:t>* </a:t>
            </a:r>
            <a:r>
              <a:rPr lang="en-US" dirty="0" smtClean="0"/>
              <a:t>0.49 * 1 = 0.117649</a:t>
            </a:r>
          </a:p>
          <a:p>
            <a:r>
              <a:rPr lang="en-US" dirty="0" smtClean="0"/>
              <a:t>P(majority of heads) = 0.514998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3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dose ensemble help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toss a coin </a:t>
            </a:r>
            <a:r>
              <a:rPr lang="en-US" b="1" dirty="0" smtClean="0"/>
              <a:t>n</a:t>
            </a:r>
            <a:r>
              <a:rPr lang="en-US" dirty="0" smtClean="0"/>
              <a:t> times we have:</a:t>
            </a:r>
          </a:p>
          <a:p>
            <a:pPr lvl="1"/>
            <a:r>
              <a:rPr lang="en-US" dirty="0" smtClean="0"/>
              <a:t>a is probability of heads</a:t>
            </a:r>
          </a:p>
          <a:p>
            <a:pPr lvl="1"/>
            <a:r>
              <a:rPr lang="en-US" dirty="0" smtClean="0"/>
              <a:t>b is probability of tails</a:t>
            </a:r>
          </a:p>
          <a:p>
            <a:r>
              <a:rPr lang="en-US" dirty="0" smtClean="0"/>
              <a:t>For n = 1000, probability of majority of heads is : 72.6%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505956" y="2249487"/>
                <a:ext cx="520841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956" y="2249487"/>
                <a:ext cx="5208414" cy="653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7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voting</a:t>
            </a:r>
          </a:p>
          <a:p>
            <a:pPr lvl="1"/>
            <a:r>
              <a:rPr lang="en-US" dirty="0" smtClean="0"/>
              <a:t>Just final output of each classifier</a:t>
            </a:r>
          </a:p>
          <a:p>
            <a:r>
              <a:rPr lang="en-US" dirty="0" smtClean="0"/>
              <a:t>Soft voting</a:t>
            </a:r>
          </a:p>
          <a:p>
            <a:pPr lvl="1"/>
            <a:r>
              <a:rPr lang="en-US" dirty="0" smtClean="0"/>
              <a:t>Use probabilities to compute final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193</TotalTime>
  <Words>404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Tw Cen MT</vt:lpstr>
      <vt:lpstr>Circuit</vt:lpstr>
      <vt:lpstr>Ensemble learning</vt:lpstr>
      <vt:lpstr>What is ensemble learning</vt:lpstr>
      <vt:lpstr>Ensemble learning</vt:lpstr>
      <vt:lpstr>Voting classifier</vt:lpstr>
      <vt:lpstr>Why dose ensemble help (1)</vt:lpstr>
      <vt:lpstr>Why dose ensemble help (2)</vt:lpstr>
      <vt:lpstr>Why dose ensemble help (3)</vt:lpstr>
      <vt:lpstr>voting</vt:lpstr>
      <vt:lpstr>PowerPoint Presentation</vt:lpstr>
      <vt:lpstr>problems</vt:lpstr>
      <vt:lpstr>Bagging and pasting</vt:lpstr>
      <vt:lpstr>Random patches and random subspaces</vt:lpstr>
      <vt:lpstr>PowerPoint Presentation</vt:lpstr>
      <vt:lpstr>Random Forests</vt:lpstr>
      <vt:lpstr>Random forests</vt:lpstr>
      <vt:lpstr>Extra randomness</vt:lpstr>
      <vt:lpstr>PowerPoint Presentation</vt:lpstr>
      <vt:lpstr>boosting</vt:lpstr>
      <vt:lpstr>Adaboosting</vt:lpstr>
      <vt:lpstr>Gradient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Windows User</dc:creator>
  <cp:lastModifiedBy>Windows User</cp:lastModifiedBy>
  <cp:revision>10</cp:revision>
  <dcterms:created xsi:type="dcterms:W3CDTF">2020-08-14T22:19:37Z</dcterms:created>
  <dcterms:modified xsi:type="dcterms:W3CDTF">2020-08-15T01:33:04Z</dcterms:modified>
</cp:coreProperties>
</file>