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71" r:id="rId16"/>
    <p:sldId id="269" r:id="rId17"/>
    <p:sldId id="270" r:id="rId18"/>
    <p:sldId id="273" r:id="rId19"/>
    <p:sldId id="276" r:id="rId20"/>
    <p:sldId id="277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BA3EB1-2F68-4E97-AFDE-41A75D0733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7B441AE-F1E5-49D7-B6A3-31AC64E5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3EB1-2F68-4E97-AFDE-41A75D0733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41AE-F1E5-49D7-B6A3-31AC64E5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8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3EB1-2F68-4E97-AFDE-41A75D0733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41AE-F1E5-49D7-B6A3-31AC64E5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3EB1-2F68-4E97-AFDE-41A75D0733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41AE-F1E5-49D7-B6A3-31AC64E586E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821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3EB1-2F68-4E97-AFDE-41A75D0733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41AE-F1E5-49D7-B6A3-31AC64E5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5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3EB1-2F68-4E97-AFDE-41A75D0733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41AE-F1E5-49D7-B6A3-31AC64E5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3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3EB1-2F68-4E97-AFDE-41A75D0733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41AE-F1E5-49D7-B6A3-31AC64E5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1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3EB1-2F68-4E97-AFDE-41A75D0733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41AE-F1E5-49D7-B6A3-31AC64E5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9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3EB1-2F68-4E97-AFDE-41A75D0733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41AE-F1E5-49D7-B6A3-31AC64E5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8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3EB1-2F68-4E97-AFDE-41A75D0733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41AE-F1E5-49D7-B6A3-31AC64E5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5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3EB1-2F68-4E97-AFDE-41A75D0733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41AE-F1E5-49D7-B6A3-31AC64E5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1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3EB1-2F68-4E97-AFDE-41A75D0733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41AE-F1E5-49D7-B6A3-31AC64E5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3EB1-2F68-4E97-AFDE-41A75D0733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41AE-F1E5-49D7-B6A3-31AC64E5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3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3EB1-2F68-4E97-AFDE-41A75D0733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41AE-F1E5-49D7-B6A3-31AC64E5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3EB1-2F68-4E97-AFDE-41A75D0733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41AE-F1E5-49D7-B6A3-31AC64E5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3EB1-2F68-4E97-AFDE-41A75D0733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41AE-F1E5-49D7-B6A3-31AC64E5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7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3EB1-2F68-4E97-AFDE-41A75D0733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41AE-F1E5-49D7-B6A3-31AC64E5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9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A3EB1-2F68-4E97-AFDE-41A75D07338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441AE-F1E5-49D7-B6A3-31AC64E5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37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8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Perceptron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695976" y="2097088"/>
            <a:ext cx="4796872" cy="4429168"/>
            <a:chOff x="3695976" y="2097088"/>
            <a:chExt cx="4796872" cy="44291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5976" y="2097088"/>
              <a:ext cx="4796872" cy="442916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4160520" y="4256808"/>
              <a:ext cx="1933680" cy="19336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242304" y="2343840"/>
              <a:ext cx="2091000" cy="209100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556248" y="23438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</a:rPr>
                <a:t>0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58554" y="2588798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</a:rPr>
                <a:t>1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03270" y="42872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5576" y="4532174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97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Perceptron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217952" y="2097088"/>
            <a:ext cx="4796872" cy="4429168"/>
            <a:chOff x="3695976" y="2097088"/>
            <a:chExt cx="4796872" cy="44291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5976" y="2097088"/>
              <a:ext cx="4796872" cy="442916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4160520" y="4256808"/>
              <a:ext cx="1933680" cy="19336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242304" y="2343840"/>
              <a:ext cx="2091000" cy="209100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556248" y="23438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</a:rPr>
                <a:t>0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58554" y="2588798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</a:rPr>
                <a:t>1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03270" y="42872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5576" y="4532174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483" y="2097088"/>
            <a:ext cx="4796872" cy="442916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7040880" y="2343840"/>
            <a:ext cx="0" cy="3846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40880" y="6190488"/>
            <a:ext cx="416052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/>
          <a:srcRect l="43142" t="22920" r="46182" b="71712"/>
          <a:stretch/>
        </p:blipFill>
        <p:spPr>
          <a:xfrm>
            <a:off x="7115052" y="2391346"/>
            <a:ext cx="512064" cy="2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0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Perceptron</a:t>
            </a:r>
          </a:p>
        </p:txBody>
      </p:sp>
      <p:sp>
        <p:nvSpPr>
          <p:cNvPr id="4" name="Oval 3"/>
          <p:cNvSpPr/>
          <p:nvPr/>
        </p:nvSpPr>
        <p:spPr>
          <a:xfrm>
            <a:off x="2156623" y="3374136"/>
            <a:ext cx="1188720" cy="1188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>
            <a:off x="1479967" y="3968496"/>
            <a:ext cx="6766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3345343" y="3968496"/>
            <a:ext cx="5760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1413" y="3783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21415" y="3783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865271" y="3374136"/>
            <a:ext cx="1188720" cy="1188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6"/>
          </p:cNvCxnSpPr>
          <p:nvPr/>
        </p:nvCxnSpPr>
        <p:spPr>
          <a:xfrm>
            <a:off x="10053991" y="3968496"/>
            <a:ext cx="5760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98361" y="3783830"/>
            <a:ext cx="23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30063" y="3783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787573" y="2062004"/>
            <a:ext cx="1188720" cy="11887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87573" y="4694210"/>
            <a:ext cx="1188720" cy="11887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5"/>
            <a:endCxn id="12" idx="2"/>
          </p:cNvCxnSpPr>
          <p:nvPr/>
        </p:nvCxnSpPr>
        <p:spPr>
          <a:xfrm>
            <a:off x="7802209" y="3076640"/>
            <a:ext cx="1063062" cy="8918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7"/>
            <a:endCxn id="12" idx="2"/>
          </p:cNvCxnSpPr>
          <p:nvPr/>
        </p:nvCxnSpPr>
        <p:spPr>
          <a:xfrm flipV="1">
            <a:off x="7802209" y="3968496"/>
            <a:ext cx="1063062" cy="89979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  <a:endCxn id="17" idx="3"/>
          </p:cNvCxnSpPr>
          <p:nvPr/>
        </p:nvCxnSpPr>
        <p:spPr>
          <a:xfrm flipV="1">
            <a:off x="6132922" y="3076640"/>
            <a:ext cx="828735" cy="8918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3"/>
            <a:endCxn id="18" idx="1"/>
          </p:cNvCxnSpPr>
          <p:nvPr/>
        </p:nvCxnSpPr>
        <p:spPr>
          <a:xfrm>
            <a:off x="6132922" y="3968496"/>
            <a:ext cx="828735" cy="89979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2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</a:t>
            </a:r>
            <a:endParaRPr lang="en-US" dirty="0"/>
          </a:p>
        </p:txBody>
      </p:sp>
      <p:pic>
        <p:nvPicPr>
          <p:cNvPr id="2050" name="Picture 2" descr="A hypothetical example of Multilayer Perceptron Network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879" y="1523774"/>
            <a:ext cx="6810375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60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32" y="1522856"/>
            <a:ext cx="7844636" cy="42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9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regression and </a:t>
            </a:r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Good for </a:t>
            </a:r>
            <a:r>
              <a:rPr lang="en-US" dirty="0"/>
              <a:t>nonlinear data with large number of </a:t>
            </a:r>
            <a:r>
              <a:rPr lang="en-US" dirty="0" smtClean="0"/>
              <a:t>inputs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black box</a:t>
            </a:r>
          </a:p>
          <a:p>
            <a:pPr lvl="1"/>
            <a:r>
              <a:rPr lang="en-US" dirty="0"/>
              <a:t>computationally very expensive and time consuming to </a:t>
            </a:r>
            <a:r>
              <a:rPr lang="en-US" dirty="0" smtClean="0"/>
              <a:t>train</a:t>
            </a:r>
          </a:p>
          <a:p>
            <a:pPr lvl="1"/>
            <a:r>
              <a:rPr lang="en-US" dirty="0"/>
              <a:t>depend a lot on training </a:t>
            </a:r>
            <a:r>
              <a:rPr lang="en-US" dirty="0" smtClean="0"/>
              <a:t>data </a:t>
            </a:r>
          </a:p>
          <a:p>
            <a:pPr lvl="1"/>
            <a:r>
              <a:rPr lang="en-US" dirty="0" smtClean="0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6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hidden layer is enough.</a:t>
            </a:r>
          </a:p>
          <a:p>
            <a:r>
              <a:rPr lang="en-US" dirty="0" smtClean="0"/>
              <a:t>If we have enough hidden units, we can solve every problem.</a:t>
            </a:r>
          </a:p>
          <a:p>
            <a:r>
              <a:rPr lang="en-US" dirty="0" smtClean="0"/>
              <a:t>Hidden units cant use linear (identity) activation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0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vs 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Shallow</a:t>
            </a:r>
          </a:p>
          <a:p>
            <a:pPr lvl="1"/>
            <a:r>
              <a:rPr lang="en-US" dirty="0" smtClean="0"/>
              <a:t>Only one hidden layer</a:t>
            </a:r>
          </a:p>
          <a:p>
            <a:pPr lvl="1"/>
            <a:r>
              <a:rPr lang="en-US" dirty="0" smtClean="0"/>
              <a:t>Simple neurons</a:t>
            </a:r>
          </a:p>
          <a:p>
            <a:r>
              <a:rPr lang="en-US" dirty="0" smtClean="0"/>
              <a:t>Deep</a:t>
            </a:r>
          </a:p>
          <a:p>
            <a:pPr lvl="1"/>
            <a:r>
              <a:rPr lang="en-US" dirty="0" smtClean="0"/>
              <a:t>More than one hidden layer</a:t>
            </a:r>
          </a:p>
          <a:p>
            <a:pPr lvl="1"/>
            <a:r>
              <a:rPr lang="en-US" dirty="0" smtClean="0"/>
              <a:t>Various types of neurons</a:t>
            </a:r>
          </a:p>
          <a:p>
            <a:pPr lvl="2"/>
            <a:r>
              <a:rPr lang="en-US" dirty="0" smtClean="0"/>
              <a:t>Convolutional</a:t>
            </a:r>
            <a:endParaRPr lang="en-US" dirty="0"/>
          </a:p>
          <a:p>
            <a:pPr lvl="2"/>
            <a:r>
              <a:rPr lang="en-US" dirty="0" smtClean="0"/>
              <a:t>Recurrent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26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vs deep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NN with the right architectures achieve better results than shallow </a:t>
            </a:r>
            <a:r>
              <a:rPr lang="en-US" dirty="0" smtClean="0"/>
              <a:t>ones</a:t>
            </a:r>
          </a:p>
          <a:p>
            <a:r>
              <a:rPr lang="en-US" dirty="0"/>
              <a:t>the deep models are able to extract/build better features than shallow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09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pic>
        <p:nvPicPr>
          <p:cNvPr id="6146" name="Picture 2" descr="Backpropagation in Neural Networks: Process, Example &amp; Cod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671" y="1862963"/>
            <a:ext cx="6007481" cy="466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86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neuron</a:t>
            </a:r>
            <a:endParaRPr lang="en-US" dirty="0"/>
          </a:p>
        </p:txBody>
      </p:sp>
      <p:pic>
        <p:nvPicPr>
          <p:cNvPr id="4" name="Picture 2" descr="File:Blausen 0657 MultipolarNeur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0959" y="1953356"/>
            <a:ext cx="6866906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507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Gradient descent</a:t>
            </a:r>
          </a:p>
          <a:p>
            <a:r>
              <a:rPr lang="en-US" dirty="0" smtClean="0"/>
              <a:t>SGD</a:t>
            </a:r>
          </a:p>
          <a:p>
            <a:r>
              <a:rPr lang="en-US" dirty="0" smtClean="0"/>
              <a:t>mini-batch GD</a:t>
            </a:r>
          </a:p>
          <a:p>
            <a:r>
              <a:rPr lang="en-US" dirty="0" smtClean="0"/>
              <a:t>Momentum</a:t>
            </a:r>
          </a:p>
          <a:p>
            <a:r>
              <a:rPr lang="en-US" dirty="0" err="1" smtClean="0"/>
              <a:t>AdaGrad</a:t>
            </a:r>
            <a:endParaRPr lang="en-US" dirty="0" smtClean="0"/>
          </a:p>
          <a:p>
            <a:r>
              <a:rPr lang="en-US" dirty="0" err="1" smtClean="0"/>
              <a:t>AdaDelta</a:t>
            </a:r>
            <a:endParaRPr lang="en-US" dirty="0" smtClean="0"/>
          </a:p>
          <a:p>
            <a:r>
              <a:rPr lang="en-US" dirty="0" err="1" smtClean="0"/>
              <a:t>RMSprop</a:t>
            </a:r>
            <a:endParaRPr lang="en-US" dirty="0" smtClean="0"/>
          </a:p>
          <a:p>
            <a:r>
              <a:rPr lang="en-US" dirty="0" smtClean="0"/>
              <a:t>Adam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59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2" y="1180618"/>
            <a:ext cx="3788353" cy="4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neuron</a:t>
            </a:r>
            <a:endParaRPr lang="en-US" dirty="0"/>
          </a:p>
        </p:txBody>
      </p:sp>
      <p:pic>
        <p:nvPicPr>
          <p:cNvPr id="4" name="Picture 2" descr="https://cdn-images-1.medium.com/max/1600/1*nRRXhhjSjKNpGn-T3yF2Ew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3436" y="2681658"/>
            <a:ext cx="7401951" cy="3357586"/>
          </a:xfrm>
          <a:prstGeom prst="rect">
            <a:avLst/>
          </a:prstGeom>
          <a:noFill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6387" y="2681658"/>
            <a:ext cx="3429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266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38" y="1955181"/>
            <a:ext cx="5362427" cy="2069709"/>
          </a:xfrm>
          <a:prstGeom prst="rect">
            <a:avLst/>
          </a:prstGeom>
        </p:spPr>
      </p:pic>
      <p:pic>
        <p:nvPicPr>
          <p:cNvPr id="12" name="Picture 10" descr="https://cdn-images-1.medium.com/max/1000/1*p_hyqAtyI8pbt2kEl6siO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50" b="43017"/>
          <a:stretch/>
        </p:blipFill>
        <p:spPr bwMode="auto">
          <a:xfrm>
            <a:off x="121359" y="1955181"/>
            <a:ext cx="6419647" cy="433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s://cdn-images-1.medium.com/max/1000/1*XxxiA0jJvPrHEJHD4z893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848" y="4122255"/>
            <a:ext cx="5362427" cy="215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6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algorithm (1958)</a:t>
            </a:r>
          </a:p>
          <a:p>
            <a:r>
              <a:rPr lang="en-US" dirty="0" smtClean="0"/>
              <a:t>Perceptron is a basic algorithm for neural networks</a:t>
            </a:r>
          </a:p>
          <a:p>
            <a:r>
              <a:rPr lang="en-US" dirty="0" smtClean="0"/>
              <a:t>Much like logistic regression</a:t>
            </a:r>
          </a:p>
          <a:p>
            <a:r>
              <a:rPr lang="en-US" dirty="0" smtClean="0"/>
              <a:t>linear problems</a:t>
            </a:r>
          </a:p>
          <a:p>
            <a:r>
              <a:rPr lang="en-US" dirty="0" smtClean="0"/>
              <a:t>Hebbian learning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1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output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Activation function = step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42672" y="3368605"/>
            <a:ext cx="1303477" cy="1303477"/>
            <a:chOff x="8562899" y="3668581"/>
            <a:chExt cx="856527" cy="856527"/>
          </a:xfrm>
        </p:grpSpPr>
        <p:sp>
          <p:nvSpPr>
            <p:cNvPr id="21" name="Rectangle 20"/>
            <p:cNvSpPr/>
            <p:nvPr/>
          </p:nvSpPr>
          <p:spPr>
            <a:xfrm>
              <a:off x="8562899" y="3668581"/>
              <a:ext cx="856527" cy="85652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Elbow Connector 21"/>
            <p:cNvCxnSpPr/>
            <p:nvPr/>
          </p:nvCxnSpPr>
          <p:spPr>
            <a:xfrm flipH="1">
              <a:off x="8734634" y="3921824"/>
              <a:ext cx="477520" cy="369332"/>
            </a:xfrm>
            <a:prstGeom prst="bentConnector3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086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</a:t>
            </a:r>
            <a:r>
              <a:rPr lang="en-US" dirty="0" smtClean="0"/>
              <a:t>learning rule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16960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Learning rate: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Perceptron 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and label: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Perceptron </a:t>
                </a:r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then do nothing</a:t>
                </a:r>
              </a:p>
              <a:p>
                <a:r>
                  <a:rPr lang="en-US" dirty="0" smtClean="0"/>
                  <a:t>Else 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169601"/>
              </a:xfrm>
              <a:blipFill>
                <a:blip r:embed="rId2"/>
                <a:stretch>
                  <a:fillRect l="-1231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33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4411" y="3776472"/>
            <a:ext cx="5573333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</a:t>
            </a:r>
            <a:r>
              <a:rPr lang="en-US" dirty="0" smtClean="0"/>
              <a:t>learning rule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380384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Learning rate: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Perceptron 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and label: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Perceptron </a:t>
                </a:r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then do nothing</a:t>
                </a:r>
              </a:p>
              <a:p>
                <a:r>
                  <a:rPr lang="en-US" dirty="0" smtClean="0"/>
                  <a:t>Else 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3803842"/>
              </a:xfrm>
              <a:blipFill>
                <a:blip r:embed="rId2"/>
                <a:stretch>
                  <a:fillRect l="-1231" t="-2083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307772" y="3939427"/>
                <a:ext cx="5245282" cy="423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772" y="3939427"/>
                <a:ext cx="5245282" cy="423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ent-Up Arrow 5"/>
          <p:cNvSpPr/>
          <p:nvPr/>
        </p:nvSpPr>
        <p:spPr>
          <a:xfrm>
            <a:off x="8074152" y="4663440"/>
            <a:ext cx="1033272" cy="9875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7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Perceptron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976" y="2097088"/>
            <a:ext cx="4796872" cy="442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40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240</TotalTime>
  <Words>199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Trebuchet MS</vt:lpstr>
      <vt:lpstr>Tw Cen MT</vt:lpstr>
      <vt:lpstr>Circuit</vt:lpstr>
      <vt:lpstr>Neural Networks</vt:lpstr>
      <vt:lpstr>Biological neuron</vt:lpstr>
      <vt:lpstr>Computational neuron</vt:lpstr>
      <vt:lpstr>Activation functions</vt:lpstr>
      <vt:lpstr>perceptron</vt:lpstr>
      <vt:lpstr>Perceptron output</vt:lpstr>
      <vt:lpstr>Perceptron learning rule</vt:lpstr>
      <vt:lpstr>Perceptron learning rule</vt:lpstr>
      <vt:lpstr>Problems with Perceptron</vt:lpstr>
      <vt:lpstr>Problems with Perceptron</vt:lpstr>
      <vt:lpstr>Problems with Perceptron</vt:lpstr>
      <vt:lpstr>Problems with Perceptron</vt:lpstr>
      <vt:lpstr>MLP</vt:lpstr>
      <vt:lpstr>PowerPoint Presentation</vt:lpstr>
      <vt:lpstr>MLP pros and cons</vt:lpstr>
      <vt:lpstr>MLP architecture</vt:lpstr>
      <vt:lpstr>Shallow vs deep neural networks</vt:lpstr>
      <vt:lpstr>Shallow vs deep neural networks</vt:lpstr>
      <vt:lpstr>backpropagation</vt:lpstr>
      <vt:lpstr>optimizers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Windows User</dc:creator>
  <cp:lastModifiedBy>Windows User</cp:lastModifiedBy>
  <cp:revision>12</cp:revision>
  <dcterms:created xsi:type="dcterms:W3CDTF">2020-08-16T22:05:12Z</dcterms:created>
  <dcterms:modified xsi:type="dcterms:W3CDTF">2020-08-17T02:06:02Z</dcterms:modified>
</cp:coreProperties>
</file>