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3" r:id="rId10"/>
    <p:sldId id="262" r:id="rId11"/>
    <p:sldId id="282" r:id="rId12"/>
    <p:sldId id="268" r:id="rId13"/>
    <p:sldId id="267" r:id="rId14"/>
    <p:sldId id="274" r:id="rId15"/>
    <p:sldId id="275" r:id="rId16"/>
    <p:sldId id="276" r:id="rId17"/>
    <p:sldId id="269" r:id="rId18"/>
    <p:sldId id="277" r:id="rId19"/>
    <p:sldId id="271" r:id="rId20"/>
    <p:sldId id="278" r:id="rId21"/>
    <p:sldId id="279" r:id="rId22"/>
    <p:sldId id="280" r:id="rId23"/>
    <p:sldId id="281" r:id="rId24"/>
    <p:sldId id="283" r:id="rId25"/>
    <p:sldId id="272" r:id="rId26"/>
    <p:sldId id="284" r:id="rId27"/>
    <p:sldId id="286" r:id="rId28"/>
    <p:sldId id="285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70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0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4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8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1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3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DE11-9E18-41B1-92AD-F02C461AA6A8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115D-1F0B-45E6-9418-16B4AAB11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52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in different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72" y="1670788"/>
            <a:ext cx="8209280" cy="48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of data from a high-dimensional space into a low-dimensional </a:t>
            </a:r>
            <a:r>
              <a:rPr lang="en-US" dirty="0" smtClean="0"/>
              <a:t>space</a:t>
            </a:r>
          </a:p>
          <a:p>
            <a:r>
              <a:rPr lang="en-US" dirty="0"/>
              <a:t>low-dimensional representation retains some meaningful properties of the original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78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</a:t>
            </a:r>
            <a:r>
              <a:rPr lang="en-US" dirty="0" smtClean="0"/>
              <a:t>reduction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overfitting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Faster and more efficient models</a:t>
            </a:r>
          </a:p>
          <a:p>
            <a:r>
              <a:rPr lang="en-US" dirty="0" smtClean="0"/>
              <a:t>Storing datasets</a:t>
            </a:r>
          </a:p>
          <a:p>
            <a:r>
              <a:rPr lang="en-US" dirty="0"/>
              <a:t>Decorrelation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25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</a:t>
            </a:r>
            <a:r>
              <a:rPr lang="en-US" dirty="0" smtClean="0"/>
              <a:t>reduction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</a:p>
          <a:p>
            <a:r>
              <a:rPr lang="en-US" dirty="0"/>
              <a:t>Feature </a:t>
            </a:r>
            <a:r>
              <a:rPr lang="en-US" dirty="0" smtClean="0"/>
              <a:t>projection</a:t>
            </a:r>
          </a:p>
          <a:p>
            <a:pPr lvl="1"/>
            <a:r>
              <a:rPr lang="en-US" dirty="0" smtClean="0"/>
              <a:t>PCA</a:t>
            </a:r>
          </a:p>
          <a:p>
            <a:r>
              <a:rPr lang="en-US" dirty="0" smtClean="0"/>
              <a:t>Manifold learning</a:t>
            </a:r>
          </a:p>
          <a:p>
            <a:pPr lvl="1"/>
            <a:r>
              <a:rPr lang="en-US" dirty="0" smtClean="0"/>
              <a:t>LLE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96" y="3846608"/>
            <a:ext cx="3596999" cy="27755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83" y="1948749"/>
            <a:ext cx="3614465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pic>
        <p:nvPicPr>
          <p:cNvPr id="1028" name="Picture 4" descr="Vector project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28" y="1849843"/>
            <a:ext cx="4827968" cy="434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052322" y="5431536"/>
                <a:ext cx="3499869" cy="750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322" y="5431536"/>
                <a:ext cx="3499869" cy="750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Component Analysis (PCA)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995"/>
          <a:stretch/>
        </p:blipFill>
        <p:spPr>
          <a:xfrm>
            <a:off x="1631949" y="2097088"/>
            <a:ext cx="8389875" cy="4229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341364" y="2295144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364" y="2295144"/>
                <a:ext cx="334451" cy="307777"/>
              </a:xfrm>
              <a:prstGeom prst="rect">
                <a:avLst/>
              </a:prstGeom>
              <a:blipFill>
                <a:blip r:embed="rId3"/>
                <a:stretch>
                  <a:fillRect l="-7273" r="-545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341363" y="342176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363" y="3421769"/>
                <a:ext cx="334451" cy="307777"/>
              </a:xfrm>
              <a:prstGeom prst="rect">
                <a:avLst/>
              </a:prstGeom>
              <a:blipFill>
                <a:blip r:embed="rId4"/>
                <a:stretch>
                  <a:fillRect l="-7273" r="-5455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341363" y="4720089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363" y="4720089"/>
                <a:ext cx="334451" cy="307777"/>
              </a:xfrm>
              <a:prstGeom prst="rect">
                <a:avLst/>
              </a:prstGeom>
              <a:blipFill>
                <a:blip r:embed="rId5"/>
                <a:stretch>
                  <a:fillRect l="-7273" r="-5455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492435" y="4210560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435" y="4210560"/>
                <a:ext cx="334451" cy="307777"/>
              </a:xfrm>
              <a:prstGeom prst="rect">
                <a:avLst/>
              </a:prstGeom>
              <a:blipFill>
                <a:blip r:embed="rId6"/>
                <a:stretch>
                  <a:fillRect l="-7273" r="-5455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2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in vectors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51076" y="2468880"/>
                <a:ext cx="4749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𝑆𝑉𝐷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𝑑𝑒𝑐𝑜𝑚𝑝𝑜𝑠𝑖𝑡𝑖𝑜𝑛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76" y="2468880"/>
                <a:ext cx="4749377" cy="369332"/>
              </a:xfrm>
              <a:prstGeom prst="rect">
                <a:avLst/>
              </a:prstGeom>
              <a:blipFill>
                <a:blip r:embed="rId2"/>
                <a:stretch>
                  <a:fillRect l="-642" t="-4918" r="-1669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51076" y="3210004"/>
                <a:ext cx="2149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76" y="3210004"/>
                <a:ext cx="2149435" cy="369332"/>
              </a:xfrm>
              <a:prstGeom prst="rect">
                <a:avLst/>
              </a:prstGeom>
              <a:blipFill>
                <a:blip r:embed="rId3"/>
                <a:stretch>
                  <a:fillRect l="-1983" r="-17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751076" y="3951128"/>
                <a:ext cx="17376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𝑑𝑖𝑎𝑔𝑛𝑎𝑙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76" y="3951128"/>
                <a:ext cx="1737655" cy="369332"/>
              </a:xfrm>
              <a:prstGeom prst="rect">
                <a:avLst/>
              </a:prstGeom>
              <a:blipFill>
                <a:blip r:embed="rId4"/>
                <a:stretch>
                  <a:fillRect l="-2807" t="-4918" r="-4912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751075" y="4692252"/>
                <a:ext cx="2277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𝑐𝑜𝑚𝑝𝑜𝑛𝑒𝑛𝑡𝑠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75" y="4692252"/>
                <a:ext cx="2277611" cy="369332"/>
              </a:xfrm>
              <a:prstGeom prst="rect">
                <a:avLst/>
              </a:prstGeom>
              <a:blipFill>
                <a:blip r:embed="rId5"/>
                <a:stretch>
                  <a:fillRect l="-1872" r="-2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751075" y="5433376"/>
                <a:ext cx="61325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𝑜𝑟𝑡𝑜𝑔𝑜𝑛𝑎𝑙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75" y="5433376"/>
                <a:ext cx="6132576" cy="369332"/>
              </a:xfrm>
              <a:prstGeom prst="rect">
                <a:avLst/>
              </a:prstGeom>
              <a:blipFill>
                <a:blip r:embed="rId6"/>
                <a:stretch>
                  <a:fillRect l="-994" t="-4918" r="-1093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9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Linear Embedding (LLE)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how each training instance linearly relates to its </a:t>
            </a:r>
            <a:r>
              <a:rPr lang="en-US" dirty="0" smtClean="0"/>
              <a:t>closest neighbors</a:t>
            </a:r>
            <a:endParaRPr lang="en-US" dirty="0"/>
          </a:p>
          <a:p>
            <a:r>
              <a:rPr lang="en-US" dirty="0" smtClean="0"/>
              <a:t>Then </a:t>
            </a:r>
            <a:r>
              <a:rPr lang="en-US" dirty="0"/>
              <a:t>looking for low-dimensional representation where </a:t>
            </a:r>
            <a:r>
              <a:rPr lang="en-US" dirty="0" smtClean="0"/>
              <a:t>these local</a:t>
            </a:r>
            <a:r>
              <a:rPr lang="en-US" dirty="0"/>
              <a:t> </a:t>
            </a:r>
            <a:r>
              <a:rPr lang="en-US" dirty="0" smtClean="0"/>
              <a:t>relationships </a:t>
            </a:r>
            <a:r>
              <a:rPr lang="en-US" dirty="0"/>
              <a:t>are best preserved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2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a set of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objects </a:t>
            </a:r>
            <a:r>
              <a:rPr lang="en-US" dirty="0"/>
              <a:t>in the same group </a:t>
            </a:r>
            <a:r>
              <a:rPr lang="en-US" dirty="0" smtClean="0"/>
              <a:t>are </a:t>
            </a:r>
            <a:r>
              <a:rPr lang="en-US" dirty="0"/>
              <a:t>more similar to each other than to those in other groups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LLE</a:t>
            </a:r>
            <a:endParaRPr lang="en-US" dirty="0"/>
          </a:p>
        </p:txBody>
      </p:sp>
      <p:pic>
        <p:nvPicPr>
          <p:cNvPr id="2050" name="Picture 2" descr="https://encrypted-tbn0.gstatic.com/images?q=tbn:ANd9GcQm9m3kAQBKWi2g0toncBZoDpemMSMqZ3nl_0LlhwxtjKYpguQt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95" y="2097088"/>
            <a:ext cx="6681034" cy="41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6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I: find k-nearest neighbors</a:t>
            </a:r>
          </a:p>
          <a:p>
            <a:r>
              <a:rPr lang="en-US" dirty="0" smtClean="0"/>
              <a:t>Step II: find W such that: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95763" y="3374136"/>
                <a:ext cx="5701304" cy="31935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𝐾𝑁𝑁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                       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𝑒𝑎𝑐h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63" y="3374136"/>
                <a:ext cx="5701304" cy="3193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5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III: find Z matrix in lower dimension such that: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60819" y="3258436"/>
                <a:ext cx="5531643" cy="15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19" y="3258436"/>
                <a:ext cx="5531643" cy="1523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77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Multidimensional scaling (MDS)</a:t>
            </a:r>
            <a:endParaRPr lang="en-US" dirty="0" smtClean="0"/>
          </a:p>
          <a:p>
            <a:pPr lvl="1"/>
            <a:r>
              <a:rPr lang="en-US" dirty="0" smtClean="0"/>
              <a:t>Preserve the distances between the instances</a:t>
            </a:r>
          </a:p>
          <a:p>
            <a:r>
              <a:rPr lang="en-US" dirty="0" err="1" smtClean="0"/>
              <a:t>Isomap</a:t>
            </a:r>
            <a:endParaRPr lang="en-US" dirty="0" smtClean="0"/>
          </a:p>
          <a:p>
            <a:pPr lvl="1"/>
            <a:r>
              <a:rPr lang="en-US" dirty="0" smtClean="0"/>
              <a:t>Forms nearest neighbor graph and try to preserve geodesic distances</a:t>
            </a:r>
          </a:p>
          <a:p>
            <a:r>
              <a:rPr lang="en-US" dirty="0" smtClean="0"/>
              <a:t>T-SNE</a:t>
            </a:r>
          </a:p>
          <a:p>
            <a:pPr lvl="1"/>
            <a:r>
              <a:rPr lang="en-US" dirty="0" smtClean="0"/>
              <a:t>Keep similar instances close and dissimilar apart (cluster visualization)</a:t>
            </a:r>
          </a:p>
          <a:p>
            <a:r>
              <a:rPr lang="en-US" dirty="0" smtClean="0"/>
              <a:t>LDA</a:t>
            </a:r>
          </a:p>
          <a:p>
            <a:pPr lvl="1"/>
            <a:r>
              <a:rPr lang="en-US" dirty="0" smtClean="0"/>
              <a:t>Classification algorithm, keep classes as far apart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932" y="1180618"/>
            <a:ext cx="3788353" cy="43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Neural Network</a:t>
            </a:r>
          </a:p>
          <a:p>
            <a:r>
              <a:rPr lang="en-US" dirty="0" smtClean="0"/>
              <a:t>learns </a:t>
            </a:r>
            <a:r>
              <a:rPr lang="en-US" dirty="0"/>
              <a:t>efficient data </a:t>
            </a:r>
            <a:r>
              <a:rPr lang="en-US" dirty="0" smtClean="0"/>
              <a:t>representation </a:t>
            </a:r>
            <a:r>
              <a:rPr lang="en-US" dirty="0"/>
              <a:t>in an unsupervised </a:t>
            </a:r>
            <a:r>
              <a:rPr lang="en-US" dirty="0" smtClean="0"/>
              <a:t>manner</a:t>
            </a:r>
          </a:p>
          <a:p>
            <a:r>
              <a:rPr lang="en-US" dirty="0" smtClean="0"/>
              <a:t>Used in dimensional reduction</a:t>
            </a:r>
          </a:p>
        </p:txBody>
      </p:sp>
    </p:spTree>
    <p:extLst>
      <p:ext uri="{BB962C8B-B14F-4D97-AF65-F5344CB8AC3E}">
        <p14:creationId xmlns:p14="http://schemas.microsoft.com/office/powerpoint/2010/main" val="21236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Autoencoders, idea</a:t>
            </a:r>
            <a:endParaRPr lang="en-US" dirty="0"/>
          </a:p>
        </p:txBody>
      </p:sp>
      <p:pic>
        <p:nvPicPr>
          <p:cNvPr id="3078" name="Picture 6" descr="Building Autoencoders in Ker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41" y="2241232"/>
            <a:ext cx="8667141" cy="272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1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undercomplete Autoencoders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75" y="2097088"/>
            <a:ext cx="7137274" cy="40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Autoencoders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undercomplete </a:t>
            </a:r>
            <a:r>
              <a:rPr lang="en-US" dirty="0" smtClean="0"/>
              <a:t>Autoencoders </a:t>
            </a:r>
          </a:p>
          <a:p>
            <a:pPr lvl="1"/>
            <a:r>
              <a:rPr lang="en-US" dirty="0" smtClean="0"/>
              <a:t>bottleneck</a:t>
            </a:r>
          </a:p>
          <a:p>
            <a:r>
              <a:rPr lang="en-US" dirty="0" smtClean="0"/>
              <a:t>Sparse Autoencoders</a:t>
            </a:r>
          </a:p>
          <a:p>
            <a:pPr lvl="1"/>
            <a:r>
              <a:rPr lang="en-US" dirty="0" smtClean="0"/>
              <a:t>L1 regularization</a:t>
            </a:r>
          </a:p>
          <a:p>
            <a:pPr lvl="1"/>
            <a:r>
              <a:rPr lang="en-US" dirty="0" smtClean="0"/>
              <a:t>Better for classification</a:t>
            </a:r>
          </a:p>
          <a:p>
            <a:r>
              <a:rPr lang="en-US" dirty="0" smtClean="0"/>
              <a:t>Denoising Autoencoders</a:t>
            </a:r>
          </a:p>
          <a:p>
            <a:pPr lvl="1"/>
            <a:r>
              <a:rPr lang="en-US" dirty="0" smtClean="0"/>
              <a:t>Input is corrupted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</a:t>
            </a:r>
            <a:r>
              <a:rPr lang="en-US" dirty="0" smtClean="0"/>
              <a:t>Autoencoders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56" y="3104229"/>
            <a:ext cx="6273512" cy="2080419"/>
          </a:xfrm>
        </p:spPr>
      </p:pic>
    </p:spTree>
    <p:extLst>
      <p:ext uri="{BB962C8B-B14F-4D97-AF65-F5344CB8AC3E}">
        <p14:creationId xmlns:p14="http://schemas.microsoft.com/office/powerpoint/2010/main" val="347897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VS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is unsupervised</a:t>
            </a:r>
          </a:p>
          <a:p>
            <a:pPr lvl="1"/>
            <a:r>
              <a:rPr lang="en-US" dirty="0" smtClean="0"/>
              <a:t>We just have input</a:t>
            </a:r>
          </a:p>
          <a:p>
            <a:pPr lvl="1"/>
            <a:r>
              <a:rPr lang="en-US" dirty="0" smtClean="0"/>
              <a:t>We don’t know possible outputs</a:t>
            </a:r>
          </a:p>
          <a:p>
            <a:r>
              <a:rPr lang="en-US" dirty="0" smtClean="0"/>
              <a:t>Classification is supervised</a:t>
            </a:r>
          </a:p>
          <a:p>
            <a:pPr lvl="1"/>
            <a:r>
              <a:rPr lang="en-US" dirty="0" smtClean="0"/>
              <a:t>We have input and label</a:t>
            </a:r>
            <a:endParaRPr lang="en-US" dirty="0"/>
          </a:p>
          <a:p>
            <a:pPr lvl="1"/>
            <a:r>
              <a:rPr lang="en-US" dirty="0"/>
              <a:t>We </a:t>
            </a:r>
            <a:r>
              <a:rPr lang="en-US" dirty="0" smtClean="0"/>
              <a:t>know </a:t>
            </a:r>
            <a:r>
              <a:rPr lang="en-US" dirty="0"/>
              <a:t>possible outputs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21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3074" name="Picture 2" descr="Pseudo-code of the Lloyd's K-Means algorithm K-Means is a simpl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23" y="2097088"/>
            <a:ext cx="9273377" cy="370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4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2050" name="Picture 2" descr="method-k-means-steps-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7" y="1851342"/>
            <a:ext cx="920115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DB-scan</a:t>
            </a:r>
            <a:endParaRPr lang="en-US" dirty="0"/>
          </a:p>
        </p:txBody>
      </p:sp>
      <p:pic>
        <p:nvPicPr>
          <p:cNvPr id="5122" name="Picture 2" descr="https://encrypted-tbn0.gstatic.com/images?q=tbn:ANd9GcRxLwda-mJq2tUm6YHZwxYXFNeTSp63UC4wUyUWbnWtXh2dir4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150" y="2288159"/>
            <a:ext cx="9106323" cy="273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Core, border and noise points</a:t>
            </a:r>
            <a:endParaRPr lang="en-US" dirty="0"/>
          </a:p>
        </p:txBody>
      </p:sp>
      <p:pic>
        <p:nvPicPr>
          <p:cNvPr id="4098" name="Picture 2" descr="https://encrypted-tbn0.gstatic.com/images?q=tbn:ANd9GcSuKtG80nGbgevUpFfGR21mUvQ6d5PlIB-WR3kfAwIxX0DuCcY&amp;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371" y="2289651"/>
            <a:ext cx="6248082" cy="406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2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DB-scan</a:t>
            </a:r>
            <a:endParaRPr lang="en-US" dirty="0"/>
          </a:p>
        </p:txBody>
      </p:sp>
      <p:pic>
        <p:nvPicPr>
          <p:cNvPr id="6146" name="Picture 2" descr="Distributed DBSCAN Algorithm – Concept and Experimental Evaluati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75" y="1758760"/>
            <a:ext cx="7772273" cy="475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</a:t>
            </a:r>
            <a:endParaRPr lang="en-US" dirty="0"/>
          </a:p>
        </p:txBody>
      </p:sp>
      <p:pic>
        <p:nvPicPr>
          <p:cNvPr id="7170" name="Picture 2" descr="https://encrypted-tbn0.gstatic.com/images?q=tbn:ANd9GcRKvx7uh9Xs_UXcNF4NnF3Jni_-UftBaQSwVoP3g3kqIrYXkdKG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16" y="2185324"/>
            <a:ext cx="488308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Gaussian Mixture Models — PyPR v0.1rc3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185324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243</TotalTime>
  <Words>315</Words>
  <Application>Microsoft Office PowerPoint</Application>
  <PresentationFormat>Widescreen</PresentationFormat>
  <Paragraphs>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Trebuchet MS</vt:lpstr>
      <vt:lpstr>Tw Cen MT</vt:lpstr>
      <vt:lpstr>Circuit</vt:lpstr>
      <vt:lpstr>Clustering</vt:lpstr>
      <vt:lpstr>What is clustering</vt:lpstr>
      <vt:lpstr>Clustering VS classification</vt:lpstr>
      <vt:lpstr>K-means</vt:lpstr>
      <vt:lpstr>K-means</vt:lpstr>
      <vt:lpstr>DB-scan</vt:lpstr>
      <vt:lpstr>Core, border and noise points</vt:lpstr>
      <vt:lpstr>DB-scan</vt:lpstr>
      <vt:lpstr>Gaussian mixture model</vt:lpstr>
      <vt:lpstr>Clustering in different data</vt:lpstr>
      <vt:lpstr>PowerPoint Presentation</vt:lpstr>
      <vt:lpstr>Dimensionality Reduction</vt:lpstr>
      <vt:lpstr>Dimensionality reduction</vt:lpstr>
      <vt:lpstr>Dimensionality reduction use cases</vt:lpstr>
      <vt:lpstr>Dimensionality reduction techniques</vt:lpstr>
      <vt:lpstr>projection</vt:lpstr>
      <vt:lpstr>Principle Component Analysis (PCA)</vt:lpstr>
      <vt:lpstr>PCA in vectors</vt:lpstr>
      <vt:lpstr>Local Linear Embedding (LLE)</vt:lpstr>
      <vt:lpstr>LLE</vt:lpstr>
      <vt:lpstr>LLE algorithm</vt:lpstr>
      <vt:lpstr>LLE algorithm</vt:lpstr>
      <vt:lpstr>Other techniques</vt:lpstr>
      <vt:lpstr>PowerPoint Presentation</vt:lpstr>
      <vt:lpstr>autoencoders</vt:lpstr>
      <vt:lpstr>Autoencoders, idea</vt:lpstr>
      <vt:lpstr>undercomplete Autoencoders </vt:lpstr>
      <vt:lpstr>Autoencoders Variations</vt:lpstr>
      <vt:lpstr>Denoising Autoencoders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Windows User</dc:creator>
  <cp:lastModifiedBy>Windows User</cp:lastModifiedBy>
  <cp:revision>22</cp:revision>
  <dcterms:created xsi:type="dcterms:W3CDTF">2020-08-22T01:03:29Z</dcterms:created>
  <dcterms:modified xsi:type="dcterms:W3CDTF">2020-08-22T16:35:27Z</dcterms:modified>
</cp:coreProperties>
</file>