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Oswald"/>
      <p:regular r:id="rId40"/>
      <p:bold r:id="rId41"/>
    </p:embeddedFont>
    <p:embeddedFont>
      <p:font typeface="Questrial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2" Type="http://schemas.openxmlformats.org/officeDocument/2006/relationships/font" Target="fonts/Questrial-regular.fntdata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-italic.fntdata"/><Relationship Id="rId10" Type="http://schemas.openxmlformats.org/officeDocument/2006/relationships/slide" Target="slides/slide4.xml"/><Relationship Id="rId32" Type="http://schemas.openxmlformats.org/officeDocument/2006/relationships/font" Target="fonts/Poppins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ProximaNovaExtrabold-bold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942b3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942b3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Add this code to the HTML document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Divs define sections in your HTML document. Use them to format grouped elements in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 make a new div and add it into the &lt;body&gt;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58942b36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58942b36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Don’t need to demo this slide, just talk about it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Classes and IDs distinguish your elements and are needed to reference them in CSS and JS.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IDs must be unique, and each element must have only one. Multiple elements can have the same class, and the same element can have multiple classes.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58942b36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58942b36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Don’t demo this, it’s already added in start.css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vh/vw are the viewport window’s height &amp; 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divs are positioned from (0,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the W3 documentation for style properties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58942b36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58942b36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Add h1 function to the css file, then DEMO &amp; show text has changed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To reference a class, use .classname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 To reference an id, use #idname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58942b36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58942b36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Put this code into start.html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Canvas coordinates start from the top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58942b36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58942b36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this code to start.html and start.js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the init function is important, as it ensures that your code will only run after the body elements are loaded.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browser is loaded, an HTML DOM(Document Object Model) is created, allowing JS to work with HTML/CSS elements. This function accesses the myCanvas element.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getContext(“2d”) returns a context object with methods/properties for drawing on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58942b36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58942b36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this code in start.js. then DEMO and show the two rectangles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define the fill to be red, then draw one red rectangle. Positioned at 0, 0, and it is 100px wide and high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draw a second rectangle with only the outline, with the same width and height, but at (100, 100)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58942b36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58942b36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Add this code in start.js.  Call in init(), then DEMO and show the circle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draw a circle, we define the fillStyle to be orange, and a line width of 5px. Then we define circle as a Path2D function, which is a new feature in HTML5 which can save paths into variables for redrawing.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calling the arc function, make sure to use radians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Then draw the outline and fill the color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00b53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00b53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the distinction between canvas vs svgs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Canvas draws 2D graphics pixel by pixel. If you need to change a graphic, the entire canvas must be redrawn.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No support for event handlers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SVG is XML based, and accessible in the DOM.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Shapes can be auto re-rendered by browser if attributes of the SVG element are changed.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You can attach JS event handlers to SVG elements.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58942b36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58942b36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58942b3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58942b3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58942b36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58942b36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58942b3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58942b3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58942b3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58942b3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Chrome Developer Tools: Set of web authoring and debugging tools built into Google Chrome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 recommend this as it’s already built into the chrome browser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Should be equivalent for 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(show a demo)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58942b3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58942b3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Show console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Can right click on areas of the page and see what div it is in, and the css styles associated with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Show how you can change css and html elements temporarily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You can even switch to a mobile/responsive UI design view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58942b3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58942b3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58942b3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58942b3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SVG (Scalable Vector Graphics)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Used to define vector based graphics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SVG is a language for describing 2D graphics in 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graphics are resizeable and won’t lose their 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that appears is a circle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58942b36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58942b36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Unzip it, and open the 3 files in a text editor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58942b36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58942b36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(This is already placed in start.html, just talk about 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basic html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&lt;meta&gt; defines metadata of your html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&lt;head&gt; is where you will place your script and link tags to js and css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&lt;body&gt; contains your html content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1207250" y="3948650"/>
            <a:ext cx="6734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204950" y="3992750"/>
            <a:ext cx="6734100" cy="4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24050" y="744575"/>
            <a:ext cx="789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2790600" y="4476950"/>
            <a:ext cx="3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43950" y="2909188"/>
            <a:ext cx="7856100" cy="66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2" type="subTitle"/>
          </p:nvPr>
        </p:nvSpPr>
        <p:spPr>
          <a:xfrm>
            <a:off x="681300" y="3690800"/>
            <a:ext cx="77814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889675"/>
            <a:ext cx="3999900" cy="36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3844600"/>
            <a:ext cx="8520600" cy="44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Proxima Nova Extrabold"/>
              <a:buNone/>
              <a:defRPr sz="52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subTitle"/>
          </p:nvPr>
        </p:nvSpPr>
        <p:spPr>
          <a:xfrm>
            <a:off x="311700" y="2761750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2" name="Google Shape;11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729450" y="1321200"/>
            <a:ext cx="7688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643950" y="2909188"/>
            <a:ext cx="78561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681300" y="3690800"/>
            <a:ext cx="778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31800"/>
            <a:ext cx="85206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2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★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2" name="Google Shape;15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idx="1" type="subTitle"/>
          </p:nvPr>
        </p:nvSpPr>
        <p:spPr>
          <a:xfrm>
            <a:off x="311700" y="384460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Proxima Nova Extrabold"/>
              <a:buNone/>
              <a:defRPr sz="52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" name="Google Shape;167;p39"/>
          <p:cNvSpPr txBox="1"/>
          <p:nvPr>
            <p:ph idx="2" type="subTitle"/>
          </p:nvPr>
        </p:nvSpPr>
        <p:spPr>
          <a:xfrm>
            <a:off x="311700" y="276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2" name="Google Shape;172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4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>
            <a:off x="729450" y="1321200"/>
            <a:ext cx="7688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3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571950"/>
            <a:ext cx="28080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★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311700" y="929100"/>
            <a:ext cx="299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425"/>
            <a:ext cx="31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0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21775"/>
            <a:ext cx="85206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812700"/>
            <a:ext cx="8520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7"/>
          <p:cNvSpPr txBox="1"/>
          <p:nvPr>
            <p:ph idx="2" type="title"/>
          </p:nvPr>
        </p:nvSpPr>
        <p:spPr>
          <a:xfrm>
            <a:off x="311700" y="674275"/>
            <a:ext cx="8520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oppins"/>
              <a:buNone/>
              <a:defRPr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wwun@ucalgary.ca" TargetMode="External"/><Relationship Id="rId4" Type="http://schemas.openxmlformats.org/officeDocument/2006/relationships/hyperlink" Target="mailto:frajabiy@ucalgary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html/html5_svg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caniuse.com/" TargetMode="External"/><Relationship Id="rId5" Type="http://schemas.openxmlformats.org/officeDocument/2006/relationships/hyperlink" Target="http://howtocenterincss.com/" TargetMode="External"/><Relationship Id="rId6" Type="http://schemas.openxmlformats.org/officeDocument/2006/relationships/hyperlink" Target="https://developers.google.com/speed/librar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etbrains.com/studen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ctrTitle"/>
          </p:nvPr>
        </p:nvSpPr>
        <p:spPr>
          <a:xfrm>
            <a:off x="624050" y="744575"/>
            <a:ext cx="789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</a:t>
            </a:r>
            <a:endParaRPr/>
          </a:p>
        </p:txBody>
      </p:sp>
      <p:sp>
        <p:nvSpPr>
          <p:cNvPr id="182" name="Google Shape;182;p41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83" name="Google Shape;183;p41"/>
          <p:cNvSpPr txBox="1"/>
          <p:nvPr>
            <p:ph idx="2" type="subTitle"/>
          </p:nvPr>
        </p:nvSpPr>
        <p:spPr>
          <a:xfrm>
            <a:off x="1204950" y="3992750"/>
            <a:ext cx="6734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Tiffany Wun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|| Fatemeh Rajabiyazdi</a:t>
            </a:r>
            <a:endParaRPr/>
          </a:p>
        </p:txBody>
      </p:sp>
      <p:sp>
        <p:nvSpPr>
          <p:cNvPr id="184" name="Google Shape;184;p41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tww</a:t>
            </a:r>
            <a:r>
              <a:rPr lang="en-GB" u="sng">
                <a:latin typeface="Lato"/>
                <a:ea typeface="Lato"/>
                <a:cs typeface="Lato"/>
                <a:sym typeface="Lato"/>
                <a:hlinkClick r:id="rId3"/>
              </a:rPr>
              <a:t>un@ucalgary.ca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|| </a:t>
            </a:r>
            <a:r>
              <a:rPr lang="en-GB" u="sng">
                <a:latin typeface="Lato"/>
                <a:ea typeface="Lato"/>
                <a:cs typeface="Lato"/>
                <a:sym typeface="Lato"/>
                <a:hlinkClick r:id="rId4"/>
              </a:rPr>
              <a:t>frajabiy@ucalgary.ca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&lt;div&gt; TAGS</a:t>
            </a:r>
            <a:endParaRPr/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1152475"/>
            <a:ext cx="3999900" cy="258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Let’s make a new div in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GB" sz="1800"/>
              <a:t>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&lt;div class = "class1" id = "myDiv"&gt;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&lt;h1&gt;Hello!&lt;/h1&gt;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0"/>
          <p:cNvSpPr txBox="1"/>
          <p:nvPr>
            <p:ph idx="2" type="body"/>
          </p:nvPr>
        </p:nvSpPr>
        <p:spPr>
          <a:xfrm>
            <a:off x="5399700" y="1475175"/>
            <a:ext cx="3645300" cy="118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Divs define sections in your HTML document. Use them to format grouped elements in CSS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Google Shape;252;p50"/>
          <p:cNvCxnSpPr>
            <a:endCxn id="251" idx="1"/>
          </p:cNvCxnSpPr>
          <p:nvPr/>
        </p:nvCxnSpPr>
        <p:spPr>
          <a:xfrm flipH="1" rot="10800000">
            <a:off x="4311600" y="2065725"/>
            <a:ext cx="10881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&amp; IDs in HTML</a:t>
            </a:r>
            <a:endParaRPr/>
          </a:p>
        </p:txBody>
      </p:sp>
      <p:sp>
        <p:nvSpPr>
          <p:cNvPr id="258" name="Google Shape;258;p51"/>
          <p:cNvSpPr txBox="1"/>
          <p:nvPr>
            <p:ph idx="1" type="body"/>
          </p:nvPr>
        </p:nvSpPr>
        <p:spPr>
          <a:xfrm>
            <a:off x="311700" y="1300600"/>
            <a:ext cx="3999900" cy="12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&lt;div class = "</a:t>
            </a:r>
            <a:r>
              <a:rPr b="1" lang="en-GB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class1 class2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" id = "</a:t>
            </a:r>
            <a:r>
              <a:rPr b="1" lang="en-GB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myDiv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"&gt;...&lt;/div&gt;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51"/>
          <p:cNvSpPr txBox="1"/>
          <p:nvPr>
            <p:ph idx="2" type="body"/>
          </p:nvPr>
        </p:nvSpPr>
        <p:spPr>
          <a:xfrm>
            <a:off x="5399700" y="1300600"/>
            <a:ext cx="3645300" cy="215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Classes and IDs distinguish your elements and are needed to reference them in CSS and 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IDs</a:t>
            </a:r>
            <a:r>
              <a:rPr lang="en-GB">
                <a:solidFill>
                  <a:srgbClr val="76A5AF"/>
                </a:solidFill>
              </a:rPr>
              <a:t> </a:t>
            </a:r>
            <a:r>
              <a:rPr lang="en-GB"/>
              <a:t>must be </a:t>
            </a:r>
            <a:r>
              <a:rPr b="1" lang="en-GB"/>
              <a:t>unique</a:t>
            </a:r>
            <a:r>
              <a:rPr lang="en-GB"/>
              <a:t>, and each element must have only one. Multiple elements can have the same class, and the same element can have multiple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51"/>
          <p:cNvCxnSpPr>
            <a:stCxn id="258" idx="3"/>
          </p:cNvCxnSpPr>
          <p:nvPr/>
        </p:nvCxnSpPr>
        <p:spPr>
          <a:xfrm flipH="1" rot="10800000">
            <a:off x="4311600" y="1905400"/>
            <a:ext cx="10656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266" name="Google Shape;266;p52"/>
          <p:cNvSpPr txBox="1"/>
          <p:nvPr>
            <p:ph idx="1" type="body"/>
          </p:nvPr>
        </p:nvSpPr>
        <p:spPr>
          <a:xfrm>
            <a:off x="311700" y="844850"/>
            <a:ext cx="3999900" cy="232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html, body{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height: 100vh;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width: 100vw;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margin: 0 auto;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padding: 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position: absolute;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52"/>
          <p:cNvSpPr txBox="1"/>
          <p:nvPr>
            <p:ph idx="2" type="body"/>
          </p:nvPr>
        </p:nvSpPr>
        <p:spPr>
          <a:xfrm>
            <a:off x="5399700" y="908825"/>
            <a:ext cx="3645300" cy="199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vh/vw are the viewport window’s height &amp; 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These divs are positioned from (0, 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Check the W3 documentation for style properties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68" name="Google Shape;268;p52"/>
          <p:cNvCxnSpPr/>
          <p:nvPr/>
        </p:nvCxnSpPr>
        <p:spPr>
          <a:xfrm flipH="1" rot="10800000">
            <a:off x="4311600" y="1905400"/>
            <a:ext cx="10656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274" name="Google Shape;274;p53"/>
          <p:cNvSpPr txBox="1"/>
          <p:nvPr>
            <p:ph idx="1" type="body"/>
          </p:nvPr>
        </p:nvSpPr>
        <p:spPr>
          <a:xfrm>
            <a:off x="267675" y="822675"/>
            <a:ext cx="3999900" cy="345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this to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start.css: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h1{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font-family: 'Courier New';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color: blue;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#myDiv{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border: 3px dashed black;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53"/>
          <p:cNvSpPr txBox="1"/>
          <p:nvPr>
            <p:ph idx="2" type="body"/>
          </p:nvPr>
        </p:nvSpPr>
        <p:spPr>
          <a:xfrm>
            <a:off x="5355675" y="1206450"/>
            <a:ext cx="3645300" cy="153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To reference a class, use</a:t>
            </a:r>
            <a:r>
              <a:rPr b="1" lang="en-GB" sz="1800"/>
              <a:t> .classname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 To reference an id, use</a:t>
            </a:r>
            <a:r>
              <a:rPr b="1" lang="en-GB" sz="1800"/>
              <a:t> #idname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76" name="Google Shape;276;p53"/>
          <p:cNvCxnSpPr/>
          <p:nvPr/>
        </p:nvCxnSpPr>
        <p:spPr>
          <a:xfrm flipH="1" rot="10800000">
            <a:off x="4267575" y="1988175"/>
            <a:ext cx="10656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THE &lt;canvas&gt; TAG</a:t>
            </a:r>
            <a:endParaRPr/>
          </a:p>
        </p:txBody>
      </p:sp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311700" y="889725"/>
            <a:ext cx="3999900" cy="2880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 canvas is a</a:t>
            </a:r>
            <a:r>
              <a:rPr lang="en-GB"/>
              <a:t> container for drawing graphics in 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Use the </a:t>
            </a:r>
            <a:r>
              <a:rPr b="1" lang="en-GB">
                <a:solidFill>
                  <a:schemeClr val="accent5"/>
                </a:solidFill>
              </a:rPr>
              <a:t>&lt;canvas&gt;</a:t>
            </a:r>
            <a:r>
              <a:rPr lang="en-GB"/>
              <a:t> element in HTML to draw graphics using 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Between the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&lt;body&gt; </a:t>
            </a:r>
            <a:r>
              <a:rPr lang="en-GB"/>
              <a:t>tags, add: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&lt;canvas id = "myCanvas" width = "400" height = "400"&gt;&lt;/canvas&gt;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There are two types of primitives in the canvas: </a:t>
            </a:r>
            <a:r>
              <a:rPr b="1" lang="en-GB"/>
              <a:t>rectangles </a:t>
            </a:r>
            <a:r>
              <a:rPr lang="en-GB"/>
              <a:t>and </a:t>
            </a:r>
            <a:r>
              <a:rPr b="1" lang="en-GB"/>
              <a:t>paths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54"/>
          <p:cNvGrpSpPr/>
          <p:nvPr/>
        </p:nvGrpSpPr>
        <p:grpSpPr>
          <a:xfrm>
            <a:off x="5010175" y="859563"/>
            <a:ext cx="3510500" cy="3210088"/>
            <a:chOff x="5010175" y="859563"/>
            <a:chExt cx="3510500" cy="3210088"/>
          </a:xfrm>
        </p:grpSpPr>
        <p:sp>
          <p:nvSpPr>
            <p:cNvPr id="284" name="Google Shape;284;p54"/>
            <p:cNvSpPr/>
            <p:nvPr/>
          </p:nvSpPr>
          <p:spPr>
            <a:xfrm>
              <a:off x="5507175" y="1400925"/>
              <a:ext cx="3013500" cy="20523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4"/>
            <p:cNvSpPr txBox="1"/>
            <p:nvPr/>
          </p:nvSpPr>
          <p:spPr>
            <a:xfrm>
              <a:off x="5437675" y="859563"/>
              <a:ext cx="427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Oswald"/>
                  <a:ea typeface="Oswald"/>
                  <a:cs typeface="Oswald"/>
                  <a:sym typeface="Oswald"/>
                </a:rPr>
                <a:t>X</a:t>
              </a:r>
              <a:endParaRPr b="1" sz="24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6" name="Google Shape;286;p54"/>
            <p:cNvSpPr txBox="1"/>
            <p:nvPr/>
          </p:nvSpPr>
          <p:spPr>
            <a:xfrm>
              <a:off x="5010175" y="1359400"/>
              <a:ext cx="4275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Oswald"/>
                  <a:ea typeface="Oswald"/>
                  <a:cs typeface="Oswald"/>
                  <a:sym typeface="Oswald"/>
                </a:rPr>
                <a:t>Y</a:t>
              </a:r>
              <a:endParaRPr b="1" sz="24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87" name="Google Shape;287;p54"/>
            <p:cNvSpPr/>
            <p:nvPr/>
          </p:nvSpPr>
          <p:spPr>
            <a:xfrm rot="10800000">
              <a:off x="5133025" y="2044525"/>
              <a:ext cx="181800" cy="600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4"/>
            <p:cNvSpPr/>
            <p:nvPr/>
          </p:nvSpPr>
          <p:spPr>
            <a:xfrm rot="5400000">
              <a:off x="6337500" y="860700"/>
              <a:ext cx="181800" cy="600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4"/>
            <p:cNvSpPr txBox="1"/>
            <p:nvPr/>
          </p:nvSpPr>
          <p:spPr>
            <a:xfrm>
              <a:off x="6034600" y="3602550"/>
              <a:ext cx="21774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Canvas Coordinates</a:t>
              </a:r>
              <a:endParaRPr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THE CANVAS</a:t>
            </a:r>
            <a:endParaRPr/>
          </a:p>
        </p:txBody>
      </p:sp>
      <p:sp>
        <p:nvSpPr>
          <p:cNvPr id="295" name="Google Shape;295;p55"/>
          <p:cNvSpPr txBox="1"/>
          <p:nvPr>
            <p:ph idx="1" type="body"/>
          </p:nvPr>
        </p:nvSpPr>
        <p:spPr>
          <a:xfrm>
            <a:off x="311700" y="889725"/>
            <a:ext cx="3999900" cy="2000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&lt;body&gt; </a:t>
            </a:r>
            <a:r>
              <a:rPr lang="en-GB"/>
              <a:t>tag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&lt;body onload = 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()&gt;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init()</a:t>
            </a:r>
            <a:r>
              <a:rPr lang="en-GB"/>
              <a:t> function ensures that your code will only start running after the body elements are loaded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55"/>
          <p:cNvSpPr txBox="1"/>
          <p:nvPr>
            <p:ph idx="2" type="body"/>
          </p:nvPr>
        </p:nvSpPr>
        <p:spPr>
          <a:xfrm>
            <a:off x="4832400" y="889675"/>
            <a:ext cx="3999900" cy="3046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to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start.js: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var canvas;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var context;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canvas = document.getElementById('myCanvas');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context = canvas.getContext("2d");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55"/>
          <p:cNvSpPr txBox="1"/>
          <p:nvPr>
            <p:ph idx="2" type="body"/>
          </p:nvPr>
        </p:nvSpPr>
        <p:spPr>
          <a:xfrm>
            <a:off x="4832399" y="4118450"/>
            <a:ext cx="3999900" cy="73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getContext(“2d”) returns a context object with methods/properties for drawing on canvas</a:t>
            </a:r>
            <a:endParaRPr/>
          </a:p>
        </p:txBody>
      </p:sp>
      <p:cxnSp>
        <p:nvCxnSpPr>
          <p:cNvPr id="298" name="Google Shape;298;p55"/>
          <p:cNvCxnSpPr>
            <a:endCxn id="297" idx="0"/>
          </p:cNvCxnSpPr>
          <p:nvPr/>
        </p:nvCxnSpPr>
        <p:spPr>
          <a:xfrm flipH="1">
            <a:off x="6832349" y="3633350"/>
            <a:ext cx="9300" cy="48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9" name="Google Shape;299;p55"/>
          <p:cNvSpPr txBox="1"/>
          <p:nvPr>
            <p:ph idx="2" type="body"/>
          </p:nvPr>
        </p:nvSpPr>
        <p:spPr>
          <a:xfrm>
            <a:off x="311700" y="3500025"/>
            <a:ext cx="3999900" cy="10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the browser is loaded, an HTML </a:t>
            </a:r>
            <a:r>
              <a:rPr b="1" lang="en-GB">
                <a:solidFill>
                  <a:schemeClr val="dk1"/>
                </a:solidFill>
              </a:rPr>
              <a:t>DOM</a:t>
            </a:r>
            <a:r>
              <a:rPr lang="en-GB">
                <a:solidFill>
                  <a:schemeClr val="dk1"/>
                </a:solidFill>
              </a:rPr>
              <a:t>(Document Object Model) is created, allowing JS to work with HTML/CSS elements. This function accesses the myCanvas element.</a:t>
            </a:r>
            <a:endParaRPr/>
          </a:p>
        </p:txBody>
      </p:sp>
      <p:cxnSp>
        <p:nvCxnSpPr>
          <p:cNvPr id="300" name="Google Shape;300;p55"/>
          <p:cNvCxnSpPr>
            <a:endCxn id="299" idx="0"/>
          </p:cNvCxnSpPr>
          <p:nvPr/>
        </p:nvCxnSpPr>
        <p:spPr>
          <a:xfrm flipH="1">
            <a:off x="2311650" y="2733525"/>
            <a:ext cx="2810100" cy="7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ON THE CANVAS</a:t>
            </a:r>
            <a:endParaRPr/>
          </a:p>
        </p:txBody>
      </p:sp>
      <p:sp>
        <p:nvSpPr>
          <p:cNvPr id="306" name="Google Shape;306;p56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drawRectangle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context.fillStyle = "red";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context.fillRect(0, 0, 100, 100);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context.strokeRect(100, 100, 100, 100);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rPr lang="en-GB" sz="1800"/>
              <a:t>Call this function in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init()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56"/>
          <p:cNvSpPr txBox="1"/>
          <p:nvPr>
            <p:ph idx="2" type="body"/>
          </p:nvPr>
        </p:nvSpPr>
        <p:spPr>
          <a:xfrm>
            <a:off x="5186900" y="1778050"/>
            <a:ext cx="3645300" cy="4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fillRect(x, y, w, h)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56"/>
          <p:cNvCxnSpPr>
            <a:endCxn id="307" idx="1"/>
          </p:cNvCxnSpPr>
          <p:nvPr/>
        </p:nvCxnSpPr>
        <p:spPr>
          <a:xfrm>
            <a:off x="4101800" y="1984300"/>
            <a:ext cx="10851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ON THE CANVAS</a:t>
            </a:r>
            <a:endParaRPr/>
          </a:p>
        </p:txBody>
      </p:sp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drawCircle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context.fillStyle = "orange";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context.lineWidth = 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var circle = new Path2D();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circle.arc(100, 100, 50, 0, 2*Math.PI, false);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context.stroke(circle);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context.fill(circle);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Call this function in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init()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57"/>
          <p:cNvSpPr txBox="1"/>
          <p:nvPr>
            <p:ph idx="2" type="body"/>
          </p:nvPr>
        </p:nvSpPr>
        <p:spPr>
          <a:xfrm>
            <a:off x="5187000" y="2776375"/>
            <a:ext cx="3645300" cy="93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arc(x, y, radius, radianStartAngle, radianEndAngle, anticlockwise)</a:t>
            </a:r>
            <a:endParaRPr/>
          </a:p>
        </p:txBody>
      </p:sp>
      <p:cxnSp>
        <p:nvCxnSpPr>
          <p:cNvPr id="316" name="Google Shape;316;p57"/>
          <p:cNvCxnSpPr>
            <a:stCxn id="314" idx="3"/>
            <a:endCxn id="315" idx="1"/>
          </p:cNvCxnSpPr>
          <p:nvPr/>
        </p:nvCxnSpPr>
        <p:spPr>
          <a:xfrm>
            <a:off x="4311600" y="2729325"/>
            <a:ext cx="875400" cy="51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7" name="Google Shape;317;p57"/>
          <p:cNvSpPr txBox="1"/>
          <p:nvPr>
            <p:ph idx="2" type="body"/>
          </p:nvPr>
        </p:nvSpPr>
        <p:spPr>
          <a:xfrm>
            <a:off x="5187000" y="889725"/>
            <a:ext cx="3645300" cy="126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Path2D() is a new feature in HTML5 which can save paths into variables for redrawing</a:t>
            </a:r>
            <a:endParaRPr/>
          </a:p>
        </p:txBody>
      </p:sp>
      <p:cxnSp>
        <p:nvCxnSpPr>
          <p:cNvPr id="318" name="Google Shape;318;p57"/>
          <p:cNvCxnSpPr>
            <a:endCxn id="317" idx="1"/>
          </p:cNvCxnSpPr>
          <p:nvPr/>
        </p:nvCxnSpPr>
        <p:spPr>
          <a:xfrm flipH="1" rot="10800000">
            <a:off x="4318800" y="1524225"/>
            <a:ext cx="868200" cy="4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 NOTE ABOUT &lt;canvas&gt; vs SVG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311700" y="2300875"/>
            <a:ext cx="3999900" cy="226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Canvas draws 2D graphics pixel by pixel.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If you need to change a graphic, the entire canvas must be redrawn.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No support for event handlers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8"/>
          <p:cNvSpPr txBox="1"/>
          <p:nvPr>
            <p:ph idx="2" type="body"/>
          </p:nvPr>
        </p:nvSpPr>
        <p:spPr>
          <a:xfrm>
            <a:off x="4832400" y="2300875"/>
            <a:ext cx="3999900" cy="226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SVG is XML based, and accessible in the DOM.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Can be auto re-rendered by browser if attributes of the SVG element are changed.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You can attach JS event handlers to SVG elements.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58"/>
          <p:cNvSpPr txBox="1"/>
          <p:nvPr>
            <p:ph idx="1" type="body"/>
          </p:nvPr>
        </p:nvSpPr>
        <p:spPr>
          <a:xfrm>
            <a:off x="2822100" y="867500"/>
            <a:ext cx="39999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NOTE: &lt;canvas&gt;!= SVG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27" name="Google Shape;327;p58"/>
          <p:cNvCxnSpPr>
            <a:stCxn id="324" idx="0"/>
            <a:endCxn id="326" idx="2"/>
          </p:cNvCxnSpPr>
          <p:nvPr/>
        </p:nvCxnSpPr>
        <p:spPr>
          <a:xfrm flipH="1" rot="10800000">
            <a:off x="2311650" y="1440175"/>
            <a:ext cx="2510400" cy="8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8" name="Google Shape;328;p58"/>
          <p:cNvCxnSpPr>
            <a:stCxn id="325" idx="0"/>
            <a:endCxn id="326" idx="2"/>
          </p:cNvCxnSpPr>
          <p:nvPr/>
        </p:nvCxnSpPr>
        <p:spPr>
          <a:xfrm rot="10800000">
            <a:off x="4822050" y="1440175"/>
            <a:ext cx="2010300" cy="86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9" name="Google Shape;329;p58"/>
          <p:cNvSpPr txBox="1"/>
          <p:nvPr/>
        </p:nvSpPr>
        <p:spPr>
          <a:xfrm>
            <a:off x="311700" y="4792850"/>
            <a:ext cx="7680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-GB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https://www.w3schools.com/html/html5_svg.asp</a:t>
            </a:r>
            <a:r>
              <a:rPr lang="en-GB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more details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TUTORIAL</a:t>
            </a:r>
            <a:endParaRPr/>
          </a:p>
        </p:txBody>
      </p:sp>
      <p:sp>
        <p:nvSpPr>
          <p:cNvPr id="335" name="Google Shape;335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JQuery and Intro to D3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Loading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Hosting your assignments on the CPSC servers</a:t>
            </a:r>
            <a:endParaRPr/>
          </a:p>
        </p:txBody>
      </p:sp>
      <p:sp>
        <p:nvSpPr>
          <p:cNvPr id="336" name="Google Shape;336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311700" y="884200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Setting up the programming environment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First steps with HTML, CSS, &amp; Javascript (+SVGs)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Drawing in the canvas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https://www.w3schools.com/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HTML/CSS/JS Documentation &amp; Tutorials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4"/>
              </a:rPr>
              <a:t>https://caniuse.com/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CSS cross compatibility checker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5"/>
              </a:rPr>
              <a:t>http://howtocenterincss.com/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Different methods of centering in CSS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6"/>
              </a:rPr>
              <a:t>https://developers.google.com/speed/libraries/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Most commonly used JS libraries, hosted by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We’ll be using Javascript in this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Your code has to work in both </a:t>
            </a:r>
            <a:r>
              <a:rPr b="1" lang="en-GB">
                <a:solidFill>
                  <a:srgbClr val="E06666"/>
                </a:solidFill>
              </a:rPr>
              <a:t>Firefox + Chrome</a:t>
            </a:r>
            <a:endParaRPr b="1"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Use any programming IDEs you want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Other recommendations: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JS Based IDE: </a:t>
            </a:r>
            <a:r>
              <a:rPr b="1" lang="en-GB"/>
              <a:t>JetBrains Webstorm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Free for students: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https://www.jetbrains.com/student/</a:t>
            </a:r>
            <a:r>
              <a:rPr lang="en-GB"/>
              <a:t>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test compatibility with multiple browsers</a:t>
            </a:r>
            <a:endParaRPr/>
          </a:p>
        </p:txBody>
      </p:sp>
      <p:sp>
        <p:nvSpPr>
          <p:cNvPr id="196" name="Google Shape;196;p4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Chrome</a:t>
            </a:r>
            <a:r>
              <a:rPr lang="en-GB"/>
              <a:t> Developer Tools</a:t>
            </a:r>
            <a:endParaRPr/>
          </a:p>
        </p:txBody>
      </p:sp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6994722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HTML, CSS, Javascript</a:t>
            </a:r>
            <a:endParaRPr/>
          </a:p>
        </p:txBody>
      </p:sp>
      <p:sp>
        <p:nvSpPr>
          <p:cNvPr id="213" name="Google Shape;213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they connected</a:t>
            </a:r>
            <a:endParaRPr/>
          </a:p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HTML (Hyper Text Markup Link)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Markup language - defines what the content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HTML5 is the current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CSS (Cascading Style Sheets)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Defines the style of an HTML page - how it should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Javascript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programming language that defines the behaviour of the content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SVG</a:t>
            </a:r>
            <a:endParaRPr/>
          </a:p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311700" y="1152475"/>
            <a:ext cx="3811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SVG (Scalable Vector Graphics)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Used to define vector based graphics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SVG is a language for describing 2D graphics in 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7"/>
          <p:cNvSpPr/>
          <p:nvPr/>
        </p:nvSpPr>
        <p:spPr>
          <a:xfrm>
            <a:off x="4492450" y="1315025"/>
            <a:ext cx="40065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600" y="1072213"/>
            <a:ext cx="28575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7"/>
          <p:cNvSpPr txBox="1"/>
          <p:nvPr/>
        </p:nvSpPr>
        <p:spPr>
          <a:xfrm>
            <a:off x="4590100" y="3074638"/>
            <a:ext cx="4006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Difference between raster vs vector graphics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590" y="3594800"/>
            <a:ext cx="1269025" cy="11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311700" y="2901025"/>
            <a:ext cx="3999900" cy="2000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&lt;svg width="100" height="100"&gt;&lt;circle cx="50" cy="50" r="40" stroke="black"stroke-width="4" fill="gray" /&gt;&lt;/svg&gt;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5164613" y="4647900"/>
            <a:ext cx="1269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Result is a circle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7" name="Google Shape;227;p47"/>
          <p:cNvCxnSpPr/>
          <p:nvPr/>
        </p:nvCxnSpPr>
        <p:spPr>
          <a:xfrm flipH="1" rot="10800000">
            <a:off x="4311600" y="4164363"/>
            <a:ext cx="10881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Download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T1_start.zip </a:t>
            </a:r>
            <a:r>
              <a:rPr lang="en-GB"/>
              <a:t>from Tutorials on D2L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SETTING UP HTML</a:t>
            </a:r>
            <a:endParaRPr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899100"/>
            <a:ext cx="3247500" cy="38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&lt;meta charset="utf-8"&gt;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&lt;body&gt;&lt;/body&gt;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/>
          </a:p>
        </p:txBody>
      </p:sp>
      <p:sp>
        <p:nvSpPr>
          <p:cNvPr id="239" name="Google Shape;239;p49"/>
          <p:cNvSpPr txBox="1"/>
          <p:nvPr>
            <p:ph idx="4294967295" type="body"/>
          </p:nvPr>
        </p:nvSpPr>
        <p:spPr>
          <a:xfrm>
            <a:off x="4644300" y="1187425"/>
            <a:ext cx="3645300" cy="4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/>
          </a:p>
        </p:txBody>
      </p:sp>
      <p:cxnSp>
        <p:nvCxnSpPr>
          <p:cNvPr id="240" name="Google Shape;240;p49"/>
          <p:cNvCxnSpPr>
            <a:endCxn id="239" idx="1"/>
          </p:cNvCxnSpPr>
          <p:nvPr/>
        </p:nvCxnSpPr>
        <p:spPr>
          <a:xfrm flipH="1" rot="10800000">
            <a:off x="3556200" y="1415275"/>
            <a:ext cx="10881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1" name="Google Shape;241;p49"/>
          <p:cNvSpPr txBox="1"/>
          <p:nvPr>
            <p:ph idx="4294967295" type="body"/>
          </p:nvPr>
        </p:nvSpPr>
        <p:spPr>
          <a:xfrm>
            <a:off x="4644275" y="2262700"/>
            <a:ext cx="3645300" cy="4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Links to scripts &amp; files</a:t>
            </a:r>
            <a:endParaRPr/>
          </a:p>
        </p:txBody>
      </p:sp>
      <p:cxnSp>
        <p:nvCxnSpPr>
          <p:cNvPr id="242" name="Google Shape;242;p49"/>
          <p:cNvCxnSpPr>
            <a:endCxn id="241" idx="1"/>
          </p:cNvCxnSpPr>
          <p:nvPr/>
        </p:nvCxnSpPr>
        <p:spPr>
          <a:xfrm flipH="1" rot="10800000">
            <a:off x="3556175" y="2490550"/>
            <a:ext cx="10881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3" name="Google Shape;243;p49"/>
          <p:cNvSpPr txBox="1"/>
          <p:nvPr>
            <p:ph idx="4294967295" type="body"/>
          </p:nvPr>
        </p:nvSpPr>
        <p:spPr>
          <a:xfrm>
            <a:off x="4644275" y="3497925"/>
            <a:ext cx="3645300" cy="4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HTML content</a:t>
            </a:r>
            <a:endParaRPr/>
          </a:p>
        </p:txBody>
      </p:sp>
      <p:cxnSp>
        <p:nvCxnSpPr>
          <p:cNvPr id="244" name="Google Shape;244;p49"/>
          <p:cNvCxnSpPr>
            <a:endCxn id="243" idx="1"/>
          </p:cNvCxnSpPr>
          <p:nvPr/>
        </p:nvCxnSpPr>
        <p:spPr>
          <a:xfrm flipH="1" rot="10800000">
            <a:off x="3556175" y="3725775"/>
            <a:ext cx="10881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