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oppins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Proxima Nova Extrabold"/>
      <p:bold r:id="rId43"/>
    </p:embeddedFont>
    <p:embeddedFont>
      <p:font typeface="Oswald"/>
      <p:regular r:id="rId44"/>
      <p:bold r:id="rId45"/>
    </p:embeddedFont>
    <p:embeddedFont>
      <p:font typeface="Questrial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ProximaNovaExtrabold-bold.fntdata"/><Relationship Id="rId24" Type="http://schemas.openxmlformats.org/officeDocument/2006/relationships/slide" Target="slides/slide19.xml"/><Relationship Id="rId46" Type="http://schemas.openxmlformats.org/officeDocument/2006/relationships/font" Target="fonts/Questrial-regular.fntdata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oppins-italic.fntdata"/><Relationship Id="rId14" Type="http://schemas.openxmlformats.org/officeDocument/2006/relationships/slide" Target="slides/slide9.xml"/><Relationship Id="rId36" Type="http://schemas.openxmlformats.org/officeDocument/2006/relationships/font" Target="fonts/Poppins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3/d3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email time, and also that  a list of links exist at the end of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if there are any unclear concepts from last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SLOW DOWN FAM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3d7358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3d7358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Hide/show HTML elements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Add, modify, and remove HTML elements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Animate  HTML elements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Edit CSS Styles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Bind functions to events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...and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3be406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3be406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</a:t>
            </a:r>
            <a:r>
              <a:rPr lang="en-GB"/>
              <a:t>hiding a div in plain JS vs jQuery.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a jQuery function: </a:t>
            </a:r>
            <a:r>
              <a:rPr b="1" lang="en-GB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i="1" lang="en-GB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-GB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n-GB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en-GB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$ accesses jQuery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Selector to find an HTML element(or multiple HTML elements)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action() is performed on the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Selectors are important as that is how your elements are accessed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(and D3) uses this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3be406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3be406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jQuery also gives you control over binding events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We can also declare anonymous functions(remember from earlier) inside actions, and bind them to event triggers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This function will only run in the scope of when the document is ready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.on attaches an event handler for “click”  to elements of class div1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When the click event is fired, run the function to hide these elements from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this refers to the element in the parent function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NOTE: It is generally good practice to put your jQuery methods into the ready event, so code will only run once your document loads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3be406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3be406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D3 is a data-driven  library for visualizing data with HTML, CSS, and SVG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“D3 allows you to bind arbitrary data to a Document Object Model (DOM), and then apply data-driven transformations to the document.”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Download: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https://github.com/d3/d3</a:t>
            </a:r>
            <a:r>
              <a:rPr lang="en-GB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Note: If you link directly to the script instead of downloading, you need to run a webserver such as WAMP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3d7358a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3d7358a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D3 and jQuery are both DOM  manipulation libraries (remember that the DOM is what allows JS to modify HTML/CSS by getting them)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D3 is data-driven - you can bind data and interactivity to elements - earlier with jquery we bound event triggers, now d3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jQuery: Useful for generalized DOM selection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D3: Useful for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will cover D3 in more detail in later tutorials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3d7358a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3d7358a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work with data in JS, we need to parse data into JSON format from a flat data format such as CSV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JSON data can be converted to and from Javascript Objects easily - format is the same as objects with name:value pairs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JSON is easier for humans to read, but on the downside it is</a:t>
            </a:r>
            <a:r>
              <a:rPr b="1" lang="en-GB">
                <a:solidFill>
                  <a:schemeClr val="dk1"/>
                </a:solidFill>
              </a:rPr>
              <a:t> more verbose and takes up more size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Access with dot notation or [] brackets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3d7358a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3d7358a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work with data in JS, we need to parse data into JSON format from a flat data format such as CSV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JSON data can be converted to and from Javascript Objects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JSON is easier to read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JSON objects are by key:value pairs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Access with dot notation or [] brackets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3be406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3be406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3d7358a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3d7358a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will become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how all the values parsed are strings though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TELL THEM TO TRY THIS</a:t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3d7358a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3d7358a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not an issue in Firefox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8942b3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58942b3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3d7358a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3d7358a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3d7358a1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3d7358a1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that we have this csv file, how do we read it in?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 what’s happening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each object in array, Convert ABV values to numbers using +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Make a new property in the d object where d.abv would become a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*CAPS MATTER*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is still local to the function though...so how do we make it global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3d7358a1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3d7358a1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4b5ed5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4b5ed5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Give them maybe 7-8 mins or so to figure this out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result should look like this 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down stuff on board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504e77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504e77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4-5 mins, or hint by hint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3d7358a1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3d7358a1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DEMO THIS &amp; SHOW RESULT IN CONSOLE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them a few mins to show the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each object in the data array: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a new drink() object. If the drink is a spirit, assign the object values from the csv, and push it to spirit_list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You will now get a global list of your parsed and filtered objects from a csv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3d735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3d735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3d7358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3d7358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 demo this if you want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All directories in www should have permission 755 (need to be readable &amp; executable by all), and all files (js/html/etc) in www should have permission 644 (readable by all, readable &amp; writeable for author), otherwise you will get permission errors when you try and go to the webpages.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3d7358a1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3d7358a1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3d7358a1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3d7358a1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4b5ed5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4b5ed5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Booleans, numbers, strings can also become objects - if they are defined with the new keyword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Arrays, functions, objects are always objects though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4b5ed5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4b5ed5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Rather, you can use object constructors, or object literals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4b5ed59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4b5ed5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YOU CAN DEMO THE NEXT TWO SLIDES IF YOU WANT, BUT IT SHOULD BE FINE JUST TALKING ABOUT IT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are no classes in JS - everything is an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can “simulate class types” with constructor functions - containing properties and values (also called name:value pairs)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neat thing in JS is that you can assign new properties to your objects after creation - so if we assign the soldOut property, it will become part of the coffee object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d7358a1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d7358a1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is now defined by an object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Beware though that var coffee and var espresso are both of type object &lt;&lt; espresso doesn’t have constructor name drink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4b5ed5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4b5ed5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Anonymous functions: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without a name, and only accessible in that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they are stored in a variable, they are called using the variable 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Make on board a quick example of new object and call object.info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want anonymous functions though: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They can’t be reused outside of that scope (no name to refer to them)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(functions without names - we don’t want to call it anywhere else so there’s no need to have a 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stored in a variable, they are called using the variable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for when you want to run a small function for a single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4b5ed5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4b5ed5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GB"/>
              <a:t>This.bar = false, this will refer to its parent object when a new f object is generated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942b3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942b3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JQuery’s purpose -make it easier to write JS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Contains features like HTML/DOM/CSS manipulation, animations, event methods,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 load the jQuery library in your webpage, go to the link above and embed the link given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26450" y="4476950"/>
            <a:ext cx="70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1207250" y="3948650"/>
            <a:ext cx="6734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204950" y="3992750"/>
            <a:ext cx="6734100" cy="4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24050" y="744575"/>
            <a:ext cx="789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2790600" y="4476950"/>
            <a:ext cx="35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43950" y="2909188"/>
            <a:ext cx="7856100" cy="66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idx="2" type="subTitle"/>
          </p:nvPr>
        </p:nvSpPr>
        <p:spPr>
          <a:xfrm>
            <a:off x="681300" y="3690800"/>
            <a:ext cx="77814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889675"/>
            <a:ext cx="3999900" cy="367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3844600"/>
            <a:ext cx="8520600" cy="44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Proxima Nova Extrabold"/>
              <a:buNone/>
              <a:defRPr sz="52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subTitle"/>
          </p:nvPr>
        </p:nvSpPr>
        <p:spPr>
          <a:xfrm>
            <a:off x="311700" y="2761750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2" name="Google Shape;112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729450" y="1321200"/>
            <a:ext cx="76887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31800"/>
            <a:ext cx="85206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idx="2" type="subTitle"/>
          </p:nvPr>
        </p:nvSpPr>
        <p:spPr>
          <a:xfrm>
            <a:off x="311700" y="603625"/>
            <a:ext cx="5380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311700" y="603625"/>
            <a:ext cx="5380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3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11700" y="603625"/>
            <a:ext cx="5380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571950"/>
            <a:ext cx="28080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★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311700" y="929100"/>
            <a:ext cx="2997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425"/>
            <a:ext cx="31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03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21775"/>
            <a:ext cx="85206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★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812700"/>
            <a:ext cx="85206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wwun@ucalgary.ca" TargetMode="External"/><Relationship Id="rId4" Type="http://schemas.openxmlformats.org/officeDocument/2006/relationships/hyperlink" Target="mailto:frajabiy@ucalgary.c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3/d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ackoverflow.com/questions/13187112/what-is-the-difference-between-d3-and-jquer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stackoverflow.com/questions/37781157/d3-csv-show-xmlhttprequest-cannot-load-err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tackoverflow.com/questions/3740152/how-do-i-set-chmod-for-a-folder-and-all-of-its-subfolders-and-files-in-linux-ubu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ucalgary.ca/cpsc/tech/services/www" TargetMode="External"/><Relationship Id="rId4" Type="http://schemas.openxmlformats.org/officeDocument/2006/relationships/hyperlink" Target="http://permissions-calculator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s.google.com/speed/librar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ctrTitle"/>
          </p:nvPr>
        </p:nvSpPr>
        <p:spPr>
          <a:xfrm>
            <a:off x="624050" y="744575"/>
            <a:ext cx="789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2</a:t>
            </a:r>
            <a:endParaRPr/>
          </a:p>
        </p:txBody>
      </p:sp>
      <p:sp>
        <p:nvSpPr>
          <p:cNvPr id="122" name="Google Shape;122;p27"/>
          <p:cNvSpPr txBox="1"/>
          <p:nvPr>
            <p:ph idx="3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II</a:t>
            </a:r>
            <a:endParaRPr/>
          </a:p>
        </p:txBody>
      </p:sp>
      <p:sp>
        <p:nvSpPr>
          <p:cNvPr id="123" name="Google Shape;123;p27"/>
          <p:cNvSpPr txBox="1"/>
          <p:nvPr>
            <p:ph idx="2" type="subTitle"/>
          </p:nvPr>
        </p:nvSpPr>
        <p:spPr>
          <a:xfrm>
            <a:off x="1204950" y="3992750"/>
            <a:ext cx="67341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Tiffany Wun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|| Fatemeh Rajabiyazdi</a:t>
            </a:r>
            <a:endParaRPr/>
          </a:p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1026450" y="4476950"/>
            <a:ext cx="70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tww</a:t>
            </a:r>
            <a:r>
              <a:rPr lang="en-GB" u="sng">
                <a:latin typeface="Lato"/>
                <a:ea typeface="Lato"/>
                <a:cs typeface="Lato"/>
                <a:sym typeface="Lato"/>
                <a:hlinkClick r:id="rId3"/>
              </a:rPr>
              <a:t>un@ucalgary.ca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|| </a:t>
            </a:r>
            <a:r>
              <a:rPr lang="en-GB" u="sng">
                <a:latin typeface="Lato"/>
                <a:ea typeface="Lato"/>
                <a:cs typeface="Lato"/>
                <a:sym typeface="Lato"/>
                <a:hlinkClick r:id="rId4"/>
              </a:rPr>
              <a:t>frajabiy@ucalgary.ca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JQUERY CAN DO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Hide/show HTML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Add, modify, and remove HTML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Animate  HTML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Edit CSS Styles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Bind functions to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...and more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Check the jQuery Documentation!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vs PLAIN JS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889725"/>
            <a:ext cx="3999900" cy="1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//vanilla JS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var thisElement =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document.getElementById('myDiv');	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thisElement.style.display = “none”;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5377200" y="2946075"/>
            <a:ext cx="3645300" cy="136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i="1" lang="en-GB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★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$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accesses jQuery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★"/>
            </a:pPr>
            <a:r>
              <a:rPr b="1" i="1"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selector 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find an HTML element(s)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★"/>
            </a:pPr>
            <a:r>
              <a:rPr b="1" i="1" lang="en-GB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action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() is performed on the element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37"/>
          <p:cNvCxnSpPr>
            <a:endCxn id="205" idx="1"/>
          </p:cNvCxnSpPr>
          <p:nvPr/>
        </p:nvCxnSpPr>
        <p:spPr>
          <a:xfrm>
            <a:off x="4326300" y="3621225"/>
            <a:ext cx="1050900" cy="6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7" name="Google Shape;207;p37"/>
          <p:cNvSpPr txBox="1"/>
          <p:nvPr/>
        </p:nvSpPr>
        <p:spPr>
          <a:xfrm>
            <a:off x="311700" y="2946075"/>
            <a:ext cx="3999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//jQuery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$("#myDiv").hide();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b="1" lang="en-GB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229375"/>
            <a:ext cx="86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EVENTS IN JQUERY &amp; ANONYMOUS FUNCTIONS</a:t>
            </a:r>
            <a:endParaRPr/>
          </a:p>
        </p:txBody>
      </p:sp>
      <p:grpSp>
        <p:nvGrpSpPr>
          <p:cNvPr id="214" name="Google Shape;214;p38"/>
          <p:cNvGrpSpPr/>
          <p:nvPr/>
        </p:nvGrpSpPr>
        <p:grpSpPr>
          <a:xfrm>
            <a:off x="3607950" y="889725"/>
            <a:ext cx="5399850" cy="958200"/>
            <a:chOff x="3607950" y="889725"/>
            <a:chExt cx="5399850" cy="958200"/>
          </a:xfrm>
        </p:grpSpPr>
        <p:sp>
          <p:nvSpPr>
            <p:cNvPr id="215" name="Google Shape;215;p38"/>
            <p:cNvSpPr txBox="1"/>
            <p:nvPr/>
          </p:nvSpPr>
          <p:spPr>
            <a:xfrm>
              <a:off x="5362500" y="889725"/>
              <a:ext cx="3645300" cy="9582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★"/>
              </a:pPr>
              <a:r>
                <a:rPr lang="en-GB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We can also declare functions inside other functions, and bind them to event triggers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6" name="Google Shape;216;p38"/>
            <p:cNvCxnSpPr/>
            <p:nvPr/>
          </p:nvCxnSpPr>
          <p:spPr>
            <a:xfrm flipH="1" rot="10800000">
              <a:off x="3607950" y="1171950"/>
              <a:ext cx="1747800" cy="2994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217" name="Google Shape;217;p38"/>
          <p:cNvGrpSpPr/>
          <p:nvPr/>
        </p:nvGrpSpPr>
        <p:grpSpPr>
          <a:xfrm>
            <a:off x="3550075" y="1708575"/>
            <a:ext cx="5457725" cy="2759000"/>
            <a:chOff x="3550075" y="1708575"/>
            <a:chExt cx="5457725" cy="2759000"/>
          </a:xfrm>
        </p:grpSpPr>
        <p:sp>
          <p:nvSpPr>
            <p:cNvPr id="218" name="Google Shape;218;p38"/>
            <p:cNvSpPr/>
            <p:nvPr/>
          </p:nvSpPr>
          <p:spPr>
            <a:xfrm>
              <a:off x="3550075" y="1708575"/>
              <a:ext cx="112500" cy="836400"/>
            </a:xfrm>
            <a:prstGeom prst="rightBracket">
              <a:avLst>
                <a:gd fmla="val 8333" name="adj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8"/>
            <p:cNvSpPr txBox="1"/>
            <p:nvPr/>
          </p:nvSpPr>
          <p:spPr>
            <a:xfrm>
              <a:off x="5362500" y="2365475"/>
              <a:ext cx="3645300" cy="21021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**Anonymous functions**</a:t>
              </a:r>
              <a:endParaRPr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★"/>
              </a:pPr>
              <a:r>
                <a:rPr b="1" lang="en-GB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.on</a:t>
              </a:r>
              <a:r>
                <a:rPr lang="en-GB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attaches an event handler for </a:t>
              </a:r>
              <a:r>
                <a:rPr b="1" lang="en-GB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“click”</a:t>
              </a:r>
              <a:r>
                <a:rPr lang="en-GB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 to elements of class </a:t>
              </a:r>
              <a:r>
                <a:rPr b="1" lang="en-GB">
                  <a:solidFill>
                    <a:srgbClr val="E06666"/>
                  </a:solidFill>
                  <a:latin typeface="Lato"/>
                  <a:ea typeface="Lato"/>
                  <a:cs typeface="Lato"/>
                  <a:sym typeface="Lato"/>
                </a:rPr>
                <a:t>div1</a:t>
              </a:r>
              <a:endParaRPr b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★"/>
              </a:pPr>
              <a:r>
                <a:rPr lang="en-GB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When the click event is fired, run the function to hide these elements from the screen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★"/>
              </a:pPr>
              <a:r>
                <a:rPr b="1" lang="en-GB">
                  <a:solidFill>
                    <a:schemeClr val="accent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 </a:t>
              </a:r>
              <a:r>
                <a:rPr lang="en-GB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refers to the element in the parent function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20" name="Google Shape;220;p38"/>
            <p:cNvCxnSpPr>
              <a:stCxn id="218" idx="2"/>
              <a:endCxn id="219" idx="1"/>
            </p:cNvCxnSpPr>
            <p:nvPr/>
          </p:nvCxnSpPr>
          <p:spPr>
            <a:xfrm>
              <a:off x="3662575" y="2126775"/>
              <a:ext cx="1699800" cy="12897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21" name="Google Shape;221;p38"/>
          <p:cNvSpPr txBox="1"/>
          <p:nvPr/>
        </p:nvSpPr>
        <p:spPr>
          <a:xfrm>
            <a:off x="311700" y="3590250"/>
            <a:ext cx="4094400" cy="87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NOTE: It is generally good practice to put your jQuery methods into the ready event, so code will only run once your document loads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496700" y="1654075"/>
            <a:ext cx="28257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lang="en-GB">
                <a:solidFill>
                  <a:srgbClr val="CC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".div1"</a:t>
            </a:r>
            <a:r>
              <a:rPr b="1" lang="en-GB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).on(“click”, </a:t>
            </a:r>
            <a:r>
              <a:rPr b="1" lang="en-GB">
                <a:solidFill>
                  <a:schemeClr val="accent5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GB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b="1" lang="en-GB">
                <a:solidFill>
                  <a:schemeClr val="accent5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GB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).hide();</a:t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D3.js</a:t>
            </a:r>
            <a:endParaRPr/>
          </a:p>
        </p:txBody>
      </p:sp>
      <p:sp>
        <p:nvSpPr>
          <p:cNvPr id="228" name="Google Shape;228;p39"/>
          <p:cNvSpPr txBox="1"/>
          <p:nvPr>
            <p:ph idx="2" type="body"/>
          </p:nvPr>
        </p:nvSpPr>
        <p:spPr>
          <a:xfrm>
            <a:off x="4939500" y="724075"/>
            <a:ext cx="3837000" cy="3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D3 is a data-driven  library for visualizing data with HTML, CSS, and 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lang="en-GB">
                <a:solidFill>
                  <a:schemeClr val="dk1"/>
                </a:solidFill>
              </a:rPr>
              <a:t>“</a:t>
            </a:r>
            <a:r>
              <a:rPr lang="en-GB">
                <a:solidFill>
                  <a:schemeClr val="dk1"/>
                </a:solidFill>
              </a:rPr>
              <a:t>D3 allows you to bind </a:t>
            </a:r>
            <a:r>
              <a:rPr b="1" lang="en-GB">
                <a:solidFill>
                  <a:schemeClr val="dk1"/>
                </a:solidFill>
              </a:rPr>
              <a:t>arbitrary data</a:t>
            </a:r>
            <a:r>
              <a:rPr lang="en-GB">
                <a:solidFill>
                  <a:schemeClr val="dk1"/>
                </a:solidFill>
              </a:rPr>
              <a:t> to a Document Object Model (DOM), and then apply data-driven transformations to the document.”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Download: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https://github.com/d3/d3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Note: If you link directly to the script, you need to run a webserver such as WAMP</a:t>
            </a:r>
            <a:endParaRPr/>
          </a:p>
        </p:txBody>
      </p:sp>
      <p:sp>
        <p:nvSpPr>
          <p:cNvPr id="229" name="Google Shape;229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Documents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D3 &amp; JQUERY - THE DIFFERENCE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D3 and jQuery are both DOM  manipulation libraries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D3 is data-driven - you can bind </a:t>
            </a:r>
            <a:r>
              <a:rPr b="1" lang="en-GB" sz="1800">
                <a:solidFill>
                  <a:schemeClr val="accent5"/>
                </a:solidFill>
              </a:rPr>
              <a:t>data</a:t>
            </a:r>
            <a:r>
              <a:rPr b="1" lang="en-GB" sz="1800"/>
              <a:t> </a:t>
            </a:r>
            <a:r>
              <a:rPr lang="en-GB" sz="1800"/>
              <a:t>and interactivity to elements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jQuery: Useful for generalized DOM selection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D3: Useful for data visualization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We will cover D3 in more detail in later tutorials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40"/>
          <p:cNvSpPr txBox="1"/>
          <p:nvPr>
            <p:ph idx="2" type="body"/>
          </p:nvPr>
        </p:nvSpPr>
        <p:spPr>
          <a:xfrm flipH="1">
            <a:off x="311700" y="4568872"/>
            <a:ext cx="8520600" cy="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https://stackoverflow.com/questions/13187112/what-is-the-difference-between-d3-and-jquery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4991250" y="1281600"/>
            <a:ext cx="3598200" cy="135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d3.selectAll(</a:t>
            </a:r>
            <a:r>
              <a:rPr b="1" lang="en-GB" sz="120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).style(</a:t>
            </a:r>
            <a:r>
              <a:rPr b="1" lang="en-GB" sz="120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2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20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"hsl("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Math.random() * </a:t>
            </a:r>
            <a:r>
              <a:rPr b="1" lang="en-GB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-GB" sz="1200">
                <a:solidFill>
                  <a:srgbClr val="756BB1"/>
                </a:solidFill>
                <a:latin typeface="Courier New"/>
                <a:ea typeface="Courier New"/>
                <a:cs typeface="Courier New"/>
                <a:sym typeface="Courier New"/>
              </a:rPr>
              <a:t>",100%,50%)"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Google Shape;238;p40"/>
          <p:cNvCxnSpPr>
            <a:stCxn id="237" idx="2"/>
            <a:endCxn id="239" idx="0"/>
          </p:cNvCxnSpPr>
          <p:nvPr/>
        </p:nvCxnSpPr>
        <p:spPr>
          <a:xfrm>
            <a:off x="6790350" y="2640900"/>
            <a:ext cx="23700" cy="48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40"/>
          <p:cNvSpPr txBox="1"/>
          <p:nvPr/>
        </p:nvSpPr>
        <p:spPr>
          <a:xfrm>
            <a:off x="4991250" y="3125775"/>
            <a:ext cx="3645300" cy="70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★"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D3 has a similar style for function format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 &amp; JSON</a:t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4591975" y="4264700"/>
            <a:ext cx="3793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JSON (JavaScript Object Notation) Format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62" y="1590163"/>
            <a:ext cx="3597936" cy="19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267675" y="4264700"/>
            <a:ext cx="3793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CSV (Comma Separated Values)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3859775" y="2631350"/>
            <a:ext cx="582900" cy="202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 rotWithShape="1">
          <a:blip r:embed="rId4">
            <a:alphaModFix/>
          </a:blip>
          <a:srcRect b="1283" l="0" r="0" t="0"/>
          <a:stretch/>
        </p:blipFill>
        <p:spPr>
          <a:xfrm>
            <a:off x="4591975" y="937575"/>
            <a:ext cx="4313200" cy="31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 &amp; JSON</a:t>
            </a:r>
            <a:endParaRPr/>
          </a:p>
        </p:txBody>
      </p:sp>
      <p:sp>
        <p:nvSpPr>
          <p:cNvPr id="255" name="Google Shape;255;p42"/>
          <p:cNvSpPr txBox="1"/>
          <p:nvPr/>
        </p:nvSpPr>
        <p:spPr>
          <a:xfrm>
            <a:off x="4591975" y="4264700"/>
            <a:ext cx="3793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JSON Format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 rotWithShape="1">
          <a:blip r:embed="rId3">
            <a:alphaModFix/>
          </a:blip>
          <a:srcRect b="1283" l="0" r="0" t="0"/>
          <a:stretch/>
        </p:blipFill>
        <p:spPr>
          <a:xfrm>
            <a:off x="4591975" y="937575"/>
            <a:ext cx="4313200" cy="31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/>
          <p:nvPr/>
        </p:nvSpPr>
        <p:spPr>
          <a:xfrm flipH="1">
            <a:off x="4432575" y="1279808"/>
            <a:ext cx="190800" cy="1351500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 txBox="1"/>
          <p:nvPr/>
        </p:nvSpPr>
        <p:spPr>
          <a:xfrm>
            <a:off x="677050" y="1480650"/>
            <a:ext cx="1724100" cy="47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JSON Object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42"/>
          <p:cNvCxnSpPr>
            <a:stCxn id="257" idx="2"/>
            <a:endCxn id="258" idx="3"/>
          </p:cNvCxnSpPr>
          <p:nvPr/>
        </p:nvCxnSpPr>
        <p:spPr>
          <a:xfrm rot="10800000">
            <a:off x="2401275" y="1717958"/>
            <a:ext cx="2031300" cy="237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0" name="Google Shape;260;p42"/>
          <p:cNvSpPr txBox="1"/>
          <p:nvPr/>
        </p:nvSpPr>
        <p:spPr>
          <a:xfrm>
            <a:off x="676975" y="2334300"/>
            <a:ext cx="1724100" cy="47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Key:Value pair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42"/>
          <p:cNvCxnSpPr>
            <a:endCxn id="260" idx="3"/>
          </p:cNvCxnSpPr>
          <p:nvPr/>
        </p:nvCxnSpPr>
        <p:spPr>
          <a:xfrm rot="10800000">
            <a:off x="2401075" y="2571750"/>
            <a:ext cx="2251200" cy="509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2" name="Google Shape;262;p42"/>
          <p:cNvSpPr txBox="1"/>
          <p:nvPr/>
        </p:nvSpPr>
        <p:spPr>
          <a:xfrm>
            <a:off x="676975" y="3187950"/>
            <a:ext cx="2351700" cy="145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Accessing values: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obj.drink;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obj[“drink”];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T2_Code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.zip </a:t>
            </a:r>
            <a:r>
              <a:rPr lang="en-GB"/>
              <a:t>from Tutorials on D2L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PARSING CSV FILES WITH D3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889725"/>
            <a:ext cx="38844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d3.</a:t>
            </a: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("alcohol.csv",function(data){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console.log(data);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5739400" y="889723"/>
            <a:ext cx="2477710" cy="64918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becomes an array of objects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44"/>
          <p:cNvCxnSpPr/>
          <p:nvPr/>
        </p:nvCxnSpPr>
        <p:spPr>
          <a:xfrm flipH="1" rot="10800000">
            <a:off x="3569925" y="1029375"/>
            <a:ext cx="2164800" cy="785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00" y="2349250"/>
            <a:ext cx="4527601" cy="233030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/>
          <p:cNvSpPr txBox="1"/>
          <p:nvPr/>
        </p:nvSpPr>
        <p:spPr>
          <a:xfrm>
            <a:off x="448150" y="3079600"/>
            <a:ext cx="2840400" cy="43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Everything is parsed to strings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44"/>
          <p:cNvCxnSpPr>
            <a:stCxn id="276" idx="1"/>
            <a:endCxn id="277" idx="3"/>
          </p:cNvCxnSpPr>
          <p:nvPr/>
        </p:nvCxnSpPr>
        <p:spPr>
          <a:xfrm rot="10800000">
            <a:off x="3288600" y="3296902"/>
            <a:ext cx="1191600" cy="217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474" y="964700"/>
            <a:ext cx="4062800" cy="11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NOTE BEFORE YOU CONTINUE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889725"/>
            <a:ext cx="39999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For security reasons, Chrome will return an error when trying to load local data over local webpages (URL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file://</a:t>
            </a:r>
            <a:r>
              <a:rPr lang="en-GB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You will need to serve the page  over HTTPs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45"/>
          <p:cNvSpPr txBox="1"/>
          <p:nvPr/>
        </p:nvSpPr>
        <p:spPr>
          <a:xfrm>
            <a:off x="306500" y="4670075"/>
            <a:ext cx="7681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https://stackoverflow.com/questions/37781157/d3-csv-show-xmlhttprequest-cannot-load-error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130" name="Google Shape;13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JS Objects &amp; Anonymous Functions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JQuery and Intro to D3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CSV, JSON, and Loading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Hosting your assignments on the CPSC servers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Solutions: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Run another browser like Firefox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Webstorm will create a localhost instance when running code in Chrome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Start Chrome with the flag </a:t>
            </a:r>
            <a:r>
              <a:rPr lang="en-GB" sz="17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--allow-file-access-from-files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Run a local webserver like </a:t>
            </a:r>
            <a:r>
              <a:rPr b="1" lang="en-GB" sz="1700"/>
              <a:t>WAMP/MAMP</a:t>
            </a:r>
            <a:r>
              <a:rPr lang="en-GB" sz="1700"/>
              <a:t>. Start the service, place your files in the www/directory, and go to URL </a:t>
            </a:r>
            <a:r>
              <a:rPr b="1" lang="en-GB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endParaRPr b="1" sz="17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Start a server in Python in the directory of your file: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python -m http.server 8000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/>
              <a:t>(Python 3)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python -m SimpleHTTPServer 8000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/>
              <a:t>(Python 2)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/>
              <a:t>Then go to </a:t>
            </a:r>
            <a:r>
              <a:rPr b="1" lang="en-GB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localhost:8000</a:t>
            </a:r>
            <a:endParaRPr b="1" sz="17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92" name="Google Shape;292;p4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NOTE BEFORE YOU CONTINUE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FORMATTING WITH</a:t>
            </a:r>
            <a:r>
              <a:rPr lang="en-GB"/>
              <a:t> D3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889725"/>
            <a:ext cx="38844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d3.csv("alcohol.csv", function(data){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data.forEach(function(d){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	d.abv = </a:t>
            </a:r>
            <a:r>
              <a:rPr b="1" lang="en-GB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d.ABV;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console.log(data[0]);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9" name="Google Shape;299;p47"/>
          <p:cNvCxnSpPr>
            <a:endCxn id="300" idx="1"/>
          </p:cNvCxnSpPr>
          <p:nvPr/>
        </p:nvCxnSpPr>
        <p:spPr>
          <a:xfrm flipH="1" rot="10800000">
            <a:off x="3047175" y="1778625"/>
            <a:ext cx="2151000" cy="579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b="0" l="0" r="36968" t="0"/>
          <a:stretch/>
        </p:blipFill>
        <p:spPr>
          <a:xfrm>
            <a:off x="910998" y="4105375"/>
            <a:ext cx="59925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5198175" y="1048875"/>
            <a:ext cx="2477700" cy="145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+: convert to number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2" name="Google Shape;302;p47"/>
          <p:cNvCxnSpPr/>
          <p:nvPr/>
        </p:nvCxnSpPr>
        <p:spPr>
          <a:xfrm flipH="1" rot="10800000">
            <a:off x="3601825" y="1342375"/>
            <a:ext cx="1596300" cy="429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</a:rPr>
              <a:t>TRY THIS</a:t>
            </a:r>
            <a:r>
              <a:rPr lang="en-GB" sz="3600">
                <a:solidFill>
                  <a:schemeClr val="accent5"/>
                </a:solidFill>
              </a:rPr>
              <a:t>: </a:t>
            </a:r>
            <a:r>
              <a:rPr lang="en-GB" sz="3600"/>
              <a:t>Add all</a:t>
            </a:r>
            <a:r>
              <a:rPr lang="en-GB" sz="3600"/>
              <a:t> drinks that are spirits to a global array called </a:t>
            </a:r>
            <a:r>
              <a:rPr lang="en-GB" sz="3600">
                <a:latin typeface="Courier New"/>
                <a:ea typeface="Courier New"/>
                <a:cs typeface="Courier New"/>
                <a:sym typeface="Courier New"/>
              </a:rPr>
              <a:t>spirit_list</a:t>
            </a:r>
            <a:r>
              <a:rPr lang="en-GB" sz="3600"/>
              <a:t> &amp; print to console (include the name and abv)</a:t>
            </a:r>
            <a:endParaRPr/>
          </a:p>
        </p:txBody>
      </p:sp>
      <p:pic>
        <p:nvPicPr>
          <p:cNvPr id="313" name="Google Shape;313;p49"/>
          <p:cNvPicPr preferRelativeResize="0"/>
          <p:nvPr/>
        </p:nvPicPr>
        <p:blipFill rotWithShape="1">
          <a:blip r:embed="rId3">
            <a:alphaModFix/>
          </a:blip>
          <a:srcRect b="0" l="0" r="24913" t="0"/>
          <a:stretch/>
        </p:blipFill>
        <p:spPr>
          <a:xfrm>
            <a:off x="5345175" y="3447750"/>
            <a:ext cx="3679650" cy="16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Hint: Make a constructor function, also use .push() to append your list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&amp; FILTERING DATA TO GLOBAL VARS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311700" y="889725"/>
            <a:ext cx="50910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d3.csv("alcohol.csv", function(data){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data.forEach(function(d){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	myDrink = new drink();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if (d.Type === "Spirit"){</a:t>
            </a:r>
            <a:endParaRPr b="1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    	myDrink.name = d.Drink;</a:t>
            </a:r>
            <a:endParaRPr b="1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    	myDrink.abv = +d.ABV;</a:t>
            </a:r>
            <a:endParaRPr b="1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    	spirit_list.push(myDrink);</a:t>
            </a:r>
            <a:endParaRPr b="1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    };</a:t>
            </a:r>
            <a:endParaRPr b="1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console.log(spirit_list);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51"/>
          <p:cNvSpPr txBox="1"/>
          <p:nvPr/>
        </p:nvSpPr>
        <p:spPr>
          <a:xfrm>
            <a:off x="5647500" y="1164675"/>
            <a:ext cx="2477700" cy="19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Declare a new drink() object. If the drink is a spirit, assign the object values from the csv, and push it to </a:t>
            </a:r>
            <a:r>
              <a:rPr b="1" lang="en-GB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spirit_list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51"/>
          <p:cNvCxnSpPr/>
          <p:nvPr/>
        </p:nvCxnSpPr>
        <p:spPr>
          <a:xfrm flipH="1" rot="10800000">
            <a:off x="3670025" y="1539775"/>
            <a:ext cx="1977600" cy="204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265500" y="1233175"/>
            <a:ext cx="4045200" cy="20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SUBMITTING YOUR ASSIGNMENT</a:t>
            </a:r>
            <a:endParaRPr/>
          </a:p>
        </p:txBody>
      </p:sp>
      <p:sp>
        <p:nvSpPr>
          <p:cNvPr id="332" name="Google Shape;332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Zip up your source code and submit it with your other requirements in D2L’s Dropbox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You must also have a live version of your code running that we can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Students can publish their webpages on the CPSC servers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HOSTING WEBPAGES ON THE CPSC SERVERS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GB">
                <a:solidFill>
                  <a:schemeClr val="dk1"/>
                </a:solidFill>
              </a:rPr>
              <a:t>SSH into the CPSC servers (can use SSH client, Filezilla, etc)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File protocol: </a:t>
            </a:r>
            <a:r>
              <a:rPr b="1" lang="en-GB" sz="1400">
                <a:solidFill>
                  <a:schemeClr val="dk1"/>
                </a:solidFill>
              </a:rPr>
              <a:t>SFTP</a:t>
            </a:r>
            <a:endParaRPr b="1"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Host name</a:t>
            </a:r>
            <a:r>
              <a:rPr b="1" lang="en-GB" sz="1400">
                <a:solidFill>
                  <a:schemeClr val="dk1"/>
                </a:solidFill>
              </a:rPr>
              <a:t>: linux.cpsc.ucalgary.ca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Port number:</a:t>
            </a:r>
            <a:r>
              <a:rPr b="1" lang="en-GB" sz="1400">
                <a:solidFill>
                  <a:schemeClr val="dk1"/>
                </a:solidFill>
              </a:rPr>
              <a:t> 22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	</a:t>
            </a:r>
            <a:r>
              <a:rPr lang="en-GB" sz="1800">
                <a:solidFill>
                  <a:schemeClr val="dk1"/>
                </a:solidFill>
              </a:rPr>
              <a:t>If there isn’t a www file set up yet</a:t>
            </a:r>
            <a:r>
              <a:rPr lang="en-GB">
                <a:solidFill>
                  <a:schemeClr val="dk1"/>
                </a:solidFill>
              </a:rPr>
              <a:t> in your home directory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~/www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711 ~/www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-GB" sz="1600">
                <a:solidFill>
                  <a:schemeClr val="dk1"/>
                </a:solidFill>
              </a:rPr>
              <a:t>In www: 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Directories </a:t>
            </a:r>
            <a:r>
              <a:rPr lang="en-GB" sz="1400">
                <a:solidFill>
                  <a:schemeClr val="dk1"/>
                </a:solidFill>
              </a:rPr>
              <a:t>should have permission </a:t>
            </a:r>
            <a:r>
              <a:rPr b="1" lang="en-GB" sz="1400">
                <a:solidFill>
                  <a:schemeClr val="dk1"/>
                </a:solidFill>
              </a:rPr>
              <a:t>755</a:t>
            </a:r>
            <a:r>
              <a:rPr lang="en-GB" sz="1400">
                <a:solidFill>
                  <a:schemeClr val="dk1"/>
                </a:solidFill>
              </a:rPr>
              <a:t> (rwxr-xr-x)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Files </a:t>
            </a:r>
            <a:r>
              <a:rPr lang="en-GB" sz="1400">
                <a:solidFill>
                  <a:schemeClr val="dk1"/>
                </a:solidFill>
              </a:rPr>
              <a:t>should have permission </a:t>
            </a:r>
            <a:r>
              <a:rPr b="1" lang="en-GB" sz="1400">
                <a:solidFill>
                  <a:schemeClr val="dk1"/>
                </a:solidFill>
              </a:rPr>
              <a:t>644 </a:t>
            </a:r>
            <a:r>
              <a:rPr lang="en-GB" sz="1400">
                <a:solidFill>
                  <a:schemeClr val="dk1"/>
                </a:solidFill>
              </a:rPr>
              <a:t>(rw-r--r--)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Otherwise you will get permission errors.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HOSTING WEBPAGES ON THE CPSC SERVERS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311700" y="889725"/>
            <a:ext cx="6831300" cy="367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72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AutoNum type="arabicPeriod" startAt="4"/>
            </a:pPr>
            <a:r>
              <a:rPr lang="en-GB" sz="1800">
                <a:solidFill>
                  <a:srgbClr val="242729"/>
                </a:solidFill>
              </a:rPr>
              <a:t>Recursively change all directories to 755 (</a:t>
            </a:r>
            <a:r>
              <a:rPr lang="en-GB" sz="1800">
                <a:solidFill>
                  <a:srgbClr val="242729"/>
                </a:solidFill>
                <a:highlight>
                  <a:srgbClr val="EFF0F1"/>
                </a:highlight>
              </a:rPr>
              <a:t>drwxr-xr-x</a:t>
            </a:r>
            <a:r>
              <a:rPr lang="en-GB" sz="1800">
                <a:solidFill>
                  <a:srgbClr val="242729"/>
                </a:solidFill>
              </a:rPr>
              <a:t>):</a:t>
            </a:r>
            <a:endParaRPr sz="1800">
              <a:solidFill>
                <a:srgbClr val="24272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find /home/grads/twwun/www -type d -exec chmod 755 {} \;</a:t>
            </a:r>
            <a:endParaRPr b="1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800"/>
              <a:buAutoNum type="arabicPeriod" startAt="5"/>
            </a:pPr>
            <a:r>
              <a:rPr lang="en-GB" sz="1800">
                <a:solidFill>
                  <a:srgbClr val="242729"/>
                </a:solidFill>
              </a:rPr>
              <a:t>Recursively change all files to 644 (</a:t>
            </a:r>
            <a:r>
              <a:rPr lang="en-GB" sz="1800">
                <a:solidFill>
                  <a:srgbClr val="242729"/>
                </a:solidFill>
                <a:highlight>
                  <a:srgbClr val="EFF0F1"/>
                </a:highlight>
              </a:rPr>
              <a:t>-rw-r--r--</a:t>
            </a:r>
            <a:r>
              <a:rPr lang="en-GB" sz="1800">
                <a:solidFill>
                  <a:srgbClr val="242729"/>
                </a:solidFill>
              </a:rPr>
              <a:t>):</a:t>
            </a:r>
            <a:endParaRPr sz="1800">
              <a:solidFill>
                <a:srgbClr val="242729"/>
              </a:solidFill>
            </a:endParaRPr>
          </a:p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find /home/grads/twwun/www -type f -exec chmod 644 {} \;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4784900"/>
            <a:ext cx="8240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https://stackoverflow.com/questions/3740152/how-do-i-set-chmod-for-a-folder-and-all-of-its-subfolders-and-files-in-linux-ubu</a:t>
            </a: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</a:t>
            </a:r>
            <a:endParaRPr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https://www.ucalgary.ca/cpsc/tech/services/www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800">
                <a:solidFill>
                  <a:schemeClr val="dk1"/>
                </a:solidFill>
              </a:rPr>
              <a:t>Instructions on how to set up your webpage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4"/>
              </a:rPr>
              <a:t>http://permissions-calculator.org/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chemeClr val="dk1"/>
                </a:solidFill>
              </a:rPr>
              <a:t>Linux permissions calculator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Everything* is an object in Javascript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668375" y="4562850"/>
            <a:ext cx="61419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Unless they are primitive data types (bool, string, number, null, undefined)**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668375" y="4771150"/>
            <a:ext cx="6427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** Although bools, numbers, and strings can be objects if defined with the 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GB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keyword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NO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311700" y="1704225"/>
            <a:ext cx="36975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function drink(a, b, c){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this.</a:t>
            </a: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this.price = b;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this.ingredients = c;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267675" y="3420825"/>
            <a:ext cx="3452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coffee = new drink(“Black coffee”, 2, “beans”);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OBJECTS </a:t>
            </a:r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311700" y="889725"/>
            <a:ext cx="533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Objects can “simulate class types” with constructor functions</a:t>
            </a:r>
            <a:endParaRPr sz="1800"/>
          </a:p>
        </p:txBody>
      </p:sp>
      <p:sp>
        <p:nvSpPr>
          <p:cNvPr id="152" name="Google Shape;152;p31"/>
          <p:cNvSpPr txBox="1"/>
          <p:nvPr/>
        </p:nvSpPr>
        <p:spPr>
          <a:xfrm>
            <a:off x="6080000" y="1668075"/>
            <a:ext cx="2477700" cy="85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 can contain </a:t>
            </a: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name(property)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pairs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" name="Google Shape;153;p31"/>
          <p:cNvCxnSpPr>
            <a:endCxn id="152" idx="1"/>
          </p:cNvCxnSpPr>
          <p:nvPr/>
        </p:nvCxnSpPr>
        <p:spPr>
          <a:xfrm flipH="1" rot="10800000">
            <a:off x="3719900" y="2097225"/>
            <a:ext cx="2360100" cy="18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4" name="Google Shape;154;p31"/>
          <p:cNvSpPr txBox="1"/>
          <p:nvPr/>
        </p:nvSpPr>
        <p:spPr>
          <a:xfrm>
            <a:off x="6080000" y="3773375"/>
            <a:ext cx="2477700" cy="81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You can assign new properties to your objects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31"/>
          <p:cNvCxnSpPr>
            <a:endCxn id="154" idx="1"/>
          </p:cNvCxnSpPr>
          <p:nvPr/>
        </p:nvCxnSpPr>
        <p:spPr>
          <a:xfrm flipH="1" rot="10800000">
            <a:off x="4060100" y="4182125"/>
            <a:ext cx="2019900" cy="136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31"/>
          <p:cNvSpPr txBox="1"/>
          <p:nvPr/>
        </p:nvSpPr>
        <p:spPr>
          <a:xfrm>
            <a:off x="311700" y="4181975"/>
            <a:ext cx="34521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coffee.soldOut = false;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6" y="4634150"/>
            <a:ext cx="3420125" cy="3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267675" y="1793400"/>
            <a:ext cx="53340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espresso = {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name: “Single Espresso”, 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price: 2, 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flavour: “bitter”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OBJECTS 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889725"/>
            <a:ext cx="53340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You can create </a:t>
            </a:r>
            <a:r>
              <a:rPr lang="en-GB" sz="1800">
                <a:solidFill>
                  <a:schemeClr val="accent5"/>
                </a:solidFill>
              </a:rPr>
              <a:t>object literals</a:t>
            </a:r>
            <a:r>
              <a:rPr lang="en-GB" sz="1800"/>
              <a:t> by defining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name:value</a:t>
            </a:r>
            <a:r>
              <a:rPr lang="en-GB" sz="1800"/>
              <a:t> pairs inside {} </a:t>
            </a:r>
            <a:endParaRPr sz="1800"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2850"/>
            <a:ext cx="81629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ANONYMOUS FUNCTIONS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function drink(a, b, c){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this.name =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this.price = b;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this.info = function(){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GB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return this.name + ‘ ‘ + this.price;</a:t>
            </a:r>
            <a:endParaRPr b="1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5362500" y="889725"/>
            <a:ext cx="3645300" cy="17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Functions without a name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stored in a variable, they are called using the variable name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33"/>
          <p:cNvCxnSpPr/>
          <p:nvPr/>
        </p:nvCxnSpPr>
        <p:spPr>
          <a:xfrm flipH="1" rot="10800000">
            <a:off x="4034550" y="1171800"/>
            <a:ext cx="1321200" cy="1068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3463175"/>
            <a:ext cx="85206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Can’t be reused (no name)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These are often used in Javascript, and JS libraries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Useful for when you want to limit their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1800"/>
              <a:t>Cleaner when you want to run a small function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refers to the ‘owner’ of the function being executed - it can change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var f = function foo(){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this.bar = false;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&lt;body onload = init(this)&gt;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29375"/>
            <a:ext cx="86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1" name="Google Shape;181;p34"/>
          <p:cNvGrpSpPr/>
          <p:nvPr/>
        </p:nvGrpSpPr>
        <p:grpSpPr>
          <a:xfrm>
            <a:off x="3607950" y="1670375"/>
            <a:ext cx="5399850" cy="700800"/>
            <a:chOff x="3607950" y="889725"/>
            <a:chExt cx="5399850" cy="700800"/>
          </a:xfrm>
        </p:grpSpPr>
        <p:sp>
          <p:nvSpPr>
            <p:cNvPr id="182" name="Google Shape;182;p34"/>
            <p:cNvSpPr txBox="1"/>
            <p:nvPr/>
          </p:nvSpPr>
          <p:spPr>
            <a:xfrm>
              <a:off x="5362500" y="889725"/>
              <a:ext cx="3645300" cy="7008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chemeClr val="accent5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this </a:t>
              </a:r>
              <a:r>
                <a:rPr b="1" lang="en-GB">
                  <a:solidFill>
                    <a:schemeClr val="dk2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refers to its parent object when a new f is generated</a:t>
              </a:r>
              <a:endPara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3" name="Google Shape;183;p34"/>
            <p:cNvCxnSpPr/>
            <p:nvPr/>
          </p:nvCxnSpPr>
          <p:spPr>
            <a:xfrm flipH="1" rot="10800000">
              <a:off x="3607950" y="1171950"/>
              <a:ext cx="1747800" cy="2994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84" name="Google Shape;184;p34"/>
          <p:cNvSpPr txBox="1"/>
          <p:nvPr/>
        </p:nvSpPr>
        <p:spPr>
          <a:xfrm>
            <a:off x="5412800" y="3624800"/>
            <a:ext cx="3645300" cy="70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b="1" lang="en-GB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refers to the HTML element that invoked it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34"/>
          <p:cNvCxnSpPr/>
          <p:nvPr/>
        </p:nvCxnSpPr>
        <p:spPr>
          <a:xfrm>
            <a:off x="3742725" y="3771900"/>
            <a:ext cx="1663200" cy="135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Javascript library designed to simplify document navigation and selection, make animations, events,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Google hosts a collection of JS libraries on: </a:t>
            </a:r>
            <a:r>
              <a:rPr lang="en-GB" u="sng">
                <a:solidFill>
                  <a:srgbClr val="1155CC"/>
                </a:solidFill>
                <a:hlinkClick r:id="rId3"/>
              </a:rPr>
              <a:t>https://developers.google.com/speed/libraries/</a:t>
            </a:r>
            <a:r>
              <a:rPr lang="en-GB"/>
              <a:t> - follow the instructions there to load the library</a:t>
            </a:r>
            <a:endParaRPr/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</a:t>
            </a:r>
            <a:endParaRPr/>
          </a:p>
        </p:txBody>
      </p:sp>
      <p:sp>
        <p:nvSpPr>
          <p:cNvPr id="192" name="Google Shape;19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“Write less, do more”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