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3"/>
    <p:sldMasterId id="2147483692" r:id="rId4"/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Poppins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Proxima Nova Extrabold"/>
      <p:bold r:id="rId43"/>
    </p:embeddedFont>
    <p:embeddedFont>
      <p:font typeface="Oswald"/>
      <p:regular r:id="rId44"/>
      <p:bold r:id="rId45"/>
    </p:embeddedFont>
    <p:embeddedFont>
      <p:font typeface="Questrial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3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5.xml"/><Relationship Id="rId44" Type="http://schemas.openxmlformats.org/officeDocument/2006/relationships/font" Target="fonts/Oswald-regular.fntdata"/><Relationship Id="rId21" Type="http://schemas.openxmlformats.org/officeDocument/2006/relationships/slide" Target="slides/slide14.xml"/><Relationship Id="rId43" Type="http://schemas.openxmlformats.org/officeDocument/2006/relationships/font" Target="fonts/ProximaNovaExtrabold-bold.fntdata"/><Relationship Id="rId24" Type="http://schemas.openxmlformats.org/officeDocument/2006/relationships/slide" Target="slides/slide17.xml"/><Relationship Id="rId46" Type="http://schemas.openxmlformats.org/officeDocument/2006/relationships/font" Target="fonts/Questrial-regular.fntdata"/><Relationship Id="rId23" Type="http://schemas.openxmlformats.org/officeDocument/2006/relationships/slide" Target="slides/slide16.xml"/><Relationship Id="rId45" Type="http://schemas.openxmlformats.org/officeDocument/2006/relationships/font" Target="fonts/Oswald-bold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Poppins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Poppins-italic.fntdata"/><Relationship Id="rId14" Type="http://schemas.openxmlformats.org/officeDocument/2006/relationships/slide" Target="slides/slide7.xml"/><Relationship Id="rId36" Type="http://schemas.openxmlformats.org/officeDocument/2006/relationships/font" Target="fonts/Poppins-bold.fntdata"/><Relationship Id="rId17" Type="http://schemas.openxmlformats.org/officeDocument/2006/relationships/slide" Target="slides/slide10.xml"/><Relationship Id="rId39" Type="http://schemas.openxmlformats.org/officeDocument/2006/relationships/font" Target="fonts/Lato-regular.fntdata"/><Relationship Id="rId16" Type="http://schemas.openxmlformats.org/officeDocument/2006/relationships/slide" Target="slides/slide9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7d5933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77d593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7d59339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77d5933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 AHEAD AND TYPE THIS IN WITH THEM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WRITE WHAT WIDTH AND HEIGHT ARE IF NECESSARY</a:t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Let’s start by getting the selection of the svg element so we can have something to work with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Here I’m going to define a couple of variables, you can see that this is another form of syntax for declaring multiple vars by using commas</a:t>
            </a:r>
            <a:endParaRPr/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/>
              <a:t>Margins are the outer space of an element -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margins in D3 are specified as an object with top, right, bottom and left properties.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also define width and height by getting the svg attributes of width and height (remember that + converts to #), - margins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7d5933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Type this in with them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Next step is to define the axes in d3 - x and 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Scale functions are super useful - they take in input and return a value → they’re used to transform/map data values into visual variables like </a:t>
            </a:r>
            <a:r>
              <a:rPr b="1" lang="en-GB"/>
              <a:t>position, length, and color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Here they will transform our data values into lengths between a range for our bar chart - this will make the chart fit our svg container - we will define the domain once we get our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When creating bar charts, calling scaleband() will help us determine the geometry of the bars, while taking into account the padding between each 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DRAW ON BOARD IF NEEDED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rangeRound([range]) is going to define the total width of the bar chart, by setting the scale’s range between the range (2 element array), while also rounding the number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.padding() sets the padding between the bars as a percentage of the band width (.10% of the band width), and between the first and last band -- so it will make our bars more evenly spaced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y, we create a linear scale call scaleLinear(), and we define the range between 0 and the height we defined (we reverse the range from height to 0 because we want the biggest output to be near (0,0)</a:t>
            </a:r>
            <a:r>
              <a:rPr b="1" lang="en-GB"/>
              <a:t>- draw it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DRAW ON BOARD IF NEEDED</a:t>
            </a:r>
            <a:endParaRPr b="1"/>
          </a:p>
        </p:txBody>
      </p:sp>
      <p:sp>
        <p:nvSpPr>
          <p:cNvPr id="265" name="Google Shape;265;g277d5933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7d5933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Type this in with them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&lt;g&gt; element is a container used to group other SVG elements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If we group svg elements together, we can transform and apply styles to the whole group of elements like one single shape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All of the child elements in this grouping will inherit the properties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all the grouped child elements in svg, we’re going to apply a css attribute to translate the position of the chart -  so the top left corner of the chart is 40 px left and 20 px down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SHOW QUICKLY IN CONSOLE where &lt;g&gt; sits</a:t>
            </a:r>
            <a:endParaRPr b="1"/>
          </a:p>
        </p:txBody>
      </p:sp>
      <p:sp>
        <p:nvSpPr>
          <p:cNvPr id="272" name="Google Shape;272;g277d5933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7d593395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77d5933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GB"/>
              <a:t>SHOW data.tsv, then g</a:t>
            </a:r>
            <a:r>
              <a:rPr b="1" i="0" lang="en-GB" sz="1100" u="none" cap="none" strike="noStrike">
                <a:solidFill>
                  <a:schemeClr val="dk1"/>
                </a:solidFill>
              </a:rPr>
              <a:t>ive them one minute to do it </a:t>
            </a:r>
            <a:endParaRPr b="1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/>
              <a:t>TSV is similar to CSV, except tabs are used to separate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/>
              <a:t>Remember that when we parse our datasets into d3, we get string values - but we want it as an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/>
              <a:t>Try this for a minute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d3.tsv("data.tsv", function(d)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d.frequency = +d.frequency;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return 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, function(data)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7d5933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Operator to get a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our dataset</a:t>
            </a:r>
            <a:endParaRPr/>
          </a:p>
        </p:txBody>
      </p:sp>
      <p:sp>
        <p:nvSpPr>
          <p:cNvPr id="284" name="Google Shape;284;g277d5933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7d5933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ADD THIS INTO CODE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Notice that we don’t close the tsv function yet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Instead, we’re going to use our parsed data to call another big function where most of the stuff happens - still in scope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Not unusual in D3 to have multiple anonymous functions in a bigger one</a:t>
            </a:r>
            <a:endParaRPr/>
          </a:p>
        </p:txBody>
      </p:sp>
      <p:sp>
        <p:nvSpPr>
          <p:cNvPr id="290" name="Google Shape;290;g277d5933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7d5933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 the same function (data), add: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DRAW ON BOARD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Remember how we defined the scale mapping (output) of our x and y axes earlier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Now that we have parsed our data, we will specify the domain(input) so that our axes will scale properly to the data we have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X axis: .map() creates a new array - where every element in the new array will have the results of the function called: new array is [a,b,c…]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 the y axis: we’ll specify the domain to be between 0 and the maximum frequency in the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KEEP TRACK OF WHAT YOU NAME YOUR PARAMETERS IN D3 - remember that anonymous functions are local to scope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77d5933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7d59339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our selection g, and let’s append the g variable</a:t>
            </a:r>
            <a:endParaRPr/>
          </a:p>
        </p:txBody>
      </p:sp>
      <p:sp>
        <p:nvSpPr>
          <p:cNvPr id="306" name="Google Shape;306;g277d59339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7d5933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axis elements are positioned relative to a local origin, so to transform into the desired position we set the "transform" attribute on a containing g element: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we need to add “transform” attribute to our g.append("g")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77d5933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7d5933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ADD THIS IN WITH THEM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axis elements are positioned relative to a local origin, so to transform into the desired position we set the "transform" attribute on a containing g element: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we need to add “transform” attribute to our g.append("g")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 this axis’s position to the bottom of the svg (remember that 0,0 starts at the top left)</a:t>
            </a:r>
            <a:endParaRPr/>
          </a:p>
        </p:txBody>
      </p:sp>
      <p:sp>
        <p:nvSpPr>
          <p:cNvPr id="318" name="Google Shape;318;g277d59339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7d59339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7d5933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7d5933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7d5933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We’ve set the positioning now, but we need to define an axis by binding it to our existing x-scale and declaring one of the four orientations (axis bottom, top, left, right). </a:t>
            </a:r>
            <a:endParaRPr sz="1100">
              <a:solidFill>
                <a:schemeClr val="dk1"/>
              </a:solidFill>
            </a:endParaRPr>
          </a:p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7d59339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 THIS WITH THEM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we use call on the selection in g, we are calling the function axis bottom(x) on the elements of the selection g</a:t>
            </a:r>
            <a:endParaRPr/>
          </a:p>
        </p:txBody>
      </p:sp>
      <p:sp>
        <p:nvSpPr>
          <p:cNvPr id="329" name="Google Shape;329;g277d59339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7d59339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 THIS WITH THEM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the left axis to y, and we’ll set - ticks will set approximately 10 ticks with %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**The # of ticks could vary THOUGH, as ticks is based on the domain of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OPEN THIS IN CONSOLE AND SHOW IT TO THEM</a:t>
            </a:r>
            <a:endParaRPr b="1"/>
          </a:p>
        </p:txBody>
      </p:sp>
      <p:sp>
        <p:nvSpPr>
          <p:cNvPr id="336" name="Google Shape;336;g277d59339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7d5933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7d5933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Now, try to code the bars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7d593395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77d59339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GB" sz="1100" u="none" cap="none" strike="noStrike">
                <a:solidFill>
                  <a:schemeClr val="dk1"/>
                </a:solidFill>
              </a:rPr>
              <a:t>Give them 7-8 minutes</a:t>
            </a:r>
            <a:endParaRPr b="1"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GB"/>
              <a:t>Now I’m going to get you guys to try this part on your 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/>
              <a:t>Remember how we added html elements in d3 last tutorial with data, enter, and append - we can use these to add bars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7d593395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77d59339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GB"/>
              <a:t>SHOW THIS IN CONSOLE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you close the tsv file at the end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7d593395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277d59339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7d59339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7d59339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week’s tutorials are for project help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7d5933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77d5933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demo this if you want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directories in www should have permission 755 (need to be readable &amp; executable by all), and all files (js/html/etc) in www should have permission 644 (readable by all, readable &amp; writeable for author), otherwise you will get permission errors when you try and go to the webpages.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7d5933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77d5933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7d59339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77d5933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/>
              <a:t>We went through this last tutorial to create an HTML table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7d59339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77d5933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Refresher on what we did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7d5933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l</a:t>
            </a:r>
            <a:endParaRPr/>
          </a:p>
        </p:txBody>
      </p:sp>
      <p:sp>
        <p:nvSpPr>
          <p:cNvPr id="243" name="Google Shape;243;g277d5933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7d5933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7d5933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them one minute to do this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7d593395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77d5933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GB"/>
              <a:t>Create chart.js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them 1 min then show them the next slide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/>
              <a:t>Show in chrome that this exists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26450" y="4476950"/>
            <a:ext cx="70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b="0" i="0" sz="18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/>
        </p:nvSpPr>
        <p:spPr>
          <a:xfrm>
            <a:off x="1207250" y="3948650"/>
            <a:ext cx="6734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1204950" y="3992750"/>
            <a:ext cx="6734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24049" y="744575"/>
            <a:ext cx="789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5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2790600" y="4476950"/>
            <a:ext cx="356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4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oppins"/>
              <a:buNone/>
              <a:defRPr b="0" i="0" sz="21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21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★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3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31800"/>
            <a:ext cx="85206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★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311700" y="603624"/>
            <a:ext cx="5380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b="0" i="0" sz="18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311700" y="603624"/>
            <a:ext cx="5380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b="0" i="0" sz="18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★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★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603624"/>
            <a:ext cx="5380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b="0" i="0" sz="18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311700" y="1571950"/>
            <a:ext cx="28080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★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20"/>
          <p:cNvSpPr txBox="1"/>
          <p:nvPr>
            <p:ph idx="2" type="subTitle"/>
          </p:nvPr>
        </p:nvSpPr>
        <p:spPr>
          <a:xfrm>
            <a:off x="311700" y="929100"/>
            <a:ext cx="299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b="0" i="0" sz="18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b="0" i="0" sz="14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115425"/>
            <a:ext cx="318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4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 b="0" i="0" sz="1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oppins"/>
              <a:buNone/>
              <a:defRPr b="1" i="0" sz="12000" u="none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★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★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4832400" y="889675"/>
            <a:ext cx="39999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★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 b="1" i="0" sz="1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 i="0" sz="1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311700" y="3844600"/>
            <a:ext cx="8520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Extrabold"/>
              <a:buNone/>
              <a:defRPr b="1" i="0" sz="5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2" type="subTitle"/>
          </p:nvPr>
        </p:nvSpPr>
        <p:spPr>
          <a:xfrm>
            <a:off x="311700" y="276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33"/>
          <p:cNvGrpSpPr/>
          <p:nvPr/>
        </p:nvGrpSpPr>
        <p:grpSpPr>
          <a:xfrm>
            <a:off x="830390" y="1191275"/>
            <a:ext cx="745763" cy="45826"/>
            <a:chOff x="4580560" y="2589003"/>
            <a:chExt cx="1064464" cy="25200"/>
          </a:xfrm>
        </p:grpSpPr>
        <p:sp>
          <p:nvSpPr>
            <p:cNvPr id="138" name="Google Shape;138;p3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3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26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>
                <a:solidFill>
                  <a:schemeClr val="dk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>
                <a:solidFill>
                  <a:schemeClr val="dk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>
                <a:solidFill>
                  <a:schemeClr val="dk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>
                <a:solidFill>
                  <a:schemeClr val="dk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>
                <a:solidFill>
                  <a:schemeClr val="dk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>
                <a:solidFill>
                  <a:schemeClr val="dk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>
                <a:solidFill>
                  <a:schemeClr val="dk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729450" y="1321200"/>
            <a:ext cx="76887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35"/>
          <p:cNvSpPr txBox="1"/>
          <p:nvPr>
            <p:ph idx="1" type="subTitle"/>
          </p:nvPr>
        </p:nvSpPr>
        <p:spPr>
          <a:xfrm>
            <a:off x="643950" y="2909188"/>
            <a:ext cx="7856100" cy="66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35"/>
          <p:cNvSpPr txBox="1"/>
          <p:nvPr>
            <p:ph idx="2" type="subTitle"/>
          </p:nvPr>
        </p:nvSpPr>
        <p:spPr>
          <a:xfrm>
            <a:off x="681300" y="3690800"/>
            <a:ext cx="77814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8"/>
          <p:cNvSpPr txBox="1"/>
          <p:nvPr>
            <p:ph idx="2" type="body"/>
          </p:nvPr>
        </p:nvSpPr>
        <p:spPr>
          <a:xfrm>
            <a:off x="4832400" y="889675"/>
            <a:ext cx="3999900" cy="367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82" name="Google Shape;1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6"/>
          <p:cNvSpPr txBox="1"/>
          <p:nvPr>
            <p:ph idx="1" type="subTitle"/>
          </p:nvPr>
        </p:nvSpPr>
        <p:spPr>
          <a:xfrm>
            <a:off x="311700" y="3844600"/>
            <a:ext cx="8520600" cy="44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" name="Google Shape;19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Proxima Nova Extrabold"/>
              <a:buNone/>
              <a:defRPr sz="52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" name="Google Shape;192;p46"/>
          <p:cNvSpPr txBox="1"/>
          <p:nvPr>
            <p:ph idx="2" type="subTitle"/>
          </p:nvPr>
        </p:nvSpPr>
        <p:spPr>
          <a:xfrm>
            <a:off x="311700" y="2761750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4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7" name="Google Shape;197;p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4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47"/>
          <p:cNvSpPr txBox="1"/>
          <p:nvPr>
            <p:ph idx="1" type="body"/>
          </p:nvPr>
        </p:nvSpPr>
        <p:spPr>
          <a:xfrm>
            <a:off x="729450" y="1321200"/>
            <a:ext cx="76887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★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03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021775"/>
            <a:ext cx="85206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★"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b="1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812700"/>
            <a:ext cx="85206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>
            <a:off x="311700" y="812700"/>
            <a:ext cx="85206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wwun@ucalgary.ca" TargetMode="External"/><Relationship Id="rId4" Type="http://schemas.openxmlformats.org/officeDocument/2006/relationships/hyperlink" Target="mailto:frajabiy@ucalgary.c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knowledgestockpile.blogspot.ca/2012/01/understanding-selectall-data-enter.html" TargetMode="External"/><Relationship Id="rId4" Type="http://schemas.openxmlformats.org/officeDocument/2006/relationships/hyperlink" Target="http://d3indepth.com/scales/" TargetMode="External"/><Relationship Id="rId5" Type="http://schemas.openxmlformats.org/officeDocument/2006/relationships/hyperlink" Target="https://www.ucalgary.ca/cpsc/tech/services/www" TargetMode="External"/><Relationship Id="rId6" Type="http://schemas.openxmlformats.org/officeDocument/2006/relationships/hyperlink" Target="http://permissions-calculator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questions/3740152/how-do-i-set-chmod-for-a-folder-and-all-of-its-subfolders-and-files-in-linux-ub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8"/>
          <p:cNvSpPr txBox="1"/>
          <p:nvPr>
            <p:ph type="ctrTitle"/>
          </p:nvPr>
        </p:nvSpPr>
        <p:spPr>
          <a:xfrm>
            <a:off x="624049" y="744575"/>
            <a:ext cx="789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oppins"/>
              <a:buNone/>
            </a:pPr>
            <a:r>
              <a:rPr b="1" i="0" lang="en-GB" sz="5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Tutorial 4</a:t>
            </a:r>
            <a:endParaRPr/>
          </a:p>
        </p:txBody>
      </p:sp>
      <p:sp>
        <p:nvSpPr>
          <p:cNvPr id="207" name="Google Shape;207;p48"/>
          <p:cNvSpPr txBox="1"/>
          <p:nvPr>
            <p:ph idx="3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oppin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D3: Data-Driven Documents</a:t>
            </a:r>
            <a:br>
              <a:rPr b="0" i="0" lang="en-GB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GB" sz="2400"/>
              <a:t>“</a:t>
            </a:r>
            <a:r>
              <a:rPr b="0" i="0" lang="en-GB" sz="2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Making a Chart</a:t>
            </a:r>
            <a:r>
              <a:rPr lang="en-GB" sz="2400"/>
              <a:t>”</a:t>
            </a:r>
            <a:endParaRPr b="0" i="0" sz="2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48"/>
          <p:cNvSpPr txBox="1"/>
          <p:nvPr>
            <p:ph idx="1" type="subTitle"/>
          </p:nvPr>
        </p:nvSpPr>
        <p:spPr>
          <a:xfrm>
            <a:off x="1026450" y="4476950"/>
            <a:ext cx="70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GB" sz="1600" u="sng" cap="none" strike="noStrik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tww</a:t>
            </a:r>
            <a:r>
              <a:rPr b="0" i="0" lang="en-GB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un@ucalgary.ca</a:t>
            </a:r>
            <a:r>
              <a:rPr b="0" i="0" lang="en-GB" sz="1600" u="sng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GB" sz="1600" u="none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|| </a:t>
            </a:r>
            <a:r>
              <a:rPr b="0" i="0" lang="en-GB" sz="16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frajabiy@ucalgary.ca</a:t>
            </a:r>
            <a:r>
              <a:rPr b="0" i="0" lang="en-GB" sz="1600" u="none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oppins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48"/>
          <p:cNvSpPr txBox="1"/>
          <p:nvPr>
            <p:ph idx="1" type="subTitle"/>
          </p:nvPr>
        </p:nvSpPr>
        <p:spPr>
          <a:xfrm>
            <a:off x="1026450" y="4019125"/>
            <a:ext cx="70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oppins"/>
              <a:buNone/>
            </a:pPr>
            <a:r>
              <a:rPr b="1" lang="en-GB" sz="1600">
                <a:solidFill>
                  <a:schemeClr val="dk2"/>
                </a:solidFill>
              </a:rPr>
              <a:t>Fateme Rajabi</a:t>
            </a:r>
            <a:endParaRPr b="1" i="0" sz="1600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7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DEFINING MARGINS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57"/>
          <p:cNvSpPr txBox="1"/>
          <p:nvPr>
            <p:ph idx="1" type="body"/>
          </p:nvPr>
        </p:nvSpPr>
        <p:spPr>
          <a:xfrm>
            <a:off x="311700" y="856700"/>
            <a:ext cx="58854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svg 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d3.select("svg"),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margin 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{top: 20, right: 20, bottom: 30, left: 40},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width 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+svg.attr("width") - margin.left - margin.right,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+svg.attr("height") - margin.top - margin.bottom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8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DEFINING AXES IN D3</a:t>
            </a:r>
            <a:endParaRPr/>
          </a:p>
        </p:txBody>
      </p:sp>
      <p:sp>
        <p:nvSpPr>
          <p:cNvPr id="268" name="Google Shape;268;p58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d3.scaleBand().rangeRound([0, width]).padding(0.1),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d3.scaleLinear().rangeRound(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[height, 0]</a:t>
            </a: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58"/>
          <p:cNvSpPr txBox="1"/>
          <p:nvPr/>
        </p:nvSpPr>
        <p:spPr>
          <a:xfrm>
            <a:off x="465900" y="3887000"/>
            <a:ext cx="8212200" cy="48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Scales take in a range of inputs (</a:t>
            </a:r>
            <a:r>
              <a:rPr lang="en-GB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domain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), and map it to a range of outputs (</a:t>
            </a:r>
            <a:r>
              <a:rPr lang="en-GB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range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WHY DO WE APPEND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‘g’</a:t>
            </a:r>
            <a:r>
              <a:rPr lang="en-GB"/>
              <a:t>?</a:t>
            </a:r>
            <a:endParaRPr/>
          </a:p>
        </p:txBody>
      </p:sp>
      <p:sp>
        <p:nvSpPr>
          <p:cNvPr id="275" name="Google Shape;275;p59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g = svg.append("g")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.attr("transform", "translate(" + margin.left + "," + margin.top + ")");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b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0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OUR DATASET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60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★"/>
            </a:pP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Now it</a:t>
            </a:r>
            <a:r>
              <a:rPr lang="en-GB" sz="2400"/>
              <a:t>’s </a:t>
            </a: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 to work with our dataset….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★"/>
            </a:pP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Open</a:t>
            </a:r>
            <a:r>
              <a:rPr b="1" i="0" lang="en-GB" sz="24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data.tsv </a:t>
            </a:r>
            <a:endParaRPr b="0" i="0" sz="2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-GB" sz="2400"/>
              <a:t>Call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d3.tsv(file, function(d){...</a:t>
            </a:r>
            <a:r>
              <a:rPr lang="en-GB" sz="2400"/>
              <a:t> to read in our data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★"/>
            </a:pP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i="0" lang="en-GB" sz="24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frequency</a:t>
            </a: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 is parsed as a string, do you remember how to make it </a:t>
            </a:r>
            <a:r>
              <a:rPr lang="en-GB" sz="2400"/>
              <a:t>an i</a:t>
            </a: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nteger? Let’s do that now!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61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function(d)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d.frequency = +d.frequency;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return 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2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READING FROM OUR FILE AND...</a:t>
            </a:r>
            <a:endParaRPr/>
          </a:p>
        </p:txBody>
      </p:sp>
      <p:sp>
        <p:nvSpPr>
          <p:cNvPr id="293" name="Google Shape;293;p62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d3.tsv("data.tsv", function(d)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d.frequency = +d.frequency;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return 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, function(data) { ….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MAPPING AXES AND DOMAINS</a:t>
            </a:r>
            <a:endParaRPr/>
          </a:p>
        </p:txBody>
      </p:sp>
      <p:sp>
        <p:nvSpPr>
          <p:cNvPr id="299" name="Google Shape;299;p63"/>
          <p:cNvSpPr txBox="1"/>
          <p:nvPr>
            <p:ph idx="1" type="body"/>
          </p:nvPr>
        </p:nvSpPr>
        <p:spPr>
          <a:xfrm>
            <a:off x="311700" y="889725"/>
            <a:ext cx="39999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x.domain(data.map(function(d) { return d.letter; }));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y.domain([0, d3.max(data, function(d) { return d.frequency; })]);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63"/>
          <p:cNvSpPr txBox="1"/>
          <p:nvPr/>
        </p:nvSpPr>
        <p:spPr>
          <a:xfrm>
            <a:off x="6475300" y="1513325"/>
            <a:ext cx="1781100" cy="48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[A, B, C,...]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63"/>
          <p:cNvSpPr txBox="1"/>
          <p:nvPr/>
        </p:nvSpPr>
        <p:spPr>
          <a:xfrm>
            <a:off x="4699575" y="2982225"/>
            <a:ext cx="3061800" cy="48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Domain: [0, maxFrequency]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63"/>
          <p:cNvCxnSpPr/>
          <p:nvPr/>
        </p:nvCxnSpPr>
        <p:spPr>
          <a:xfrm flipH="1">
            <a:off x="4516000" y="1758275"/>
            <a:ext cx="19593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03" name="Google Shape;303;p63"/>
          <p:cNvCxnSpPr>
            <a:stCxn id="301" idx="1"/>
          </p:cNvCxnSpPr>
          <p:nvPr/>
        </p:nvCxnSpPr>
        <p:spPr>
          <a:xfrm rot="10800000">
            <a:off x="4026075" y="3227175"/>
            <a:ext cx="673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4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GROUPING OUR AXES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p64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Remember the ‘g’ tag we created in our SVG?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Now we need to add our axis to the same tag, but how?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g.append("g")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GROUPING OUR AXES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5" name="Google Shape;315;p65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★"/>
            </a:pP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axis elements are positioned relative to a local origin, so to transform into the desired position we set the "transform" attribute on a containing g element: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★"/>
            </a:pP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 we need to add “</a:t>
            </a:r>
            <a:r>
              <a:rPr b="1" i="0" lang="en-GB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0" i="0" lang="en-GB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 attribute to our</a:t>
            </a:r>
            <a:r>
              <a:rPr b="1" i="0" lang="en-GB" sz="24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g.append("g")</a:t>
            </a:r>
            <a:endParaRPr i="0" sz="24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6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GROUPING OUR AXES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1" name="Google Shape;321;p66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g.append("g“).attr("transform", "translate(0," + height + ")")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oppins"/>
              <a:buNone/>
            </a:pPr>
            <a:r>
              <a:rPr b="1" i="0" lang="en-GB" sz="4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TODAY</a:t>
            </a:r>
            <a:endParaRPr/>
          </a:p>
        </p:txBody>
      </p:sp>
      <p:sp>
        <p:nvSpPr>
          <p:cNvPr id="215" name="Google Shape;215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Hosting your assignments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★"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a simple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bar chart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accent5"/>
                </a:solidFill>
              </a:rPr>
              <a:t>NEXT: </a:t>
            </a:r>
            <a:r>
              <a:rPr lang="en-GB" sz="4200">
                <a:solidFill>
                  <a:schemeClr val="dk2"/>
                </a:solidFill>
              </a:rPr>
              <a:t>DEFINE AN AXIS BY BINDING IT TO OUR EXISTING </a:t>
            </a:r>
            <a:r>
              <a:rPr i="1" lang="en-GB" sz="4200">
                <a:solidFill>
                  <a:schemeClr val="dk2"/>
                </a:solidFill>
              </a:rPr>
              <a:t>x-scale</a:t>
            </a:r>
            <a:r>
              <a:rPr lang="en-GB" sz="4200">
                <a:solidFill>
                  <a:schemeClr val="dk2"/>
                </a:solidFill>
              </a:rPr>
              <a:t> AND DECLARING ONE OF THE FOUR ORIENTATIONS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8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g.append("g")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.attr("transform", "translate(0," + height + ")")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.call(d3.axisBottom(x));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68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SETTING OUR X-AXIS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68"/>
          <p:cNvSpPr txBox="1"/>
          <p:nvPr/>
        </p:nvSpPr>
        <p:spPr>
          <a:xfrm>
            <a:off x="1777175" y="3887000"/>
            <a:ext cx="5589600" cy="79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.call(d3.axisBottom(x))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is equivalent to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d3.axisBottom(x)(g.append(“g”)...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9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SETTING THE Y-AXIS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p69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 the same for y axis ….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g.append("g").call(d3.axisLeft(y).ticks(10, "%"));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340" name="Google Shape;340;p69"/>
          <p:cNvSpPr txBox="1"/>
          <p:nvPr/>
        </p:nvSpPr>
        <p:spPr>
          <a:xfrm>
            <a:off x="1777175" y="3887000"/>
            <a:ext cx="5589600" cy="79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It’s possible to return more or less ticks than 10, depending on the domain set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NOW: </a:t>
            </a:r>
            <a:r>
              <a:rPr lang="en-GB">
                <a:solidFill>
                  <a:schemeClr val="dk2"/>
                </a:solidFill>
              </a:rPr>
              <a:t>TRY TO CODE THE BARS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1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ADDING THE BARS</a:t>
            </a:r>
            <a:endParaRPr/>
          </a:p>
        </p:txBody>
      </p:sp>
      <p:sp>
        <p:nvSpPr>
          <p:cNvPr id="351" name="Google Shape;351;p71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Remember how we added HTML elements in D3 using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.data()</a:t>
            </a:r>
            <a:r>
              <a:rPr lang="en-GB"/>
              <a:t>,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.enter()</a:t>
            </a:r>
            <a:r>
              <a:rPr lang="en-GB"/>
              <a:t>, and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.append()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/>
              <a:t>Add the bars using these functions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b="1" i="0" lang="en-GB" sz="1800" u="none" cap="none" strike="noStrike">
                <a:solidFill>
                  <a:schemeClr val="accent5"/>
                </a:solidFill>
              </a:rPr>
              <a:t>Hint</a:t>
            </a:r>
            <a:r>
              <a:rPr b="0" i="0" lang="en-GB" sz="1800" u="none" cap="none" strike="noStrik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bar is a</a:t>
            </a:r>
            <a:r>
              <a:rPr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rect 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element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i="0" lang="en-GB" sz="1800" u="none" cap="none" strike="noStrike">
                <a:solidFill>
                  <a:schemeClr val="accent5"/>
                </a:solidFill>
              </a:rPr>
              <a:t>Hint</a:t>
            </a:r>
            <a:r>
              <a:rPr b="0" i="0" lang="en-GB" sz="1800" u="none" cap="none" strike="noStrik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Remember that we have defined some styles for the bars in the </a:t>
            </a:r>
            <a:r>
              <a:rPr lang="en-GB"/>
              <a:t>HTML 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file.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idx="1" type="body"/>
          </p:nvPr>
        </p:nvSpPr>
        <p:spPr>
          <a:xfrm>
            <a:off x="311700" y="220100"/>
            <a:ext cx="8520600" cy="4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g.selectAll(".bar")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.data(data)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.enter().append("rect")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.attr("class", "bar")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.attr("x", function(d) { return x(d.letter); })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.attr("y", function(d) { return y(d.frequency); })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.attr("width", x.bandwidth())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.attr("height", function(d) { return height - y(d.frequency); 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});	//&lt;&lt; Make sure you close the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tsv function at the end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143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USEFUL LINKS</a:t>
            </a:r>
            <a:endParaRPr/>
          </a:p>
        </p:txBody>
      </p:sp>
      <p:sp>
        <p:nvSpPr>
          <p:cNvPr id="362" name="Google Shape;362;p73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★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http://knowledgestockpile.blogspot.ca/2012/01/understanding-selectall-data-enter.html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More examples on selection in D3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★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http://d3indepth.com/scales/</a:t>
            </a:r>
            <a:r>
              <a:rPr lang="en-GB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How scales work in D3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★"/>
            </a:pPr>
            <a:r>
              <a:rPr lang="en-GB" u="sng">
                <a:solidFill>
                  <a:schemeClr val="accent5"/>
                </a:solidFill>
                <a:hlinkClick r:id="rId5"/>
              </a:rPr>
              <a:t>https://www.ucalgary.ca/cpsc/tech/services/www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800">
                <a:solidFill>
                  <a:schemeClr val="dk1"/>
                </a:solidFill>
              </a:rPr>
              <a:t>Instructions on how to set up your webpage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★"/>
            </a:pPr>
            <a:r>
              <a:rPr lang="en-GB" u="sng">
                <a:solidFill>
                  <a:schemeClr val="accent5"/>
                </a:solidFill>
                <a:hlinkClick r:id="rId6"/>
              </a:rPr>
              <a:t>http://permissions-calculator.org/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>
                <a:solidFill>
                  <a:schemeClr val="dk1"/>
                </a:solidFill>
              </a:rPr>
              <a:t>Linux permissions calculator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NEXT WEEK: </a:t>
            </a:r>
            <a:r>
              <a:rPr lang="en-GB">
                <a:solidFill>
                  <a:schemeClr val="dk2"/>
                </a:solidFill>
              </a:rPr>
              <a:t>WORK/PROJECT HELP SESSIONS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HOSTING WEBPAGES ON THE CPSC SERVERS</a:t>
            </a:r>
            <a:endParaRPr/>
          </a:p>
        </p:txBody>
      </p:sp>
      <p:sp>
        <p:nvSpPr>
          <p:cNvPr id="221" name="Google Shape;221;p50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SSH into the CPSC servers (can use SSH client, Filezilla, etc)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 protocol: </a:t>
            </a:r>
            <a:r>
              <a:rPr b="1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SFTP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Host name</a:t>
            </a:r>
            <a:r>
              <a:rPr b="1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linux.cpsc.ucalgary.ca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Port number:</a:t>
            </a:r>
            <a:r>
              <a:rPr b="1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22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	If there isn’t a www file set up yet in your home directory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~/www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chmod 711 ~/www 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rabicPeriod" startAt="3"/>
            </a:pPr>
            <a:r>
              <a:rPr b="0" i="0" lang="en-GB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www: 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Directories </a:t>
            </a:r>
            <a:r>
              <a:rPr b="0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should have permission </a:t>
            </a:r>
            <a:r>
              <a:rPr b="1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755</a:t>
            </a:r>
            <a:r>
              <a:rPr b="0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(rwxr-xr-x)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Files </a:t>
            </a:r>
            <a:r>
              <a:rPr b="0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should have permission </a:t>
            </a:r>
            <a:r>
              <a:rPr b="1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644 </a:t>
            </a:r>
            <a:r>
              <a:rPr b="0" i="0" lang="en-GB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(rw-r--r--)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Otherwise you will get permission errors.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1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HOSTING WEBPAGES ON THE CPSC SERVERS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51"/>
          <p:cNvSpPr txBox="1"/>
          <p:nvPr>
            <p:ph idx="1" type="body"/>
          </p:nvPr>
        </p:nvSpPr>
        <p:spPr>
          <a:xfrm>
            <a:off x="311700" y="889725"/>
            <a:ext cx="68313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rgbClr val="2427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Lato"/>
              <a:buAutoNum type="arabicPeriod" startAt="4"/>
            </a:pPr>
            <a:r>
              <a:rPr b="0" i="0" lang="en-GB" sz="1800" u="none" cap="none" strike="noStrike">
                <a:solidFill>
                  <a:srgbClr val="242729"/>
                </a:solidFill>
                <a:latin typeface="Lato"/>
                <a:ea typeface="Lato"/>
                <a:cs typeface="Lato"/>
                <a:sym typeface="Lato"/>
              </a:rPr>
              <a:t>Recursively change all directories to 755 (</a:t>
            </a:r>
            <a:r>
              <a:rPr b="0" i="0" lang="en-GB" sz="1800" u="none" cap="none" strike="noStrike">
                <a:solidFill>
                  <a:srgbClr val="242729"/>
                </a:solidFill>
                <a:highlight>
                  <a:srgbClr val="EFF0F1"/>
                </a:highlight>
                <a:latin typeface="Lato"/>
                <a:ea typeface="Lato"/>
                <a:cs typeface="Lato"/>
                <a:sym typeface="Lato"/>
              </a:rPr>
              <a:t>drwxr-xr-x</a:t>
            </a:r>
            <a:r>
              <a:rPr b="0" i="0" lang="en-GB" sz="1800" u="none" cap="none" strike="noStrike">
                <a:solidFill>
                  <a:srgbClr val="242729"/>
                </a:solidFill>
                <a:latin typeface="Lato"/>
                <a:ea typeface="Lato"/>
                <a:cs typeface="Lato"/>
                <a:sym typeface="Lato"/>
              </a:rPr>
              <a:t>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242729"/>
              </a:solidFill>
              <a:latin typeface="Lato"/>
              <a:ea typeface="Lato"/>
              <a:cs typeface="Lato"/>
              <a:sym typeface="Lato"/>
            </a:endParaRPr>
          </a:p>
          <a:p>
            <a:pPr indent="-76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find /home/grads/twwun/www -type d -exec chmod 755 {} \;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Lato"/>
              <a:buAutoNum type="arabicPeriod" startAt="5"/>
            </a:pPr>
            <a:r>
              <a:rPr b="0" i="0" lang="en-GB" sz="1800" u="none" cap="none" strike="noStrike">
                <a:solidFill>
                  <a:srgbClr val="242729"/>
                </a:solidFill>
                <a:latin typeface="Lato"/>
                <a:ea typeface="Lato"/>
                <a:cs typeface="Lato"/>
                <a:sym typeface="Lato"/>
              </a:rPr>
              <a:t>Recursively change all files to 644 (</a:t>
            </a:r>
            <a:r>
              <a:rPr b="0" i="0" lang="en-GB" sz="1800" u="none" cap="none" strike="noStrike">
                <a:solidFill>
                  <a:srgbClr val="242729"/>
                </a:solidFill>
                <a:highlight>
                  <a:srgbClr val="EFF0F1"/>
                </a:highlight>
                <a:latin typeface="Lato"/>
                <a:ea typeface="Lato"/>
                <a:cs typeface="Lato"/>
                <a:sym typeface="Lato"/>
              </a:rPr>
              <a:t>-rw-r--r--</a:t>
            </a:r>
            <a:r>
              <a:rPr b="0" i="0" lang="en-GB" sz="1800" u="none" cap="none" strike="noStrike">
                <a:solidFill>
                  <a:srgbClr val="242729"/>
                </a:solidFill>
                <a:latin typeface="Lato"/>
                <a:ea typeface="Lato"/>
                <a:cs typeface="Lato"/>
                <a:sym typeface="Lato"/>
              </a:rPr>
              <a:t>):</a:t>
            </a:r>
            <a:endParaRPr/>
          </a:p>
          <a:p>
            <a:pPr indent="38100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find /home/grads/twwun/www -type f -exec chmod 644 {} \;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51"/>
          <p:cNvSpPr txBox="1"/>
          <p:nvPr/>
        </p:nvSpPr>
        <p:spPr>
          <a:xfrm>
            <a:off x="311700" y="4784900"/>
            <a:ext cx="8240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Lato"/>
              <a:buNone/>
            </a:pPr>
            <a:r>
              <a:rPr b="0" i="0" lang="en-GB" sz="10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https://stackoverflow.com/questions/3740152/how-do-i-set-chmod-for-a-folder-and-all-of-its-subfolders-and-files-in-linux-ubu</a:t>
            </a:r>
            <a:r>
              <a:rPr b="0" i="0" lang="en-GB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2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 sz="2600"/>
              <a:t>RECAP</a:t>
            </a:r>
            <a:endParaRPr b="1" i="0" sz="2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52"/>
          <p:cNvSpPr txBox="1"/>
          <p:nvPr>
            <p:ph idx="1" type="body"/>
          </p:nvPr>
        </p:nvSpPr>
        <p:spPr>
          <a:xfrm>
            <a:off x="311700" y="899100"/>
            <a:ext cx="84765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 a row for each object in the data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var rows = tbody.selectAll('tr')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.data(datatable)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.enter()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.append('tr');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// create a cell in each row for each column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var cells = rows.selectAll('td')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.data(function (row) {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[row.date, row.close];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.enter()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.append('td')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.text(function (d) { return d; });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3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 sz="2600"/>
              <a:t>RECAP</a:t>
            </a:r>
            <a:endParaRPr b="0"/>
          </a:p>
        </p:txBody>
      </p:sp>
      <p:sp>
        <p:nvSpPr>
          <p:cNvPr id="240" name="Google Shape;240;p53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Methods 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.enter.append(“td") 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as many &lt;td&gt;...&lt;/td&gt; elements as the number of elements in the enter selection 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argument of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.append() 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specifies the type of element to be created.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★"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Finally, 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.text() 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line adds the members of the enter selection to the td elements created by 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.enter.append(“td")</a:t>
            </a: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4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4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a simple bar chart!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T4-Code.zip </a:t>
            </a:r>
            <a:r>
              <a:rPr lang="en-GB"/>
              <a:t>from Tutorials on D2L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6"/>
          <p:cNvSpPr txBox="1"/>
          <p:nvPr>
            <p:ph type="title"/>
          </p:nvPr>
        </p:nvSpPr>
        <p:spPr>
          <a:xfrm>
            <a:off x="267675" y="19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oppins"/>
              <a:buNone/>
            </a:pPr>
            <a:r>
              <a:rPr lang="en-GB"/>
              <a:t>STARTING OUT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p56"/>
          <p:cNvSpPr txBox="1"/>
          <p:nvPr>
            <p:ph idx="1" type="body"/>
          </p:nvPr>
        </p:nvSpPr>
        <p:spPr>
          <a:xfrm>
            <a:off x="311700" y="856700"/>
            <a:ext cx="8520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-GB"/>
              <a:t>Start a local webserver in the directory of your file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-m http.server 8000</a:t>
            </a:r>
            <a:r>
              <a:rPr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accent5"/>
                </a:solidFill>
              </a:rPr>
              <a:t>(Python 3) </a:t>
            </a:r>
            <a:endParaRPr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-m SimpleHTTPServer 8000</a:t>
            </a:r>
            <a:r>
              <a:rPr lang="en-GB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chemeClr val="accent5"/>
                </a:solidFill>
              </a:rPr>
              <a:t>(Python 2)</a:t>
            </a:r>
            <a:endParaRPr>
              <a:solidFill>
                <a:schemeClr val="accent5"/>
              </a:solidFill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Open chart.html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a chart.js file and let’s fill it up together!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see I have created a SVG</a:t>
            </a:r>
            <a:endParaRPr/>
          </a:p>
          <a:p>
            <a: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rPr b="0" i="0" lang="en-GB" sz="1800" u="none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en-GB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&lt;svg width="960" height="500"&gt;&lt;/svg&gt;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0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 ahead and call this SVG </a:t>
            </a:r>
            <a:endParaRPr/>
          </a:p>
          <a:p>
            <a:pPr indent="-2286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