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.ocks.org/jasondavies/1341281" TargetMode="External"/><Relationship Id="rId3" Type="http://schemas.openxmlformats.org/officeDocument/2006/relationships/hyperlink" Target="http://vacommunity.org/VAST+Challenge+2017" TargetMode="External"/><Relationship Id="rId4" Type="http://schemas.openxmlformats.org/officeDocument/2006/relationships/hyperlink" Target="https://catalog.data.gov/dataset/nutrition-physical-activity-and-obesity-behavioral-risk-factor-surveillance-system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.ocks.org/mbostock/f48fcdb929a620ed97877e4678ab15e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coordinate is used to show …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https://bl.ocks.org/jasondavies/1341281</a:t>
            </a:r>
            <a:r>
              <a:rPr lang="en-GB"/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VAST CHALLENGE: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http://vacommunity.org/VAST+Challenge+2017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Composite dataset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for obesity from: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https://catalog.data.gov/dataset/nutrition-physical-activity-and-obesity-behavioral-risk-factor-surveillance-system</a:t>
            </a:r>
            <a:r>
              <a:rPr lang="en-GB"/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Obesity Poverty - Obesity % seems to be a random value in that state in the next sheet for most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Allows multiple items to be selected by defining an area with the mouse. 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When selected, the Mouse pointer is displayed as cross hairs. 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Clicking and dragging the mouse defines the selected area in grey. 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Once confirmed the selected items are highlighted.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as brushing, which is to select a 2D area with the mouse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Rubberbanding defines selection in an area (like a square - stretching out a rubber band)</a:t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Works in a similar manner to Rubber Band Selection. 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When selected, the mouse pointer is displayed as a magnifying glass.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Clicking and dragging the mouse defines the zoomed area in grey.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Once confirmed the zoom occurs, and scroll bars are added to the visualization. </a:t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pointer has been dragged to define an area of interest.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is zoomed into the defined area.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https://bl.ocks.org/mbostock/f48fcdb929a620ed97877e4678ab15e6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368600" y="5969267"/>
            <a:ext cx="94548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1609667" y="5264867"/>
            <a:ext cx="8978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1606600" y="5323667"/>
            <a:ext cx="8978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type="ctrTitle"/>
          </p:nvPr>
        </p:nvSpPr>
        <p:spPr>
          <a:xfrm>
            <a:off x="832065" y="992767"/>
            <a:ext cx="105280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33"/>
              <a:buFont typeface="Calibri"/>
              <a:buNone/>
              <a:defRPr b="0" i="0" sz="6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933"/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933"/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933"/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933"/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933"/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933"/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933"/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933"/>
            </a:lvl9pPr>
          </a:lstStyle>
          <a:p/>
        </p:txBody>
      </p:sp>
      <p:sp>
        <p:nvSpPr>
          <p:cNvPr id="26" name="Google Shape;26;p3"/>
          <p:cNvSpPr txBox="1"/>
          <p:nvPr>
            <p:ph idx="3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3720800" y="5969267"/>
            <a:ext cx="47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/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/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/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/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/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/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/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356900" y="2559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15600" y="1142267"/>
            <a:ext cx="11360800" cy="5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wwun@ucalgary.ca" TargetMode="External"/><Relationship Id="rId4" Type="http://schemas.openxmlformats.org/officeDocument/2006/relationships/hyperlink" Target="mailto:frajabiy@ucalgary.c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cs.datawatch.com/designer/desktop/Interacting_with_Visualizations.htm" TargetMode="External"/><Relationship Id="rId4" Type="http://schemas.openxmlformats.org/officeDocument/2006/relationships/hyperlink" Target="http://bl.ocks.org/eesur/1a2514440351ec22f176" TargetMode="External"/><Relationship Id="rId5" Type="http://schemas.openxmlformats.org/officeDocument/2006/relationships/hyperlink" Target="https://bl.ocks.org/jasondavies/1341281" TargetMode="External"/><Relationship Id="rId6" Type="http://schemas.openxmlformats.org/officeDocument/2006/relationships/hyperlink" Target="https://bl.ocks.org/mbostock/f48fcdb929a620ed97877e4678ab15e6" TargetMode="External"/><Relationship Id="rId7" Type="http://schemas.openxmlformats.org/officeDocument/2006/relationships/hyperlink" Target="https://catalog.data.gov/dataset/nutrition-physical-activity-and-obesity-behavioral-risk-factor-surveillance-system" TargetMode="External"/><Relationship Id="rId8" Type="http://schemas.openxmlformats.org/officeDocument/2006/relationships/hyperlink" Target="http://vacommunity.org/VAST+Challenge+201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832065" y="992767"/>
            <a:ext cx="105280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33"/>
              <a:buFont typeface="Calibri"/>
              <a:buNone/>
            </a:pPr>
            <a:r>
              <a:rPr b="0" i="0" lang="en-GB" sz="6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 13</a:t>
            </a:r>
            <a:endParaRPr/>
          </a:p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</a:pPr>
            <a:r>
              <a:rPr b="0" i="0" lang="en-GB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coordinate and Rubber Banding</a:t>
            </a:r>
            <a:br>
              <a:rPr b="0" i="0" lang="en-GB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idx="2" type="subTitle"/>
          </p:nvPr>
        </p:nvSpPr>
        <p:spPr>
          <a:xfrm>
            <a:off x="1606600" y="5323667"/>
            <a:ext cx="8978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1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Fateme Rajabi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368600" y="5969267"/>
            <a:ext cx="94548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6"/>
              <a:buFont typeface="Arial"/>
              <a:buNone/>
            </a:pPr>
            <a:r>
              <a:rPr b="0" i="0" lang="en-GB" sz="2133" u="sng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tww</a:t>
            </a:r>
            <a:r>
              <a:rPr b="0" i="0" lang="en-GB" sz="2133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un@ucalgary.ca</a:t>
            </a:r>
            <a:r>
              <a:rPr b="0" i="0" lang="en-GB" sz="2133" u="sng" cap="none" strike="noStrik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GB" sz="2133" u="none" cap="none" strike="noStrik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|| </a:t>
            </a:r>
            <a:r>
              <a:rPr b="0" i="0" lang="en-GB" sz="2133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frajabiy@ucalgary.ca</a:t>
            </a:r>
            <a:r>
              <a:rPr b="0" i="0" lang="en-GB" sz="2133" u="none" cap="none" strike="noStrik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33"/>
              <a:buFont typeface="Arial"/>
              <a:buNone/>
            </a:pPr>
            <a:r>
              <a:t/>
            </a:r>
            <a:endParaRPr b="0" i="0" sz="2133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Coordinate 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418744"/>
            <a:ext cx="7567367" cy="381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show a set of 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an 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n-dimensional 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space, a backdrop is drawn consisting of 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parallel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lines, typically vertical and equally spaced.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56900" y="2559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LINKS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15600" y="1142267"/>
            <a:ext cx="11360800" cy="5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0" i="0" lang="en-GB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http://docs.datawatch.com/designer/desktop/Interacting_with_Visualizations.htm</a:t>
            </a:r>
            <a:endParaRPr b="0" i="0" sz="2200" u="sng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GB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with visualization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0" i="0" lang="en-GB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http://bl.ocks.org/eesur/1a2514440351ec22f176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GB" sz="2200" u="sng">
                <a:solidFill>
                  <a:schemeClr val="hlink"/>
                </a:solidFill>
                <a:hlinkClick r:id="rId5"/>
              </a:rPr>
              <a:t>https://bl.ocks.org/jasondavies/1341281</a:t>
            </a:r>
            <a:r>
              <a:rPr lang="en-GB" sz="2200"/>
              <a:t> 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0" i="0" lang="en-GB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coordinate with D3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 u="sng">
                <a:solidFill>
                  <a:schemeClr val="hlink"/>
                </a:solidFill>
                <a:hlinkClick r:id="rId6"/>
              </a:rPr>
              <a:t>https://bl.ocks.org/mbostock/f48fcdb929a620ed97877e4678ab15e6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Rubber banding + Zoming</a:t>
            </a:r>
            <a:endParaRPr sz="22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 u="sng">
                <a:solidFill>
                  <a:schemeClr val="hlink"/>
                </a:solidFill>
                <a:hlinkClick r:id="rId7"/>
              </a:rPr>
              <a:t>https://catalog.data.gov/dataset/nutrition-physical-activity-and-obesity-behavioral-risk-factor-surveillance-system</a:t>
            </a:r>
            <a:r>
              <a:rPr lang="en-GB" sz="2200"/>
              <a:t>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CDC Obesity Dataset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 u="sng">
                <a:solidFill>
                  <a:schemeClr val="hlink"/>
                </a:solidFill>
                <a:hlinkClick r:id="rId8"/>
              </a:rPr>
              <a:t>http://vacommunity.org/VAST+Challenge+2017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VAST Student Competition Challenges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0" i="0" lang="en-GB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41292" lvl="0" marL="30479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Rubber Banding</a:t>
            </a:r>
            <a:endParaRPr/>
          </a:p>
          <a:p>
            <a:pPr indent="-241292" lvl="0" marL="30479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Parallel Coordinate</a:t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Rubber Banding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Rubber Band Selection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multiple items to be selected by defining an area with the mouse.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selected, the Mouse pointer is displayed as cross hairs.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and dragging the mouse defines the selected area in grey.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confirmed the selected items are highlighted.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993" y="1545648"/>
            <a:ext cx="11182588" cy="304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Rubber Band Zoom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in a similar manner to Rubber Band Selection.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selected, the mouse pointer is displayed as a magnifying glass.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and dragging the mouse defines the zoomed area in grey.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confirmed the zoom occurs, and scroll bars are added to the visualization.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/>
          </a:p>
        </p:txBody>
      </p:sp>
      <p:pic>
        <p:nvPicPr>
          <p:cNvPr id="145" name="Google Shape;14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758" y="1741464"/>
            <a:ext cx="8119028" cy="440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</a:t>
            </a:r>
            <a:endParaRPr/>
          </a:p>
        </p:txBody>
      </p:sp>
      <p:pic>
        <p:nvPicPr>
          <p:cNvPr id="152" name="Google Shape;15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500" y="1690689"/>
            <a:ext cx="8026220" cy="438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/>
          </a:p>
        </p:txBody>
      </p:sp>
      <p:pic>
        <p:nvPicPr>
          <p:cNvPr id="159" name="Google Shape;15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214" y="1770338"/>
            <a:ext cx="8024357" cy="43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