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71" r:id="rId6"/>
    <p:sldId id="264" r:id="rId7"/>
    <p:sldId id="272" r:id="rId8"/>
    <p:sldId id="277" r:id="rId9"/>
    <p:sldId id="285" r:id="rId10"/>
    <p:sldId id="286" r:id="rId11"/>
    <p:sldId id="287" r:id="rId12"/>
    <p:sldId id="283" r:id="rId13"/>
    <p:sldId id="284" r:id="rId14"/>
    <p:sldId id="274" r:id="rId15"/>
    <p:sldId id="261" r:id="rId16"/>
    <p:sldId id="275" r:id="rId17"/>
    <p:sldId id="260" r:id="rId18"/>
    <p:sldId id="269" r:id="rId19"/>
    <p:sldId id="276" r:id="rId20"/>
    <p:sldId id="268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F8175-2264-46EA-A4A5-073E77A7604F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8891-81EF-44DD-82E6-C80C16239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6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DA831-90FA-CF3D-B7D1-255C94096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3E59A3-5A20-0D71-1D79-F500EE992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87A38-A92E-D036-2C46-A85C01E0F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8928-3550-47EB-AC79-190A20560A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7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E2E69-FD88-1453-1B2E-BA137B70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487D6-6039-11A9-D1E0-6DC818EA0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4D8B0-8FE2-E818-F7E0-F180327F2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E045E-F9CD-E991-2B92-007720D702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8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8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5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07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8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26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8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53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1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2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2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61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3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92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D8891-81EF-44DD-82E6-C80C162395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9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4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C3FF-3CB6-420A-B0BA-BBEC4C9563CD}" type="datetimeFigureOut">
              <a:rPr lang="en-US" smtClean="0"/>
              <a:t>30-Apr-25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A2BE0-E94B-4B9A-8A29-D8169AE9F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962558"/>
            <a:ext cx="9534144" cy="183550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Healthcare Call Patterns</a:t>
            </a:r>
            <a:b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Emergencies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9699" y="4344110"/>
            <a:ext cx="2873526" cy="139903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- Yasir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Fatemeh - Shenavar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Piyush - Chowhan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33747" y="4445807"/>
            <a:ext cx="41171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BDA 602 Statistics for Business Analytics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9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040" y="33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One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t-statistic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1.8987,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df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106, p-value = 0.06032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alternative hypothesis: true mean is not equal to 5000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4915.004 8933.912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Sample estimates: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mean of x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6924.458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Result: p-value = 0.06031817 → </a:t>
            </a:r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Fail to reject the null hypothesis. No significant difference from 5000.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0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72" y="33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Two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65" y="1656080"/>
            <a:ext cx="10503535" cy="4521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Welch Two Sample T-test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 = 3.434, </a:t>
            </a:r>
            <a:r>
              <a:rPr lang="en-US" sz="24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df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= 23.061, p-value = 0.002258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alternative hypothesis: true difference in means is not equal to 0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95% percent confidence interval: 186,137.4 - 749,989.3.</a:t>
            </a:r>
          </a:p>
          <a:p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sample estimates: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mean of x mean of y here 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x (COVID-19 period): Mean = 597,108.8 calls, y (non-COVID-19 period): Mean = 129,045.5 calls. Significantly result confirms COVID-19 has drastically increased demand.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Result: p-value &lt; 0.002258007 → </a:t>
            </a:r>
            <a:r>
              <a:rPr lang="en-US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Reject the null hypothesis (H₀).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81037-2566-71A6-0262-7924AD1C9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0EE1-84EA-E366-4CBF-CA1DAC44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605097"/>
            <a:ext cx="10515600" cy="262273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Regression Model 1:</a:t>
            </a:r>
            <a:br>
              <a:rPr lang="en-US" sz="40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44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Which type of healthcare inquiries contribute most to the total call volume received by the healthcare call center?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127E-E131-0E70-F1A4-50B7F05EC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96" y="3557016"/>
            <a:ext cx="10515600" cy="2167128"/>
          </a:xfrm>
        </p:spPr>
        <p:txBody>
          <a:bodyPr>
            <a:noAutofit/>
          </a:bodyPr>
          <a:lstStyle/>
          <a:p>
            <a:pPr marL="0" marR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Regression Model 2: </a:t>
            </a:r>
          </a:p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factors influence the number of complaints received by the healthcare call center over time?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75883-8E98-BBB4-F966-EE16623962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6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B2930E-3200-2961-D8BB-9BA2FAFB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DEEE9-A5BA-D5A3-3398-AE5305F4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49" y="491952"/>
            <a:ext cx="10515600" cy="9951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1 – Total Call Drivers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5CE71-64A1-E3DC-1555-ADE3B7A4F9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299" y="0"/>
            <a:ext cx="2676699" cy="148705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63F8F0-F682-52D3-9DDE-C480E2C7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9" y="1875293"/>
            <a:ext cx="10498789" cy="46640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0.99999 (near-perfect fit).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Predictors: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consultations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= 0.999).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inquiries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= 1.022).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8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49" y="283694"/>
            <a:ext cx="10515600" cy="91966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1 – Total Call Drivers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5698896"/>
              </p:ext>
            </p:extLst>
          </p:nvPr>
        </p:nvGraphicFramePr>
        <p:xfrm>
          <a:off x="922580" y="1770749"/>
          <a:ext cx="8953982" cy="4252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619">
                  <a:extLst>
                    <a:ext uri="{9D8B030D-6E8A-4147-A177-3AD203B41FA5}">
                      <a16:colId xmlns:a16="http://schemas.microsoft.com/office/drawing/2014/main" val="53806552"/>
                    </a:ext>
                  </a:extLst>
                </a:gridCol>
                <a:gridCol w="1503334">
                  <a:extLst>
                    <a:ext uri="{9D8B030D-6E8A-4147-A177-3AD203B41FA5}">
                      <a16:colId xmlns:a16="http://schemas.microsoft.com/office/drawing/2014/main" val="359840734"/>
                    </a:ext>
                  </a:extLst>
                </a:gridCol>
                <a:gridCol w="1059320">
                  <a:extLst>
                    <a:ext uri="{9D8B030D-6E8A-4147-A177-3AD203B41FA5}">
                      <a16:colId xmlns:a16="http://schemas.microsoft.com/office/drawing/2014/main" val="3943029284"/>
                    </a:ext>
                  </a:extLst>
                </a:gridCol>
                <a:gridCol w="858365">
                  <a:extLst>
                    <a:ext uri="{9D8B030D-6E8A-4147-A177-3AD203B41FA5}">
                      <a16:colId xmlns:a16="http://schemas.microsoft.com/office/drawing/2014/main" val="427023805"/>
                    </a:ext>
                  </a:extLst>
                </a:gridCol>
                <a:gridCol w="1290897">
                  <a:extLst>
                    <a:ext uri="{9D8B030D-6E8A-4147-A177-3AD203B41FA5}">
                      <a16:colId xmlns:a16="http://schemas.microsoft.com/office/drawing/2014/main" val="640188293"/>
                    </a:ext>
                  </a:extLst>
                </a:gridCol>
                <a:gridCol w="1326303">
                  <a:extLst>
                    <a:ext uri="{9D8B030D-6E8A-4147-A177-3AD203B41FA5}">
                      <a16:colId xmlns:a16="http://schemas.microsoft.com/office/drawing/2014/main" val="4164335370"/>
                    </a:ext>
                  </a:extLst>
                </a:gridCol>
                <a:gridCol w="1463144">
                  <a:extLst>
                    <a:ext uri="{9D8B030D-6E8A-4147-A177-3AD203B41FA5}">
                      <a16:colId xmlns:a16="http://schemas.microsoft.com/office/drawing/2014/main" val="2443558297"/>
                    </a:ext>
                  </a:extLst>
                </a:gridCol>
              </a:tblGrid>
              <a:tr h="8556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Predictor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Coefficient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Std. Error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t-value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95% Confidence Interval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Significance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0346851"/>
                  </a:ext>
                </a:extLst>
              </a:tr>
              <a:tr h="566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156.23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[-268.23, 351.61]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6582652"/>
                  </a:ext>
                </a:extLst>
              </a:tr>
              <a:tr h="566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Doctors Consultancy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786.87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2e-193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[0.9966, 1.0016]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048145"/>
                  </a:ext>
                </a:extLst>
              </a:tr>
              <a:tr h="566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Health 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0.9769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0.0124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78.91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1.4e-92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[0.9523, 1.0014]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1407220"/>
                  </a:ext>
                </a:extLst>
              </a:tr>
              <a:tr h="566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Ambulance 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35.45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8.4e-59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[0.8971, 1.0035]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7264293"/>
                  </a:ext>
                </a:extLst>
              </a:tr>
              <a:tr h="566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Complaints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9.3e-55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[0.9487, 1.0738]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6463"/>
                  </a:ext>
                </a:extLst>
              </a:tr>
              <a:tr h="5661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 Info Calls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1.0217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115.39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4.7e-109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[1.0041, 1.0393]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✅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9585397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184" y="33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2 – Complaint Drivers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078" y="1487055"/>
            <a:ext cx="9924103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↑ with total calls (system strain).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Complaints ↓ with doctor/service inquiries (proactive communication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9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608" y="30111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2 – Complaint Drivers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378983"/>
              </p:ext>
            </p:extLst>
          </p:nvPr>
        </p:nvGraphicFramePr>
        <p:xfrm>
          <a:off x="838201" y="1487055"/>
          <a:ext cx="9922165" cy="4849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7441">
                  <a:extLst>
                    <a:ext uri="{9D8B030D-6E8A-4147-A177-3AD203B41FA5}">
                      <a16:colId xmlns:a16="http://schemas.microsoft.com/office/drawing/2014/main" val="2634310494"/>
                    </a:ext>
                  </a:extLst>
                </a:gridCol>
                <a:gridCol w="1283202">
                  <a:extLst>
                    <a:ext uri="{9D8B030D-6E8A-4147-A177-3AD203B41FA5}">
                      <a16:colId xmlns:a16="http://schemas.microsoft.com/office/drawing/2014/main" val="2805647497"/>
                    </a:ext>
                  </a:extLst>
                </a:gridCol>
                <a:gridCol w="1426482">
                  <a:extLst>
                    <a:ext uri="{9D8B030D-6E8A-4147-A177-3AD203B41FA5}">
                      <a16:colId xmlns:a16="http://schemas.microsoft.com/office/drawing/2014/main" val="4162900038"/>
                    </a:ext>
                  </a:extLst>
                </a:gridCol>
                <a:gridCol w="1403305">
                  <a:extLst>
                    <a:ext uri="{9D8B030D-6E8A-4147-A177-3AD203B41FA5}">
                      <a16:colId xmlns:a16="http://schemas.microsoft.com/office/drawing/2014/main" val="4102381189"/>
                    </a:ext>
                  </a:extLst>
                </a:gridCol>
                <a:gridCol w="1403305">
                  <a:extLst>
                    <a:ext uri="{9D8B030D-6E8A-4147-A177-3AD203B41FA5}">
                      <a16:colId xmlns:a16="http://schemas.microsoft.com/office/drawing/2014/main" val="2043750201"/>
                    </a:ext>
                  </a:extLst>
                </a:gridCol>
                <a:gridCol w="1858430">
                  <a:extLst>
                    <a:ext uri="{9D8B030D-6E8A-4147-A177-3AD203B41FA5}">
                      <a16:colId xmlns:a16="http://schemas.microsoft.com/office/drawing/2014/main" val="1256124387"/>
                    </a:ext>
                  </a:extLst>
                </a:gridCol>
              </a:tblGrid>
              <a:tr h="9488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Predictor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Std.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p-value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Significance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2959513"/>
                  </a:ext>
                </a:extLst>
              </a:tr>
              <a:tr h="59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-25.64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147.46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653207"/>
                  </a:ext>
                </a:extLst>
              </a:tr>
              <a:tr h="7907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Doctors Consultancy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-32.26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&lt; 2e-16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5769073"/>
                  </a:ext>
                </a:extLst>
              </a:tr>
              <a:tr h="7106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Health 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✅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0788027"/>
                  </a:ext>
                </a:extLst>
              </a:tr>
              <a:tr h="59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Ambulance Info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-18.27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4981324"/>
                  </a:ext>
                </a:extLst>
              </a:tr>
              <a:tr h="59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Calls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32.07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✅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3155830"/>
                  </a:ext>
                </a:extLst>
              </a:tr>
              <a:tr h="5997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Service Info Calls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-29.45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&lt; 2e-16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✅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888882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Implications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Staffing: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doctor consultation teams during emergencies.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complaints linked to high call volumes.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models to forecast demand.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43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Excludes seasonality/multicollinearity.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temporal variables (month/year).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call logs.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9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07" y="2276612"/>
            <a:ext cx="11708757" cy="357809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pandemic-driven call surges.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consultations are the primary demand driver.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resource allocation is critical for emergencies.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2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3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Details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 Results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Implications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&amp; Recommendations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2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K. (2025).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Call Data Analysis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DuringEmergencyTimes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doi:10.34740/KAGGLE/DSV/11067536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1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9809" y="1920241"/>
            <a:ext cx="8034435" cy="2880886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2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88" y="33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888" y="1693141"/>
            <a:ext cx="10908330" cy="434426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call volume, service requests (doctor/ambulance), and trends during emergencies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and Significance: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allocation during crises (e.g., COVID-19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Impact: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staffing, reduce bottlenecks, enhance patient satisfaction.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059" y="33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1767" y="1693284"/>
            <a:ext cx="10487892" cy="4344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(Healthcare Call Data During Emergency Times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calls, doctor consultations, complaints,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information, service inquiries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spikes during COVID-19 (e.g., June 2020: 2.3M calls).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data but high variability.</a:t>
            </a:r>
          </a:p>
        </p:txBody>
      </p:sp>
    </p:spTree>
    <p:extLst>
      <p:ext uri="{BB962C8B-B14F-4D97-AF65-F5344CB8AC3E}">
        <p14:creationId xmlns:p14="http://schemas.microsoft.com/office/powerpoint/2010/main" val="96089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89" y="33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56367"/>
              </p:ext>
            </p:extLst>
          </p:nvPr>
        </p:nvGraphicFramePr>
        <p:xfrm>
          <a:off x="630610" y="1670636"/>
          <a:ext cx="10449558" cy="2622678"/>
        </p:xfrm>
        <a:graphic>
          <a:graphicData uri="http://schemas.openxmlformats.org/drawingml/2006/table">
            <a:tbl>
              <a:tblPr/>
              <a:tblGrid>
                <a:gridCol w="4427103">
                  <a:extLst>
                    <a:ext uri="{9D8B030D-6E8A-4147-A177-3AD203B41FA5}">
                      <a16:colId xmlns:a16="http://schemas.microsoft.com/office/drawing/2014/main" val="4005165416"/>
                    </a:ext>
                  </a:extLst>
                </a:gridCol>
                <a:gridCol w="1595352">
                  <a:extLst>
                    <a:ext uri="{9D8B030D-6E8A-4147-A177-3AD203B41FA5}">
                      <a16:colId xmlns:a16="http://schemas.microsoft.com/office/drawing/2014/main" val="2092237352"/>
                    </a:ext>
                  </a:extLst>
                </a:gridCol>
                <a:gridCol w="1648531">
                  <a:extLst>
                    <a:ext uri="{9D8B030D-6E8A-4147-A177-3AD203B41FA5}">
                      <a16:colId xmlns:a16="http://schemas.microsoft.com/office/drawing/2014/main" val="41153793"/>
                    </a:ext>
                  </a:extLst>
                </a:gridCol>
                <a:gridCol w="1395935">
                  <a:extLst>
                    <a:ext uri="{9D8B030D-6E8A-4147-A177-3AD203B41FA5}">
                      <a16:colId xmlns:a16="http://schemas.microsoft.com/office/drawing/2014/main" val="1637029966"/>
                    </a:ext>
                  </a:extLst>
                </a:gridCol>
                <a:gridCol w="1382637">
                  <a:extLst>
                    <a:ext uri="{9D8B030D-6E8A-4147-A177-3AD203B41FA5}">
                      <a16:colId xmlns:a16="http://schemas.microsoft.com/office/drawing/2014/main" val="4117505931"/>
                    </a:ext>
                  </a:extLst>
                </a:gridCol>
              </a:tblGrid>
              <a:tr h="25914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Statistics Table</a:t>
                      </a:r>
                    </a:p>
                  </a:txBody>
                  <a:tcPr marL="68167" marR="68167" marT="34084" marB="34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683685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</a:p>
                  </a:txBody>
                  <a:tcPr marL="28403" marR="28403" marT="28403" marB="284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</a:t>
                      </a:r>
                    </a:p>
                  </a:txBody>
                  <a:tcPr marL="28403" marR="28403" marT="28403" marB="284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</a:txBody>
                  <a:tcPr marL="28403" marR="28403" marT="28403" marB="284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28403" marR="28403" marT="28403" marB="284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Std_Dev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396319"/>
                  </a:ext>
                </a:extLst>
              </a:tr>
              <a:tr h="275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Calls</a:t>
                      </a: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51,432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2,329,457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234,031.626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369,700.08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80066"/>
                  </a:ext>
                </a:extLst>
              </a:tr>
              <a:tr h="275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Number of Doctors Consultancy</a:t>
                      </a: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38,162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1,703,100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154,455.346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268,135.14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666460"/>
                  </a:ext>
                </a:extLst>
              </a:tr>
              <a:tr h="275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Total Health Information</a:t>
                      </a: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3,010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173,306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15,714.729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23,104.17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35105"/>
                  </a:ext>
                </a:extLst>
              </a:tr>
              <a:tr h="275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Total Ambulance Information</a:t>
                      </a: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91,751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9,240.318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15,330.68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04784"/>
                  </a:ext>
                </a:extLst>
              </a:tr>
              <a:tr h="27502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Total Complaints</a:t>
                      </a: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59,760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6,924.458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10,484.20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053487"/>
                  </a:ext>
                </a:extLst>
              </a:tr>
              <a:tr h="3543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Calls To Know About The Service</a:t>
                      </a: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4,075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34,2434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47,509.103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61,227.80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403" marR="28403" marT="28403" marB="284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8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19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41" y="3191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17449" y="1687443"/>
            <a:ext cx="10358581" cy="43442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total calls: 234,031.626; SD: 369,700.08 (high variability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Demand: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(~398K calls).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April–May (~344K calls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Trough: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November–December (~130K calls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8" y="3189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487055"/>
            <a:ext cx="4858512" cy="2760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5341" y="4454167"/>
            <a:ext cx="11146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total call volumes is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right-skewed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most months had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&lt;500K calls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rare surges exceeded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(likely during COVID-19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It confirms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variability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 demand, with occasional massive spikes. Aligns with the report’s findings of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pandemic-driven surges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June 2020: 2.3M calls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Consultancy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widest IQR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(Interquartile Range), indicating the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variability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among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209" y="1487055"/>
            <a:ext cx="4492845" cy="27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9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19" y="1552142"/>
            <a:ext cx="4943763" cy="2973676"/>
          </a:xfrm>
          <a:prstGeom prst="rect">
            <a:avLst/>
          </a:prstGeom>
        </p:spPr>
      </p:pic>
      <p:pic>
        <p:nvPicPr>
          <p:cNvPr id="6" name="Content Placeholder 5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45" y="1552142"/>
            <a:ext cx="4325343" cy="2973676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9741" y="3191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5341" y="4590905"/>
            <a:ext cx="111469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diagonal clustering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—higher total calls correlate tightly with more doctor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consultations. This proves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services are the core driver of call volume.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Peaks in April–June (~344K–398K calls)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and a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peak in August (322K)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with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troughs in Nov–Dec (~130K)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reflects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seasonal/emergency patterns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COVID-19 waves). Aligns with the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two-sample t-test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confirming higher calls during crises (p=0.002).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20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96" y="33077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005" y="1330325"/>
            <a:ext cx="10551795" cy="484695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One-Sample T-test: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Q: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 Is average complaint count ≠ 5000?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Result: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 p-value = 0.060 → Not significant.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While the p-value (0.060) is above 0.05, note that the sample mean (6,924 complaints) is 38% higher than the hypothesized 5,000.</a:t>
            </a:r>
            <a:endParaRPr lang="en-US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endParaRPr lang="en-US" sz="32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Two-Sample T-test: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Q: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 Higher calls during COVID-19?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Result: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 p-value = 0.002 → Significant increase.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Even though the result is not statistically significant, the average number of complaints is still higher than 5,000, which could be important in real-life situations.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 95% CI (4,915–8,933) does not include 5,000 at the lower bound, suggesting potential practical relevance.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300" y="0"/>
            <a:ext cx="2676699" cy="148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4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778</Words>
  <Application>Microsoft Office PowerPoint</Application>
  <PresentationFormat>Widescreen</PresentationFormat>
  <Paragraphs>266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  Analyzing Healthcare Call Patterns  During Emergencies</vt:lpstr>
      <vt:lpstr>Agenda</vt:lpstr>
      <vt:lpstr>Introduction</vt:lpstr>
      <vt:lpstr>Data Overview</vt:lpstr>
      <vt:lpstr>Data Overview</vt:lpstr>
      <vt:lpstr>Descriptive Analysis</vt:lpstr>
      <vt:lpstr>Descriptive Analysis</vt:lpstr>
      <vt:lpstr>Descriptive Analysis</vt:lpstr>
      <vt:lpstr>Hypothesis Testing</vt:lpstr>
      <vt:lpstr>One Sample T-test</vt:lpstr>
      <vt:lpstr>Two Sample T-test</vt:lpstr>
      <vt:lpstr>Regression Model 1:  Which type of healthcare inquiries contribute most to the total call volume received by the healthcare call center?</vt:lpstr>
      <vt:lpstr>Regression Model 1 – Total Call Drivers</vt:lpstr>
      <vt:lpstr>Regression Model 1 – Total Call Drivers</vt:lpstr>
      <vt:lpstr>Regression Model 2 – Complaint Drivers </vt:lpstr>
      <vt:lpstr>Regression Model 2 – Complaint Drivers </vt:lpstr>
      <vt:lpstr>Business Implications</vt:lpstr>
      <vt:lpstr>Discussion &amp; Recommendations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Yasir</dc:creator>
  <cp:lastModifiedBy>Yasir</cp:lastModifiedBy>
  <cp:revision>120</cp:revision>
  <dcterms:created xsi:type="dcterms:W3CDTF">2025-04-26T23:30:47Z</dcterms:created>
  <dcterms:modified xsi:type="dcterms:W3CDTF">2025-04-30T23:24:29Z</dcterms:modified>
</cp:coreProperties>
</file>