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10287000" cx="18288000"/>
  <p:notesSz cx="6858000" cy="9144000"/>
  <p:embeddedFontLst>
    <p:embeddedFont>
      <p:font typeface="Roboto"/>
      <p:regular r:id="rId63"/>
      <p:bold r:id="rId64"/>
      <p:italic r:id="rId65"/>
      <p:boldItalic r:id="rId66"/>
    </p:embeddedFont>
    <p:embeddedFont>
      <p:font typeface="Playfair Display"/>
      <p:regular r:id="rId67"/>
      <p:bold r:id="rId68"/>
      <p:italic r:id="rId69"/>
      <p:boldItalic r:id="rId70"/>
    </p:embeddedFont>
    <p:embeddedFont>
      <p:font typeface="Playfair Display Black"/>
      <p:bold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PlayfairDisplayBlack-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layfairDisplayBlack-bold.fntdata"/><Relationship Id="rId70" Type="http://schemas.openxmlformats.org/officeDocument/2006/relationships/font" Target="fonts/PlayfairDisplay-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7.xml"/><Relationship Id="rId66" Type="http://schemas.openxmlformats.org/officeDocument/2006/relationships/font" Target="fonts/Roboto-boldItalic.fntdata"/><Relationship Id="rId21" Type="http://schemas.openxmlformats.org/officeDocument/2006/relationships/slide" Target="slides/slide16.xml"/><Relationship Id="rId65" Type="http://schemas.openxmlformats.org/officeDocument/2006/relationships/font" Target="fonts/Roboto-italic.fntdata"/><Relationship Id="rId24" Type="http://schemas.openxmlformats.org/officeDocument/2006/relationships/slide" Target="slides/slide19.xml"/><Relationship Id="rId68" Type="http://schemas.openxmlformats.org/officeDocument/2006/relationships/font" Target="fonts/PlayfairDisplay-bold.fntdata"/><Relationship Id="rId23" Type="http://schemas.openxmlformats.org/officeDocument/2006/relationships/slide" Target="slides/slide18.xml"/><Relationship Id="rId67" Type="http://schemas.openxmlformats.org/officeDocument/2006/relationships/font" Target="fonts/PlayfairDisplay-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layfairDisplay-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3f1b92f344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23f1b92f344_0_5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3f1b92f344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23f1b92f344_0_5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3f1b92f60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3f1b92f603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3f1b92f344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23f1b92f344_0_5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3f1b92f60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3f1b92f603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3f1b92f344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23f1b92f344_0_6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3f1b92f60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23f1b92f603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3f1b92f60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23f1b92f603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3f1b92f60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23f1b92f603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3f1b92f60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23f1b92f603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3f1b92f60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23f1b92f603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3f1b92f60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23f1b92f603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3f1b92f60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23f1b92f603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3f1b92f603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23f1b92f603_0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3f1b92f60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23f1b92f603_0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3f1b92f60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g23f1b92f603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3f1b92f60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g23f1b92f603_0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3f1b92f344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23f1b92f344_0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3f1b92f344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g23f1b92f344_0_3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3f1b92f344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g23f1b92f344_0_4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e7775db9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3e7775db9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3f1b92f344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g23f1b92f344_0_4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3f1b92f344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g23f1b92f344_0_4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3f1b92f344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g23f1b92f344_0_9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3f1b92f603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g23f1b92f603_0_4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3f1b92f603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g23f1b92f603_0_4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3f1b92f60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g23f1b92f603_0_5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3f1b92f603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g23f1b92f603_0_5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3f1b92f60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g23f1b92f603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3f1b92f603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g23f1b92f603_0_5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3f1b92f60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g23f1b92f603_0_5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e7775db9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3e7775db9c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3f1b92f603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g23f1b92f603_0_6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3f1b92f603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g23f1b92f603_0_6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3f1b92f603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g23f1b92f603_0_6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3f1b92f3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g23f1b92f34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3f1b92f344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g23f1b92f344_0_9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3f1b92f34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g23f1b92f344_0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3f1b92f344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g23f1b92f344_0_9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23f1b92f34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g23f1b92f344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3f1b92f3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g23f1b92f34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3f1b92f34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g23f1b92f344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e7775db9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3e7775db9c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3f1b92f34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g23f1b92f344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23f1b92f34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g23f1b92f344_0_2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23f1b92f344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g23f1b92f344_0_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23f1b92f34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g23f1b92f344_0_3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23f1b92f344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g23f1b92f344_0_1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23f1b92f344_0_1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g23f1b92f344_0_13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f1b92f344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3f1b92f344_0_4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3f1b92f344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3f1b92f344_0_10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37.png"/><Relationship Id="rId5" Type="http://schemas.openxmlformats.org/officeDocument/2006/relationships/image" Target="../media/image41.png"/><Relationship Id="rId6"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2.png"/><Relationship Id="rId4"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6.png"/><Relationship Id="rId4" Type="http://schemas.openxmlformats.org/officeDocument/2006/relationships/image" Target="../media/image50.png"/><Relationship Id="rId5" Type="http://schemas.openxmlformats.org/officeDocument/2006/relationships/image" Target="../media/image42.png"/><Relationship Id="rId6" Type="http://schemas.openxmlformats.org/officeDocument/2006/relationships/image" Target="../media/image5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0.png"/><Relationship Id="rId6"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1.png"/><Relationship Id="rId4" Type="http://schemas.openxmlformats.org/officeDocument/2006/relationships/image" Target="../media/image39.png"/><Relationship Id="rId5" Type="http://schemas.openxmlformats.org/officeDocument/2006/relationships/image" Target="../media/image49.png"/><Relationship Id="rId6" Type="http://schemas.openxmlformats.org/officeDocument/2006/relationships/image" Target="../media/image44.png"/><Relationship Id="rId7" Type="http://schemas.openxmlformats.org/officeDocument/2006/relationships/image" Target="../media/image43.png"/><Relationship Id="rId8"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9.png"/><Relationship Id="rId4" Type="http://schemas.openxmlformats.org/officeDocument/2006/relationships/image" Target="../media/image58.png"/><Relationship Id="rId5" Type="http://schemas.openxmlformats.org/officeDocument/2006/relationships/image" Target="../media/image54.png"/><Relationship Id="rId6" Type="http://schemas.openxmlformats.org/officeDocument/2006/relationships/image" Target="../media/image5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7.png"/><Relationship Id="rId4" Type="http://schemas.openxmlformats.org/officeDocument/2006/relationships/image" Target="../media/image55.png"/><Relationship Id="rId5" Type="http://schemas.openxmlformats.org/officeDocument/2006/relationships/image" Target="../media/image63.png"/><Relationship Id="rId6" Type="http://schemas.openxmlformats.org/officeDocument/2006/relationships/image" Target="../media/image53.png"/><Relationship Id="rId7" Type="http://schemas.openxmlformats.org/officeDocument/2006/relationships/image" Target="../media/image59.png"/><Relationship Id="rId8" Type="http://schemas.openxmlformats.org/officeDocument/2006/relationships/image" Target="../media/image7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6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2.png"/><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6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6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hyperlink" Target="http://roycekimmons.com/tools/generated_data/exams" TargetMode="External"/><Relationship Id="rId4" Type="http://schemas.openxmlformats.org/officeDocument/2006/relationships/hyperlink" Target="https://www.kaggle.com/code/nihar14/analysis-on-factors-affecting-students-scores" TargetMode="External"/><Relationship Id="rId5" Type="http://schemas.openxmlformats.org/officeDocument/2006/relationships/hyperlink" Target="https://github.com/AzT3Risk/Students-performance-in-Exams" TargetMode="External"/><Relationship Id="rId6" Type="http://schemas.openxmlformats.org/officeDocument/2006/relationships/hyperlink" Target="https://www.kaggle.com/code/kagleo123/student-perform-in-exam-eda-ml-prediction" TargetMode="External"/><Relationship Id="rId7" Type="http://schemas.openxmlformats.org/officeDocument/2006/relationships/hyperlink" Target="https://www.kaggle.com/code/victorferino/student-s-performance-in-exams-eda-ml#Multiple-Linear-Regression-Mode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4.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83" name="Shape 83"/>
        <p:cNvGrpSpPr/>
        <p:nvPr/>
      </p:nvGrpSpPr>
      <p:grpSpPr>
        <a:xfrm>
          <a:off x="0" y="0"/>
          <a:ext cx="0" cy="0"/>
          <a:chOff x="0" y="0"/>
          <a:chExt cx="0" cy="0"/>
        </a:xfrm>
      </p:grpSpPr>
      <p:cxnSp>
        <p:nvCxnSpPr>
          <p:cNvPr id="84" name="Google Shape;84;p13"/>
          <p:cNvCxnSpPr/>
          <p:nvPr/>
        </p:nvCxnSpPr>
        <p:spPr>
          <a:xfrm rot="-5400000">
            <a:off x="-4059167" y="4327520"/>
            <a:ext cx="13354541" cy="0"/>
          </a:xfrm>
          <a:prstGeom prst="straightConnector1">
            <a:avLst/>
          </a:prstGeom>
          <a:noFill/>
          <a:ln cap="flat" cmpd="sng" w="38100">
            <a:solidFill>
              <a:srgbClr val="4DA1A9"/>
            </a:solidFill>
            <a:prstDash val="solid"/>
            <a:round/>
            <a:headEnd len="sm" w="sm" type="none"/>
            <a:tailEnd len="sm" w="sm" type="none"/>
          </a:ln>
        </p:spPr>
      </p:cxnSp>
      <p:cxnSp>
        <p:nvCxnSpPr>
          <p:cNvPr id="85" name="Google Shape;85;p13"/>
          <p:cNvCxnSpPr/>
          <p:nvPr/>
        </p:nvCxnSpPr>
        <p:spPr>
          <a:xfrm rot="-5400000">
            <a:off x="-3091580" y="4175120"/>
            <a:ext cx="13354541" cy="0"/>
          </a:xfrm>
          <a:prstGeom prst="straightConnector1">
            <a:avLst/>
          </a:prstGeom>
          <a:noFill/>
          <a:ln cap="flat" cmpd="sng" w="38100">
            <a:solidFill>
              <a:srgbClr val="FF9F1C"/>
            </a:solidFill>
            <a:prstDash val="solid"/>
            <a:round/>
            <a:headEnd len="sm" w="sm" type="none"/>
            <a:tailEnd len="sm" w="sm" type="none"/>
          </a:ln>
        </p:spPr>
      </p:cxnSp>
      <p:cxnSp>
        <p:nvCxnSpPr>
          <p:cNvPr id="86" name="Google Shape;86;p13"/>
          <p:cNvCxnSpPr/>
          <p:nvPr/>
        </p:nvCxnSpPr>
        <p:spPr>
          <a:xfrm rot="-5400000">
            <a:off x="-2016971" y="4327520"/>
            <a:ext cx="13354541" cy="0"/>
          </a:xfrm>
          <a:prstGeom prst="straightConnector1">
            <a:avLst/>
          </a:prstGeom>
          <a:noFill/>
          <a:ln cap="flat" cmpd="sng" w="38100">
            <a:solidFill>
              <a:srgbClr val="6874E8"/>
            </a:solidFill>
            <a:prstDash val="solid"/>
            <a:round/>
            <a:headEnd len="sm" w="sm" type="none"/>
            <a:tailEnd len="sm" w="sm" type="none"/>
          </a:ln>
        </p:spPr>
      </p:cxnSp>
      <p:grpSp>
        <p:nvGrpSpPr>
          <p:cNvPr id="87" name="Google Shape;87;p13"/>
          <p:cNvGrpSpPr/>
          <p:nvPr/>
        </p:nvGrpSpPr>
        <p:grpSpPr>
          <a:xfrm>
            <a:off x="1028700" y="884038"/>
            <a:ext cx="16230707" cy="8374317"/>
            <a:chOff x="0" y="-38100"/>
            <a:chExt cx="4274726" cy="2205567"/>
          </a:xfrm>
        </p:grpSpPr>
        <p:sp>
          <p:nvSpPr>
            <p:cNvPr id="88" name="Google Shape;88;p13"/>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13"/>
          <p:cNvSpPr txBox="1"/>
          <p:nvPr/>
        </p:nvSpPr>
        <p:spPr>
          <a:xfrm>
            <a:off x="1592374" y="2628900"/>
            <a:ext cx="13583400" cy="215400"/>
          </a:xfrm>
          <a:prstGeom prst="rect">
            <a:avLst/>
          </a:prstGeom>
          <a:noFill/>
          <a:ln>
            <a:noFill/>
          </a:ln>
        </p:spPr>
        <p:txBody>
          <a:bodyPr anchorCtr="0" anchor="t" bIns="0" lIns="0" spcFirstLastPara="1" rIns="0" wrap="square" tIns="0">
            <a:spAutoFit/>
          </a:bodyPr>
          <a:lstStyle/>
          <a:p>
            <a:pPr indent="0" lvl="0" marL="0" marR="0" rtl="0" algn="l">
              <a:lnSpc>
                <a:spcPct val="119998"/>
              </a:lnSpc>
              <a:spcBef>
                <a:spcPts val="0"/>
              </a:spcBef>
              <a:spcAft>
                <a:spcPts val="0"/>
              </a:spcAft>
              <a:buNone/>
            </a:pPr>
            <a:r>
              <a:t/>
            </a:r>
            <a:endParaRPr/>
          </a:p>
        </p:txBody>
      </p:sp>
      <p:grpSp>
        <p:nvGrpSpPr>
          <p:cNvPr id="91" name="Google Shape;91;p13"/>
          <p:cNvGrpSpPr/>
          <p:nvPr/>
        </p:nvGrpSpPr>
        <p:grpSpPr>
          <a:xfrm>
            <a:off x="12385106" y="6084623"/>
            <a:ext cx="4476247" cy="5509227"/>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cxnSp>
        <p:nvCxnSpPr>
          <p:cNvPr id="101" name="Google Shape;101;p13"/>
          <p:cNvCxnSpPr/>
          <p:nvPr/>
        </p:nvCxnSpPr>
        <p:spPr>
          <a:xfrm>
            <a:off x="1592374" y="1883323"/>
            <a:ext cx="13354541" cy="0"/>
          </a:xfrm>
          <a:prstGeom prst="straightConnector1">
            <a:avLst/>
          </a:prstGeom>
          <a:noFill/>
          <a:ln cap="flat" cmpd="sng" w="38100">
            <a:solidFill>
              <a:srgbClr val="0B1320"/>
            </a:solidFill>
            <a:prstDash val="solid"/>
            <a:round/>
            <a:headEnd len="sm" w="sm" type="none"/>
            <a:tailEnd len="sm" w="sm" type="none"/>
          </a:ln>
        </p:spPr>
      </p:cxnSp>
      <p:grpSp>
        <p:nvGrpSpPr>
          <p:cNvPr id="102" name="Google Shape;102;p13"/>
          <p:cNvGrpSpPr/>
          <p:nvPr/>
        </p:nvGrpSpPr>
        <p:grpSpPr>
          <a:xfrm>
            <a:off x="15328896" y="1678999"/>
            <a:ext cx="406823" cy="408647"/>
            <a:chOff x="1813" y="0"/>
            <a:chExt cx="809173" cy="812800"/>
          </a:xfrm>
        </p:grpSpPr>
        <p:sp>
          <p:nvSpPr>
            <p:cNvPr id="103" name="Google Shape;103;p1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 name="Google Shape;105;p13"/>
          <p:cNvGrpSpPr/>
          <p:nvPr/>
        </p:nvGrpSpPr>
        <p:grpSpPr>
          <a:xfrm>
            <a:off x="15892570" y="1678999"/>
            <a:ext cx="406823" cy="408647"/>
            <a:chOff x="1813" y="0"/>
            <a:chExt cx="809173" cy="812800"/>
          </a:xfrm>
        </p:grpSpPr>
        <p:sp>
          <p:nvSpPr>
            <p:cNvPr id="106" name="Google Shape;106;p1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 name="Google Shape;108;p13"/>
          <p:cNvGrpSpPr/>
          <p:nvPr/>
        </p:nvGrpSpPr>
        <p:grpSpPr>
          <a:xfrm>
            <a:off x="16453618" y="1678999"/>
            <a:ext cx="406823" cy="408647"/>
            <a:chOff x="1813" y="0"/>
            <a:chExt cx="809173" cy="812800"/>
          </a:xfrm>
        </p:grpSpPr>
        <p:sp>
          <p:nvSpPr>
            <p:cNvPr id="109" name="Google Shape;109;p1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11" name="Google Shape;111;p13"/>
          <p:cNvPicPr preferRelativeResize="0"/>
          <p:nvPr/>
        </p:nvPicPr>
        <p:blipFill>
          <a:blip r:embed="rId3">
            <a:alphaModFix/>
          </a:blip>
          <a:stretch>
            <a:fillRect/>
          </a:stretch>
        </p:blipFill>
        <p:spPr>
          <a:xfrm>
            <a:off x="3585703" y="2305577"/>
            <a:ext cx="10720888" cy="66259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22"/>
          <p:cNvSpPr txBox="1"/>
          <p:nvPr/>
        </p:nvSpPr>
        <p:spPr>
          <a:xfrm>
            <a:off x="228600" y="404163"/>
            <a:ext cx="11650500" cy="923400"/>
          </a:xfrm>
          <a:prstGeom prst="rect">
            <a:avLst/>
          </a:prstGeom>
          <a:noFill/>
          <a:ln>
            <a:noFill/>
          </a:ln>
        </p:spPr>
        <p:txBody>
          <a:bodyPr anchorCtr="0" anchor="t" bIns="0" lIns="0" spcFirstLastPara="1" rIns="0" wrap="square" tIns="0">
            <a:spAutoFit/>
          </a:bodyPr>
          <a:lstStyle/>
          <a:p>
            <a:pPr indent="0" lvl="0" marL="0" rtl="0" algn="l">
              <a:spcBef>
                <a:spcPts val="1100"/>
              </a:spcBef>
              <a:spcAft>
                <a:spcPts val="0"/>
              </a:spcAft>
              <a:buClr>
                <a:schemeClr val="dk1"/>
              </a:buClr>
              <a:buSzPts val="1100"/>
              <a:buFont typeface="Arial"/>
              <a:buNone/>
            </a:pPr>
            <a:r>
              <a:rPr b="1" lang="en-US" sz="3000">
                <a:solidFill>
                  <a:schemeClr val="dk1"/>
                </a:solidFill>
                <a:highlight>
                  <a:srgbClr val="FFFFFF"/>
                </a:highlight>
              </a:rPr>
              <a:t>The </a:t>
            </a:r>
            <a:r>
              <a:rPr b="1" lang="en-US" sz="3000">
                <a:solidFill>
                  <a:schemeClr val="dk1"/>
                </a:solidFill>
                <a:highlight>
                  <a:srgbClr val="FFFFFF"/>
                </a:highlight>
              </a:rPr>
              <a:t>Distribution of scores</a:t>
            </a:r>
            <a:endParaRPr b="1" sz="3000">
              <a:solidFill>
                <a:schemeClr val="dk1"/>
              </a:solidFill>
              <a:highlight>
                <a:srgbClr val="FFFFFF"/>
              </a:highlight>
            </a:endParaRPr>
          </a:p>
          <a:p>
            <a:pPr indent="0" lvl="0" marL="0" marR="0" rtl="0" algn="l">
              <a:lnSpc>
                <a:spcPct val="120000"/>
              </a:lnSpc>
              <a:spcBef>
                <a:spcPts val="0"/>
              </a:spcBef>
              <a:spcAft>
                <a:spcPts val="0"/>
              </a:spcAft>
              <a:buNone/>
            </a:pPr>
            <a:r>
              <a:t/>
            </a:r>
            <a:endParaRPr sz="3000">
              <a:solidFill>
                <a:srgbClr val="0B1320"/>
              </a:solidFill>
              <a:latin typeface="Playfair Display Black"/>
              <a:ea typeface="Playfair Display Black"/>
              <a:cs typeface="Playfair Display Black"/>
              <a:sym typeface="Playfair Display Black"/>
            </a:endParaRPr>
          </a:p>
        </p:txBody>
      </p:sp>
      <p:cxnSp>
        <p:nvCxnSpPr>
          <p:cNvPr id="362" name="Google Shape;362;p22"/>
          <p:cNvCxnSpPr/>
          <p:nvPr/>
        </p:nvCxnSpPr>
        <p:spPr>
          <a:xfrm flipH="1" rot="10800000">
            <a:off x="6432175" y="637375"/>
            <a:ext cx="9360000" cy="79800"/>
          </a:xfrm>
          <a:prstGeom prst="straightConnector1">
            <a:avLst/>
          </a:prstGeom>
          <a:noFill/>
          <a:ln cap="flat" cmpd="sng" w="38100">
            <a:solidFill>
              <a:srgbClr val="0B1320"/>
            </a:solidFill>
            <a:prstDash val="solid"/>
            <a:round/>
            <a:headEnd len="sm" w="sm" type="none"/>
            <a:tailEnd len="sm" w="sm" type="none"/>
          </a:ln>
        </p:spPr>
      </p:cxnSp>
      <p:grpSp>
        <p:nvGrpSpPr>
          <p:cNvPr id="363" name="Google Shape;363;p22"/>
          <p:cNvGrpSpPr/>
          <p:nvPr/>
        </p:nvGrpSpPr>
        <p:grpSpPr>
          <a:xfrm>
            <a:off x="16294495" y="432924"/>
            <a:ext cx="406852" cy="408676"/>
            <a:chOff x="1813" y="0"/>
            <a:chExt cx="809173" cy="812800"/>
          </a:xfrm>
        </p:grpSpPr>
        <p:sp>
          <p:nvSpPr>
            <p:cNvPr id="364" name="Google Shape;364;p2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6" name="Google Shape;366;p22"/>
          <p:cNvGrpSpPr/>
          <p:nvPr/>
        </p:nvGrpSpPr>
        <p:grpSpPr>
          <a:xfrm>
            <a:off x="16858169" y="432924"/>
            <a:ext cx="406852" cy="408676"/>
            <a:chOff x="1813" y="0"/>
            <a:chExt cx="809173" cy="812800"/>
          </a:xfrm>
        </p:grpSpPr>
        <p:sp>
          <p:nvSpPr>
            <p:cNvPr id="367" name="Google Shape;367;p2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9" name="Google Shape;369;p22"/>
          <p:cNvGrpSpPr/>
          <p:nvPr/>
        </p:nvGrpSpPr>
        <p:grpSpPr>
          <a:xfrm>
            <a:off x="17419216" y="432924"/>
            <a:ext cx="406852" cy="408676"/>
            <a:chOff x="1813" y="0"/>
            <a:chExt cx="809173" cy="812800"/>
          </a:xfrm>
        </p:grpSpPr>
        <p:sp>
          <p:nvSpPr>
            <p:cNvPr id="370" name="Google Shape;370;p2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72" name="Google Shape;372;p22"/>
          <p:cNvPicPr preferRelativeResize="0"/>
          <p:nvPr/>
        </p:nvPicPr>
        <p:blipFill>
          <a:blip r:embed="rId3">
            <a:alphaModFix/>
          </a:blip>
          <a:stretch>
            <a:fillRect/>
          </a:stretch>
        </p:blipFill>
        <p:spPr>
          <a:xfrm>
            <a:off x="0" y="2970676"/>
            <a:ext cx="18288001" cy="5837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23"/>
          <p:cNvSpPr txBox="1"/>
          <p:nvPr/>
        </p:nvSpPr>
        <p:spPr>
          <a:xfrm>
            <a:off x="228600" y="404163"/>
            <a:ext cx="11650500" cy="461700"/>
          </a:xfrm>
          <a:prstGeom prst="rect">
            <a:avLst/>
          </a:prstGeom>
          <a:noFill/>
          <a:ln>
            <a:noFill/>
          </a:ln>
        </p:spPr>
        <p:txBody>
          <a:bodyPr anchorCtr="0" anchor="t" bIns="0" lIns="0" spcFirstLastPara="1" rIns="0" wrap="square" tIns="0">
            <a:spAutoFit/>
          </a:bodyPr>
          <a:lstStyle/>
          <a:p>
            <a:pPr indent="0" lvl="0" marL="0" rtl="0" algn="l">
              <a:spcBef>
                <a:spcPts val="1100"/>
              </a:spcBef>
              <a:spcAft>
                <a:spcPts val="0"/>
              </a:spcAft>
              <a:buClr>
                <a:schemeClr val="dk1"/>
              </a:buClr>
              <a:buSzPts val="1100"/>
              <a:buFont typeface="Arial"/>
              <a:buNone/>
            </a:pPr>
            <a:r>
              <a:rPr b="1" lang="en-US" sz="3000">
                <a:solidFill>
                  <a:schemeClr val="dk1"/>
                </a:solidFill>
                <a:highlight>
                  <a:srgbClr val="FFFFFF"/>
                </a:highlight>
              </a:rPr>
              <a:t>The Distribution of grades</a:t>
            </a:r>
            <a:endParaRPr sz="3000">
              <a:solidFill>
                <a:srgbClr val="0B1320"/>
              </a:solidFill>
              <a:latin typeface="Playfair Display Black"/>
              <a:ea typeface="Playfair Display Black"/>
              <a:cs typeface="Playfair Display Black"/>
              <a:sym typeface="Playfair Display Black"/>
            </a:endParaRPr>
          </a:p>
        </p:txBody>
      </p:sp>
      <p:cxnSp>
        <p:nvCxnSpPr>
          <p:cNvPr id="378" name="Google Shape;378;p23"/>
          <p:cNvCxnSpPr/>
          <p:nvPr/>
        </p:nvCxnSpPr>
        <p:spPr>
          <a:xfrm>
            <a:off x="6477000" y="627525"/>
            <a:ext cx="9315300" cy="9900"/>
          </a:xfrm>
          <a:prstGeom prst="straightConnector1">
            <a:avLst/>
          </a:prstGeom>
          <a:noFill/>
          <a:ln cap="flat" cmpd="sng" w="38100">
            <a:solidFill>
              <a:srgbClr val="0B1320"/>
            </a:solidFill>
            <a:prstDash val="solid"/>
            <a:round/>
            <a:headEnd len="sm" w="sm" type="none"/>
            <a:tailEnd len="sm" w="sm" type="none"/>
          </a:ln>
        </p:spPr>
      </p:cxnSp>
      <p:grpSp>
        <p:nvGrpSpPr>
          <p:cNvPr id="379" name="Google Shape;379;p23"/>
          <p:cNvGrpSpPr/>
          <p:nvPr/>
        </p:nvGrpSpPr>
        <p:grpSpPr>
          <a:xfrm>
            <a:off x="16294495" y="432924"/>
            <a:ext cx="406852" cy="408676"/>
            <a:chOff x="1813" y="0"/>
            <a:chExt cx="809173" cy="812800"/>
          </a:xfrm>
        </p:grpSpPr>
        <p:sp>
          <p:nvSpPr>
            <p:cNvPr id="380" name="Google Shape;380;p2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2" name="Google Shape;382;p23"/>
          <p:cNvGrpSpPr/>
          <p:nvPr/>
        </p:nvGrpSpPr>
        <p:grpSpPr>
          <a:xfrm>
            <a:off x="16858169" y="432924"/>
            <a:ext cx="406852" cy="408676"/>
            <a:chOff x="1813" y="0"/>
            <a:chExt cx="809173" cy="812800"/>
          </a:xfrm>
        </p:grpSpPr>
        <p:sp>
          <p:nvSpPr>
            <p:cNvPr id="383" name="Google Shape;383;p2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5" name="Google Shape;385;p23"/>
          <p:cNvGrpSpPr/>
          <p:nvPr/>
        </p:nvGrpSpPr>
        <p:grpSpPr>
          <a:xfrm>
            <a:off x="17419216" y="432924"/>
            <a:ext cx="406852" cy="408676"/>
            <a:chOff x="1813" y="0"/>
            <a:chExt cx="809173" cy="812800"/>
          </a:xfrm>
        </p:grpSpPr>
        <p:sp>
          <p:nvSpPr>
            <p:cNvPr id="386" name="Google Shape;386;p2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88" name="Google Shape;388;p23"/>
          <p:cNvPicPr preferRelativeResize="0"/>
          <p:nvPr/>
        </p:nvPicPr>
        <p:blipFill rotWithShape="1">
          <a:blip r:embed="rId3">
            <a:alphaModFix/>
          </a:blip>
          <a:srcRect b="6898" l="0" r="0" t="0"/>
          <a:stretch/>
        </p:blipFill>
        <p:spPr>
          <a:xfrm>
            <a:off x="0" y="4515575"/>
            <a:ext cx="18288000" cy="5771425"/>
          </a:xfrm>
          <a:prstGeom prst="rect">
            <a:avLst/>
          </a:prstGeom>
          <a:noFill/>
          <a:ln>
            <a:noFill/>
          </a:ln>
        </p:spPr>
      </p:pic>
      <p:sp>
        <p:nvSpPr>
          <p:cNvPr id="389" name="Google Shape;389;p23"/>
          <p:cNvSpPr txBox="1"/>
          <p:nvPr/>
        </p:nvSpPr>
        <p:spPr>
          <a:xfrm>
            <a:off x="381000" y="1170348"/>
            <a:ext cx="6800700" cy="3078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SzPts val="1100"/>
              <a:buNone/>
            </a:pPr>
            <a:r>
              <a:rPr lang="en-US" sz="2500">
                <a:solidFill>
                  <a:srgbClr val="0B1320"/>
                </a:solidFill>
                <a:latin typeface="Roboto"/>
                <a:ea typeface="Roboto"/>
                <a:cs typeface="Roboto"/>
                <a:sym typeface="Roboto"/>
              </a:rPr>
              <a:t>marks &gt;= 90 : grade = 'A'</a:t>
            </a:r>
            <a:endParaRPr sz="2500">
              <a:solidFill>
                <a:srgbClr val="0B1320"/>
              </a:solidFill>
              <a:latin typeface="Roboto"/>
              <a:ea typeface="Roboto"/>
              <a:cs typeface="Roboto"/>
              <a:sym typeface="Roboto"/>
            </a:endParaRPr>
          </a:p>
          <a:p>
            <a:pPr indent="0" lvl="0" marL="0" marR="0" rtl="0" algn="l">
              <a:lnSpc>
                <a:spcPct val="140000"/>
              </a:lnSpc>
              <a:spcBef>
                <a:spcPts val="0"/>
              </a:spcBef>
              <a:spcAft>
                <a:spcPts val="0"/>
              </a:spcAft>
              <a:buSzPts val="1100"/>
              <a:buNone/>
            </a:pPr>
            <a:r>
              <a:rPr lang="en-US" sz="2500">
                <a:solidFill>
                  <a:srgbClr val="0B1320"/>
                </a:solidFill>
                <a:latin typeface="Roboto"/>
                <a:ea typeface="Roboto"/>
                <a:cs typeface="Roboto"/>
                <a:sym typeface="Roboto"/>
              </a:rPr>
              <a:t>marks &gt;= 80 : grade = 'B'</a:t>
            </a:r>
            <a:endParaRPr sz="2500">
              <a:solidFill>
                <a:srgbClr val="0B1320"/>
              </a:solidFill>
              <a:latin typeface="Roboto"/>
              <a:ea typeface="Roboto"/>
              <a:cs typeface="Roboto"/>
              <a:sym typeface="Roboto"/>
            </a:endParaRPr>
          </a:p>
          <a:p>
            <a:pPr indent="0" lvl="0" marL="0" marR="0" rtl="0" algn="l">
              <a:lnSpc>
                <a:spcPct val="140000"/>
              </a:lnSpc>
              <a:spcBef>
                <a:spcPts val="0"/>
              </a:spcBef>
              <a:spcAft>
                <a:spcPts val="0"/>
              </a:spcAft>
              <a:buSzPts val="1100"/>
              <a:buNone/>
            </a:pPr>
            <a:r>
              <a:rPr lang="en-US" sz="2500">
                <a:solidFill>
                  <a:srgbClr val="0B1320"/>
                </a:solidFill>
                <a:latin typeface="Roboto"/>
                <a:ea typeface="Roboto"/>
                <a:cs typeface="Roboto"/>
                <a:sym typeface="Roboto"/>
              </a:rPr>
              <a:t>marks &gt;= 70 : grade = 'C'</a:t>
            </a:r>
            <a:endParaRPr sz="2500">
              <a:solidFill>
                <a:srgbClr val="0B1320"/>
              </a:solidFill>
              <a:latin typeface="Roboto"/>
              <a:ea typeface="Roboto"/>
              <a:cs typeface="Roboto"/>
              <a:sym typeface="Roboto"/>
            </a:endParaRPr>
          </a:p>
          <a:p>
            <a:pPr indent="0" lvl="0" marL="0" marR="0" rtl="0" algn="l">
              <a:lnSpc>
                <a:spcPct val="140000"/>
              </a:lnSpc>
              <a:spcBef>
                <a:spcPts val="0"/>
              </a:spcBef>
              <a:spcAft>
                <a:spcPts val="0"/>
              </a:spcAft>
              <a:buSzPts val="1100"/>
              <a:buNone/>
            </a:pPr>
            <a:r>
              <a:rPr lang="en-US" sz="2500">
                <a:solidFill>
                  <a:srgbClr val="0B1320"/>
                </a:solidFill>
                <a:latin typeface="Roboto"/>
                <a:ea typeface="Roboto"/>
                <a:cs typeface="Roboto"/>
                <a:sym typeface="Roboto"/>
              </a:rPr>
              <a:t>marks &gt;= 60 : grade = 'D'</a:t>
            </a:r>
            <a:endParaRPr sz="2500">
              <a:solidFill>
                <a:srgbClr val="0B1320"/>
              </a:solidFill>
              <a:latin typeface="Roboto"/>
              <a:ea typeface="Roboto"/>
              <a:cs typeface="Roboto"/>
              <a:sym typeface="Roboto"/>
            </a:endParaRPr>
          </a:p>
          <a:p>
            <a:pPr indent="0" lvl="0" marL="0" marR="0" rtl="0" algn="l">
              <a:lnSpc>
                <a:spcPct val="140000"/>
              </a:lnSpc>
              <a:spcBef>
                <a:spcPts val="0"/>
              </a:spcBef>
              <a:spcAft>
                <a:spcPts val="0"/>
              </a:spcAft>
              <a:buSzPts val="1100"/>
              <a:buNone/>
            </a:pPr>
            <a:r>
              <a:rPr lang="en-US" sz="2500">
                <a:solidFill>
                  <a:srgbClr val="0B1320"/>
                </a:solidFill>
                <a:latin typeface="Roboto"/>
                <a:ea typeface="Roboto"/>
                <a:cs typeface="Roboto"/>
                <a:sym typeface="Roboto"/>
              </a:rPr>
              <a:t>marks &gt;= 50 : grade = 'E'</a:t>
            </a:r>
            <a:endParaRPr sz="2500">
              <a:solidFill>
                <a:srgbClr val="0B1320"/>
              </a:solidFill>
              <a:latin typeface="Roboto"/>
              <a:ea typeface="Roboto"/>
              <a:cs typeface="Roboto"/>
              <a:sym typeface="Roboto"/>
            </a:endParaRPr>
          </a:p>
          <a:p>
            <a:pPr indent="0" lvl="0" marL="0" marR="0" rtl="0" algn="l">
              <a:lnSpc>
                <a:spcPct val="140000"/>
              </a:lnSpc>
              <a:spcBef>
                <a:spcPts val="0"/>
              </a:spcBef>
              <a:spcAft>
                <a:spcPts val="0"/>
              </a:spcAft>
              <a:buSzPts val="1100"/>
              <a:buNone/>
            </a:pPr>
            <a:r>
              <a:rPr lang="en-US" sz="2500">
                <a:solidFill>
                  <a:srgbClr val="0B1320"/>
                </a:solidFill>
                <a:latin typeface="Roboto"/>
                <a:ea typeface="Roboto"/>
                <a:cs typeface="Roboto"/>
                <a:sym typeface="Roboto"/>
              </a:rPr>
              <a:t>marks &lt; 50 : grade = 'F'</a:t>
            </a:r>
            <a:endParaRPr sz="2500">
              <a:solidFill>
                <a:srgbClr val="0B132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24"/>
          <p:cNvSpPr txBox="1"/>
          <p:nvPr/>
        </p:nvSpPr>
        <p:spPr>
          <a:xfrm>
            <a:off x="228600" y="404163"/>
            <a:ext cx="11650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all the Distributions together</a:t>
            </a:r>
            <a:endParaRPr sz="3300">
              <a:solidFill>
                <a:srgbClr val="0B1320"/>
              </a:solidFill>
              <a:latin typeface="Playfair Display Black"/>
              <a:ea typeface="Playfair Display Black"/>
              <a:cs typeface="Playfair Display Black"/>
              <a:sym typeface="Playfair Display Black"/>
            </a:endParaRPr>
          </a:p>
        </p:txBody>
      </p:sp>
      <p:cxnSp>
        <p:nvCxnSpPr>
          <p:cNvPr id="395" name="Google Shape;395;p24"/>
          <p:cNvCxnSpPr/>
          <p:nvPr/>
        </p:nvCxnSpPr>
        <p:spPr>
          <a:xfrm flipH="1" rot="10800000">
            <a:off x="6589050" y="637250"/>
            <a:ext cx="9203100" cy="35100"/>
          </a:xfrm>
          <a:prstGeom prst="straightConnector1">
            <a:avLst/>
          </a:prstGeom>
          <a:noFill/>
          <a:ln cap="flat" cmpd="sng" w="38100">
            <a:solidFill>
              <a:srgbClr val="0B1320"/>
            </a:solidFill>
            <a:prstDash val="solid"/>
            <a:round/>
            <a:headEnd len="sm" w="sm" type="none"/>
            <a:tailEnd len="sm" w="sm" type="none"/>
          </a:ln>
        </p:spPr>
      </p:cxnSp>
      <p:grpSp>
        <p:nvGrpSpPr>
          <p:cNvPr id="396" name="Google Shape;396;p24"/>
          <p:cNvGrpSpPr/>
          <p:nvPr/>
        </p:nvGrpSpPr>
        <p:grpSpPr>
          <a:xfrm>
            <a:off x="16294495" y="432924"/>
            <a:ext cx="406852" cy="408676"/>
            <a:chOff x="1813" y="0"/>
            <a:chExt cx="809173" cy="812800"/>
          </a:xfrm>
        </p:grpSpPr>
        <p:sp>
          <p:nvSpPr>
            <p:cNvPr id="397" name="Google Shape;397;p2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9" name="Google Shape;399;p24"/>
          <p:cNvGrpSpPr/>
          <p:nvPr/>
        </p:nvGrpSpPr>
        <p:grpSpPr>
          <a:xfrm>
            <a:off x="16858169" y="432924"/>
            <a:ext cx="406852" cy="408676"/>
            <a:chOff x="1813" y="0"/>
            <a:chExt cx="809173" cy="812800"/>
          </a:xfrm>
        </p:grpSpPr>
        <p:sp>
          <p:nvSpPr>
            <p:cNvPr id="400" name="Google Shape;400;p2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2" name="Google Shape;402;p24"/>
          <p:cNvGrpSpPr/>
          <p:nvPr/>
        </p:nvGrpSpPr>
        <p:grpSpPr>
          <a:xfrm>
            <a:off x="17419216" y="432924"/>
            <a:ext cx="406852" cy="408676"/>
            <a:chOff x="1813" y="0"/>
            <a:chExt cx="809173" cy="812800"/>
          </a:xfrm>
        </p:grpSpPr>
        <p:sp>
          <p:nvSpPr>
            <p:cNvPr id="403" name="Google Shape;403;p2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405" name="Google Shape;405;p24"/>
          <p:cNvPicPr preferRelativeResize="0"/>
          <p:nvPr/>
        </p:nvPicPr>
        <p:blipFill>
          <a:blip r:embed="rId3">
            <a:alphaModFix/>
          </a:blip>
          <a:stretch>
            <a:fillRect/>
          </a:stretch>
        </p:blipFill>
        <p:spPr>
          <a:xfrm>
            <a:off x="0" y="2917504"/>
            <a:ext cx="9369150" cy="6759896"/>
          </a:xfrm>
          <a:prstGeom prst="rect">
            <a:avLst/>
          </a:prstGeom>
          <a:noFill/>
          <a:ln>
            <a:noFill/>
          </a:ln>
        </p:spPr>
      </p:pic>
      <p:pic>
        <p:nvPicPr>
          <p:cNvPr id="406" name="Google Shape;406;p24"/>
          <p:cNvPicPr preferRelativeResize="0"/>
          <p:nvPr/>
        </p:nvPicPr>
        <p:blipFill rotWithShape="1">
          <a:blip r:embed="rId4">
            <a:alphaModFix/>
          </a:blip>
          <a:srcRect b="2353" l="1561" r="1426" t="3863"/>
          <a:stretch/>
        </p:blipFill>
        <p:spPr>
          <a:xfrm>
            <a:off x="9369153" y="3100875"/>
            <a:ext cx="8918848" cy="657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25"/>
          <p:cNvSpPr txBox="1"/>
          <p:nvPr/>
        </p:nvSpPr>
        <p:spPr>
          <a:xfrm>
            <a:off x="228600" y="404163"/>
            <a:ext cx="11650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comparison of student test score between subjects</a:t>
            </a:r>
            <a:endParaRPr sz="3300">
              <a:solidFill>
                <a:srgbClr val="0B1320"/>
              </a:solidFill>
              <a:latin typeface="Playfair Display Black"/>
              <a:ea typeface="Playfair Display Black"/>
              <a:cs typeface="Playfair Display Black"/>
              <a:sym typeface="Playfair Display Black"/>
            </a:endParaRPr>
          </a:p>
        </p:txBody>
      </p:sp>
      <p:cxnSp>
        <p:nvCxnSpPr>
          <p:cNvPr id="412" name="Google Shape;412;p25"/>
          <p:cNvCxnSpPr/>
          <p:nvPr/>
        </p:nvCxnSpPr>
        <p:spPr>
          <a:xfrm flipH="1" rot="10800000">
            <a:off x="11331175" y="637275"/>
            <a:ext cx="4461000" cy="3300"/>
          </a:xfrm>
          <a:prstGeom prst="straightConnector1">
            <a:avLst/>
          </a:prstGeom>
          <a:noFill/>
          <a:ln cap="flat" cmpd="sng" w="38100">
            <a:solidFill>
              <a:srgbClr val="0B1320"/>
            </a:solidFill>
            <a:prstDash val="solid"/>
            <a:round/>
            <a:headEnd len="sm" w="sm" type="none"/>
            <a:tailEnd len="sm" w="sm" type="none"/>
          </a:ln>
        </p:spPr>
      </p:cxnSp>
      <p:grpSp>
        <p:nvGrpSpPr>
          <p:cNvPr id="413" name="Google Shape;413;p25"/>
          <p:cNvGrpSpPr/>
          <p:nvPr/>
        </p:nvGrpSpPr>
        <p:grpSpPr>
          <a:xfrm>
            <a:off x="16294495" y="432924"/>
            <a:ext cx="406852" cy="408676"/>
            <a:chOff x="1813" y="0"/>
            <a:chExt cx="809173" cy="812800"/>
          </a:xfrm>
        </p:grpSpPr>
        <p:sp>
          <p:nvSpPr>
            <p:cNvPr id="414" name="Google Shape;414;p2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6" name="Google Shape;416;p25"/>
          <p:cNvGrpSpPr/>
          <p:nvPr/>
        </p:nvGrpSpPr>
        <p:grpSpPr>
          <a:xfrm>
            <a:off x="16858169" y="432924"/>
            <a:ext cx="406852" cy="408676"/>
            <a:chOff x="1813" y="0"/>
            <a:chExt cx="809173" cy="812800"/>
          </a:xfrm>
        </p:grpSpPr>
        <p:sp>
          <p:nvSpPr>
            <p:cNvPr id="417" name="Google Shape;417;p2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9" name="Google Shape;419;p25"/>
          <p:cNvGrpSpPr/>
          <p:nvPr/>
        </p:nvGrpSpPr>
        <p:grpSpPr>
          <a:xfrm>
            <a:off x="17419216" y="432924"/>
            <a:ext cx="406852" cy="408676"/>
            <a:chOff x="1813" y="0"/>
            <a:chExt cx="809173" cy="812800"/>
          </a:xfrm>
        </p:grpSpPr>
        <p:sp>
          <p:nvSpPr>
            <p:cNvPr id="420" name="Google Shape;420;p2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2" name="Google Shape;422;p25"/>
          <p:cNvSpPr txBox="1"/>
          <p:nvPr/>
        </p:nvSpPr>
        <p:spPr>
          <a:xfrm>
            <a:off x="1219200" y="1468688"/>
            <a:ext cx="8551200" cy="4617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lang="en-US" sz="3000">
                <a:solidFill>
                  <a:schemeClr val="dk1"/>
                </a:solidFill>
                <a:highlight>
                  <a:srgbClr val="FFFFFF"/>
                </a:highlight>
              </a:rPr>
              <a:t>students performed worse in mathematics</a:t>
            </a:r>
            <a:endParaRPr sz="3000">
              <a:solidFill>
                <a:srgbClr val="0B1320"/>
              </a:solidFill>
              <a:latin typeface="Playfair Display"/>
              <a:ea typeface="Playfair Display"/>
              <a:cs typeface="Playfair Display"/>
              <a:sym typeface="Playfair Display"/>
            </a:endParaRPr>
          </a:p>
        </p:txBody>
      </p:sp>
      <p:pic>
        <p:nvPicPr>
          <p:cNvPr id="423" name="Google Shape;423;p25"/>
          <p:cNvPicPr preferRelativeResize="0"/>
          <p:nvPr/>
        </p:nvPicPr>
        <p:blipFill rotWithShape="1">
          <a:blip r:embed="rId3">
            <a:alphaModFix/>
          </a:blip>
          <a:srcRect b="0" l="0" r="0" t="6156"/>
          <a:stretch/>
        </p:blipFill>
        <p:spPr>
          <a:xfrm>
            <a:off x="0" y="2226300"/>
            <a:ext cx="11468924" cy="8060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7" name="Shape 427"/>
        <p:cNvGrpSpPr/>
        <p:nvPr/>
      </p:nvGrpSpPr>
      <p:grpSpPr>
        <a:xfrm>
          <a:off x="0" y="0"/>
          <a:ext cx="0" cy="0"/>
          <a:chOff x="0" y="0"/>
          <a:chExt cx="0" cy="0"/>
        </a:xfrm>
      </p:grpSpPr>
      <p:sp>
        <p:nvSpPr>
          <p:cNvPr id="428" name="Google Shape;428;p26"/>
          <p:cNvSpPr txBox="1"/>
          <p:nvPr/>
        </p:nvSpPr>
        <p:spPr>
          <a:xfrm>
            <a:off x="1246250" y="256600"/>
            <a:ext cx="2873100" cy="5850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800">
                <a:solidFill>
                  <a:schemeClr val="dk1"/>
                </a:solidFill>
                <a:highlight>
                  <a:srgbClr val="FFFFFF"/>
                </a:highlight>
              </a:rPr>
              <a:t>correlation</a:t>
            </a:r>
            <a:endParaRPr b="1" sz="3800">
              <a:solidFill>
                <a:schemeClr val="dk1"/>
              </a:solidFill>
              <a:highlight>
                <a:srgbClr val="FFFFFF"/>
              </a:highlight>
            </a:endParaRPr>
          </a:p>
        </p:txBody>
      </p:sp>
      <p:cxnSp>
        <p:nvCxnSpPr>
          <p:cNvPr id="429" name="Google Shape;429;p26"/>
          <p:cNvCxnSpPr/>
          <p:nvPr/>
        </p:nvCxnSpPr>
        <p:spPr>
          <a:xfrm>
            <a:off x="4517425" y="628275"/>
            <a:ext cx="11274900" cy="9000"/>
          </a:xfrm>
          <a:prstGeom prst="straightConnector1">
            <a:avLst/>
          </a:prstGeom>
          <a:noFill/>
          <a:ln cap="flat" cmpd="sng" w="38100">
            <a:solidFill>
              <a:srgbClr val="0B1320"/>
            </a:solidFill>
            <a:prstDash val="solid"/>
            <a:round/>
            <a:headEnd len="sm" w="sm" type="none"/>
            <a:tailEnd len="sm" w="sm" type="none"/>
          </a:ln>
        </p:spPr>
      </p:cxnSp>
      <p:grpSp>
        <p:nvGrpSpPr>
          <p:cNvPr id="430" name="Google Shape;430;p26"/>
          <p:cNvGrpSpPr/>
          <p:nvPr/>
        </p:nvGrpSpPr>
        <p:grpSpPr>
          <a:xfrm>
            <a:off x="16294495" y="432924"/>
            <a:ext cx="406852" cy="408676"/>
            <a:chOff x="1813" y="0"/>
            <a:chExt cx="809173" cy="812800"/>
          </a:xfrm>
        </p:grpSpPr>
        <p:sp>
          <p:nvSpPr>
            <p:cNvPr id="431" name="Google Shape;431;p2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3" name="Google Shape;433;p26"/>
          <p:cNvGrpSpPr/>
          <p:nvPr/>
        </p:nvGrpSpPr>
        <p:grpSpPr>
          <a:xfrm>
            <a:off x="16858169" y="432924"/>
            <a:ext cx="406852" cy="408676"/>
            <a:chOff x="1813" y="0"/>
            <a:chExt cx="809173" cy="812800"/>
          </a:xfrm>
        </p:grpSpPr>
        <p:sp>
          <p:nvSpPr>
            <p:cNvPr id="434" name="Google Shape;434;p2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6" name="Google Shape;436;p26"/>
          <p:cNvGrpSpPr/>
          <p:nvPr/>
        </p:nvGrpSpPr>
        <p:grpSpPr>
          <a:xfrm>
            <a:off x="17419216" y="432924"/>
            <a:ext cx="406852" cy="408676"/>
            <a:chOff x="1813" y="0"/>
            <a:chExt cx="809173" cy="812800"/>
          </a:xfrm>
        </p:grpSpPr>
        <p:sp>
          <p:nvSpPr>
            <p:cNvPr id="437" name="Google Shape;437;p2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9" name="Google Shape;439;p26"/>
          <p:cNvSpPr txBox="1"/>
          <p:nvPr/>
        </p:nvSpPr>
        <p:spPr>
          <a:xfrm>
            <a:off x="9088750" y="3006138"/>
            <a:ext cx="8551200" cy="9234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lang="en-US" sz="3000">
                <a:solidFill>
                  <a:srgbClr val="0B1320"/>
                </a:solidFill>
                <a:latin typeface="Playfair Display Black"/>
                <a:ea typeface="Playfair Display Black"/>
                <a:cs typeface="Playfair Display Black"/>
                <a:sym typeface="Playfair Display Black"/>
              </a:rPr>
              <a:t>reading score and writing score are linearly related</a:t>
            </a:r>
            <a:endParaRPr sz="3000">
              <a:solidFill>
                <a:srgbClr val="0B1320"/>
              </a:solidFill>
              <a:latin typeface="Playfair Display Black"/>
              <a:ea typeface="Playfair Display Black"/>
              <a:cs typeface="Playfair Display Black"/>
              <a:sym typeface="Playfair Display Black"/>
            </a:endParaRPr>
          </a:p>
        </p:txBody>
      </p:sp>
      <p:pic>
        <p:nvPicPr>
          <p:cNvPr id="440" name="Google Shape;440;p26"/>
          <p:cNvPicPr preferRelativeResize="0"/>
          <p:nvPr/>
        </p:nvPicPr>
        <p:blipFill>
          <a:blip r:embed="rId3">
            <a:alphaModFix/>
          </a:blip>
          <a:stretch>
            <a:fillRect/>
          </a:stretch>
        </p:blipFill>
        <p:spPr>
          <a:xfrm>
            <a:off x="0" y="1886579"/>
            <a:ext cx="9088750" cy="8400421"/>
          </a:xfrm>
          <a:prstGeom prst="rect">
            <a:avLst/>
          </a:prstGeom>
          <a:noFill/>
          <a:ln>
            <a:noFill/>
          </a:ln>
        </p:spPr>
      </p:pic>
      <p:sp>
        <p:nvSpPr>
          <p:cNvPr id="441" name="Google Shape;441;p26"/>
          <p:cNvSpPr txBox="1"/>
          <p:nvPr/>
        </p:nvSpPr>
        <p:spPr>
          <a:xfrm>
            <a:off x="9088750" y="1886563"/>
            <a:ext cx="8551200" cy="4617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lang="en-US" sz="3000">
                <a:solidFill>
                  <a:srgbClr val="0B1320"/>
                </a:solidFill>
                <a:latin typeface="Playfair Display"/>
                <a:ea typeface="Playfair Display"/>
                <a:cs typeface="Playfair Display"/>
                <a:sym typeface="Playfair Display"/>
              </a:rPr>
              <a:t>corrcoef(reading score, writing score)= 0.94</a:t>
            </a:r>
            <a:endParaRPr sz="3000">
              <a:solidFill>
                <a:srgbClr val="0B1320"/>
              </a:solidFill>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445" name="Shape 445"/>
        <p:cNvGrpSpPr/>
        <p:nvPr/>
      </p:nvGrpSpPr>
      <p:grpSpPr>
        <a:xfrm>
          <a:off x="0" y="0"/>
          <a:ext cx="0" cy="0"/>
          <a:chOff x="0" y="0"/>
          <a:chExt cx="0" cy="0"/>
        </a:xfrm>
      </p:grpSpPr>
      <p:sp>
        <p:nvSpPr>
          <p:cNvPr id="446" name="Google Shape;446;p27"/>
          <p:cNvSpPr txBox="1"/>
          <p:nvPr/>
        </p:nvSpPr>
        <p:spPr>
          <a:xfrm>
            <a:off x="1912325" y="1498800"/>
            <a:ext cx="13312200" cy="1930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SzPts val="1100"/>
              <a:buNone/>
            </a:pPr>
            <a:r>
              <a:rPr lang="en-US" sz="5700">
                <a:solidFill>
                  <a:schemeClr val="accent1"/>
                </a:solidFill>
                <a:latin typeface="Playfair Display Black"/>
                <a:ea typeface="Playfair Display Black"/>
                <a:cs typeface="Playfair Display Black"/>
                <a:sym typeface="Playfair Display Black"/>
              </a:rPr>
              <a:t>influence of different factors on students performance</a:t>
            </a:r>
            <a:endParaRPr sz="5700">
              <a:solidFill>
                <a:schemeClr val="accent1"/>
              </a:solidFill>
              <a:latin typeface="Playfair Display Black"/>
              <a:ea typeface="Playfair Display Black"/>
              <a:cs typeface="Playfair Display Black"/>
              <a:sym typeface="Playfair Display Black"/>
            </a:endParaRPr>
          </a:p>
        </p:txBody>
      </p:sp>
      <p:sp>
        <p:nvSpPr>
          <p:cNvPr id="447" name="Google Shape;447;p27"/>
          <p:cNvSpPr txBox="1"/>
          <p:nvPr/>
        </p:nvSpPr>
        <p:spPr>
          <a:xfrm>
            <a:off x="2696425" y="3913088"/>
            <a:ext cx="9160500" cy="2960100"/>
          </a:xfrm>
          <a:prstGeom prst="rect">
            <a:avLst/>
          </a:prstGeom>
          <a:noFill/>
          <a:ln>
            <a:noFill/>
          </a:ln>
        </p:spPr>
        <p:txBody>
          <a:bodyPr anchorCtr="0" anchor="t" bIns="0" lIns="0" spcFirstLastPara="1" rIns="0" wrap="square" tIns="0">
            <a:spAutoFit/>
          </a:bodyPr>
          <a:lstStyle/>
          <a:p>
            <a:pPr indent="-472821" lvl="0" marL="457200" rtl="0" algn="l">
              <a:spcBef>
                <a:spcPts val="0"/>
              </a:spcBef>
              <a:spcAft>
                <a:spcPts val="0"/>
              </a:spcAft>
              <a:buClr>
                <a:schemeClr val="accent6"/>
              </a:buClr>
              <a:buSzPts val="3846"/>
              <a:buChar char="●"/>
            </a:pPr>
            <a:r>
              <a:rPr b="1" lang="en-US" sz="3846">
                <a:solidFill>
                  <a:schemeClr val="accent6"/>
                </a:solidFill>
              </a:rPr>
              <a:t>gender</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Race / Ethnicity</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lunch</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test preparation course</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parental level of education</a:t>
            </a:r>
            <a:endParaRPr b="1" sz="3846">
              <a:solidFill>
                <a:schemeClr val="accent6"/>
              </a:solidFill>
            </a:endParaRPr>
          </a:p>
        </p:txBody>
      </p:sp>
      <p:cxnSp>
        <p:nvCxnSpPr>
          <p:cNvPr id="448" name="Google Shape;448;p27"/>
          <p:cNvCxnSpPr/>
          <p:nvPr/>
        </p:nvCxnSpPr>
        <p:spPr>
          <a:xfrm>
            <a:off x="1912327" y="874461"/>
            <a:ext cx="13312200" cy="0"/>
          </a:xfrm>
          <a:prstGeom prst="straightConnector1">
            <a:avLst/>
          </a:prstGeom>
          <a:noFill/>
          <a:ln cap="flat" cmpd="sng" w="38100">
            <a:solidFill>
              <a:srgbClr val="0B1320"/>
            </a:solidFill>
            <a:prstDash val="solid"/>
            <a:round/>
            <a:headEnd len="sm" w="sm" type="none"/>
            <a:tailEnd len="sm" w="sm" type="none"/>
          </a:ln>
        </p:spPr>
      </p:cxnSp>
      <p:grpSp>
        <p:nvGrpSpPr>
          <p:cNvPr id="449" name="Google Shape;449;p27"/>
          <p:cNvGrpSpPr/>
          <p:nvPr/>
        </p:nvGrpSpPr>
        <p:grpSpPr>
          <a:xfrm>
            <a:off x="16109637" y="670137"/>
            <a:ext cx="406852" cy="408676"/>
            <a:chOff x="1813" y="0"/>
            <a:chExt cx="809173" cy="812800"/>
          </a:xfrm>
        </p:grpSpPr>
        <p:sp>
          <p:nvSpPr>
            <p:cNvPr id="450" name="Google Shape;450;p2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2" name="Google Shape;452;p27"/>
          <p:cNvGrpSpPr/>
          <p:nvPr/>
        </p:nvGrpSpPr>
        <p:grpSpPr>
          <a:xfrm>
            <a:off x="16673311" y="670137"/>
            <a:ext cx="406852" cy="408676"/>
            <a:chOff x="1813" y="0"/>
            <a:chExt cx="809173" cy="812800"/>
          </a:xfrm>
        </p:grpSpPr>
        <p:sp>
          <p:nvSpPr>
            <p:cNvPr id="453" name="Google Shape;453;p2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5" name="Google Shape;455;p27"/>
          <p:cNvGrpSpPr/>
          <p:nvPr/>
        </p:nvGrpSpPr>
        <p:grpSpPr>
          <a:xfrm>
            <a:off x="17234359" y="670137"/>
            <a:ext cx="406852" cy="408676"/>
            <a:chOff x="1813" y="0"/>
            <a:chExt cx="809173" cy="812800"/>
          </a:xfrm>
        </p:grpSpPr>
        <p:sp>
          <p:nvSpPr>
            <p:cNvPr id="456" name="Google Shape;456;p2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8" name="Google Shape;458;p27"/>
          <p:cNvGrpSpPr/>
          <p:nvPr/>
        </p:nvGrpSpPr>
        <p:grpSpPr>
          <a:xfrm>
            <a:off x="13272772" y="6149120"/>
            <a:ext cx="6999679" cy="8616579"/>
            <a:chOff x="0" y="0"/>
            <a:chExt cx="9332905" cy="11488772"/>
          </a:xfrm>
        </p:grpSpPr>
        <p:grpSp>
          <p:nvGrpSpPr>
            <p:cNvPr id="459" name="Google Shape;459;p27"/>
            <p:cNvGrpSpPr/>
            <p:nvPr/>
          </p:nvGrpSpPr>
          <p:grpSpPr>
            <a:xfrm>
              <a:off x="0" y="0"/>
              <a:ext cx="9332905" cy="11488772"/>
              <a:chOff x="0" y="0"/>
              <a:chExt cx="660400" cy="812950"/>
            </a:xfrm>
          </p:grpSpPr>
          <p:sp>
            <p:nvSpPr>
              <p:cNvPr id="460" name="Google Shape;460;p2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2" name="Google Shape;462;p27"/>
            <p:cNvGrpSpPr/>
            <p:nvPr/>
          </p:nvGrpSpPr>
          <p:grpSpPr>
            <a:xfrm>
              <a:off x="545238" y="671062"/>
              <a:ext cx="8242386" cy="10146348"/>
              <a:chOff x="0" y="0"/>
              <a:chExt cx="660400" cy="812950"/>
            </a:xfrm>
          </p:grpSpPr>
          <p:sp>
            <p:nvSpPr>
              <p:cNvPr id="463" name="Google Shape;463;p2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5" name="Google Shape;465;p27"/>
            <p:cNvGrpSpPr/>
            <p:nvPr/>
          </p:nvGrpSpPr>
          <p:grpSpPr>
            <a:xfrm>
              <a:off x="1083502" y="1333541"/>
              <a:ext cx="7165868" cy="8821158"/>
              <a:chOff x="0" y="0"/>
              <a:chExt cx="660400" cy="812950"/>
            </a:xfrm>
          </p:grpSpPr>
          <p:sp>
            <p:nvSpPr>
              <p:cNvPr id="466" name="Google Shape;466;p2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1" name="Shape 471"/>
        <p:cNvGrpSpPr/>
        <p:nvPr/>
      </p:nvGrpSpPr>
      <p:grpSpPr>
        <a:xfrm>
          <a:off x="0" y="0"/>
          <a:ext cx="0" cy="0"/>
          <a:chOff x="0" y="0"/>
          <a:chExt cx="0" cy="0"/>
        </a:xfrm>
      </p:grpSpPr>
      <p:sp>
        <p:nvSpPr>
          <p:cNvPr id="472" name="Google Shape;472;p28"/>
          <p:cNvSpPr txBox="1"/>
          <p:nvPr/>
        </p:nvSpPr>
        <p:spPr>
          <a:xfrm>
            <a:off x="228600" y="785163"/>
            <a:ext cx="116505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gender</a:t>
            </a:r>
            <a:endParaRPr b="1" sz="3150">
              <a:solidFill>
                <a:schemeClr val="dk1"/>
              </a:solidFill>
              <a:highlight>
                <a:srgbClr val="FFFFFF"/>
              </a:highlight>
            </a:endParaRPr>
          </a:p>
        </p:txBody>
      </p:sp>
      <p:cxnSp>
        <p:nvCxnSpPr>
          <p:cNvPr id="473" name="Google Shape;473;p28"/>
          <p:cNvCxnSpPr/>
          <p:nvPr/>
        </p:nvCxnSpPr>
        <p:spPr>
          <a:xfrm>
            <a:off x="12236825" y="1008525"/>
            <a:ext cx="3555300" cy="9900"/>
          </a:xfrm>
          <a:prstGeom prst="straightConnector1">
            <a:avLst/>
          </a:prstGeom>
          <a:noFill/>
          <a:ln cap="flat" cmpd="sng" w="38100">
            <a:solidFill>
              <a:srgbClr val="0B1320"/>
            </a:solidFill>
            <a:prstDash val="solid"/>
            <a:round/>
            <a:headEnd len="sm" w="sm" type="none"/>
            <a:tailEnd len="sm" w="sm" type="none"/>
          </a:ln>
        </p:spPr>
      </p:cxnSp>
      <p:grpSp>
        <p:nvGrpSpPr>
          <p:cNvPr id="474" name="Google Shape;474;p28"/>
          <p:cNvGrpSpPr/>
          <p:nvPr/>
        </p:nvGrpSpPr>
        <p:grpSpPr>
          <a:xfrm>
            <a:off x="16294495" y="813924"/>
            <a:ext cx="406852" cy="408676"/>
            <a:chOff x="1813" y="0"/>
            <a:chExt cx="809173" cy="812800"/>
          </a:xfrm>
        </p:grpSpPr>
        <p:sp>
          <p:nvSpPr>
            <p:cNvPr id="475" name="Google Shape;475;p2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7" name="Google Shape;477;p28"/>
          <p:cNvGrpSpPr/>
          <p:nvPr/>
        </p:nvGrpSpPr>
        <p:grpSpPr>
          <a:xfrm>
            <a:off x="16858169" y="813924"/>
            <a:ext cx="406852" cy="408676"/>
            <a:chOff x="1813" y="0"/>
            <a:chExt cx="809173" cy="812800"/>
          </a:xfrm>
        </p:grpSpPr>
        <p:sp>
          <p:nvSpPr>
            <p:cNvPr id="478" name="Google Shape;478;p2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0" name="Google Shape;480;p28"/>
          <p:cNvGrpSpPr/>
          <p:nvPr/>
        </p:nvGrpSpPr>
        <p:grpSpPr>
          <a:xfrm>
            <a:off x="17419216" y="813924"/>
            <a:ext cx="406852" cy="408676"/>
            <a:chOff x="1813" y="0"/>
            <a:chExt cx="809173" cy="812800"/>
          </a:xfrm>
        </p:grpSpPr>
        <p:sp>
          <p:nvSpPr>
            <p:cNvPr id="481" name="Google Shape;481;p2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83" name="Google Shape;483;p28"/>
          <p:cNvSpPr txBox="1"/>
          <p:nvPr/>
        </p:nvSpPr>
        <p:spPr>
          <a:xfrm>
            <a:off x="535325" y="1693375"/>
            <a:ext cx="8362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lang="en-US" sz="3300">
                <a:solidFill>
                  <a:srgbClr val="990000"/>
                </a:solidFill>
                <a:highlight>
                  <a:srgbClr val="FFFFFF"/>
                </a:highlight>
              </a:rPr>
              <a:t>students performance on mean of 3 scores </a:t>
            </a:r>
            <a:endParaRPr sz="3300">
              <a:solidFill>
                <a:srgbClr val="990000"/>
              </a:solidFill>
              <a:latin typeface="Playfair Display"/>
              <a:ea typeface="Playfair Display"/>
              <a:cs typeface="Playfair Display"/>
              <a:sym typeface="Playfair Display"/>
            </a:endParaRPr>
          </a:p>
        </p:txBody>
      </p:sp>
      <p:sp>
        <p:nvSpPr>
          <p:cNvPr id="484" name="Google Shape;484;p28"/>
          <p:cNvSpPr txBox="1"/>
          <p:nvPr/>
        </p:nvSpPr>
        <p:spPr>
          <a:xfrm>
            <a:off x="12412500" y="0"/>
            <a:ext cx="2303400" cy="5541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t/>
            </a:r>
            <a:endParaRPr b="1" sz="2400">
              <a:solidFill>
                <a:schemeClr val="accent6"/>
              </a:solidFill>
              <a:highlight>
                <a:srgbClr val="FFFFFF"/>
              </a:highlight>
            </a:endParaRPr>
          </a:p>
        </p:txBody>
      </p:sp>
      <p:pic>
        <p:nvPicPr>
          <p:cNvPr id="485" name="Google Shape;485;p28"/>
          <p:cNvPicPr preferRelativeResize="0"/>
          <p:nvPr/>
        </p:nvPicPr>
        <p:blipFill>
          <a:blip r:embed="rId3">
            <a:alphaModFix/>
          </a:blip>
          <a:stretch>
            <a:fillRect/>
          </a:stretch>
        </p:blipFill>
        <p:spPr>
          <a:xfrm>
            <a:off x="738375" y="3110250"/>
            <a:ext cx="8269949" cy="6355601"/>
          </a:xfrm>
          <a:prstGeom prst="rect">
            <a:avLst/>
          </a:prstGeom>
          <a:noFill/>
          <a:ln>
            <a:noFill/>
          </a:ln>
        </p:spPr>
      </p:pic>
      <p:pic>
        <p:nvPicPr>
          <p:cNvPr id="486" name="Google Shape;486;p28"/>
          <p:cNvPicPr preferRelativeResize="0"/>
          <p:nvPr/>
        </p:nvPicPr>
        <p:blipFill>
          <a:blip r:embed="rId4">
            <a:alphaModFix/>
          </a:blip>
          <a:stretch>
            <a:fillRect/>
          </a:stretch>
        </p:blipFill>
        <p:spPr>
          <a:xfrm>
            <a:off x="10115347" y="3229875"/>
            <a:ext cx="7710727" cy="5875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0" name="Shape 490"/>
        <p:cNvGrpSpPr/>
        <p:nvPr/>
      </p:nvGrpSpPr>
      <p:grpSpPr>
        <a:xfrm>
          <a:off x="0" y="0"/>
          <a:ext cx="0" cy="0"/>
          <a:chOff x="0" y="0"/>
          <a:chExt cx="0" cy="0"/>
        </a:xfrm>
      </p:grpSpPr>
      <p:sp>
        <p:nvSpPr>
          <p:cNvPr id="491" name="Google Shape;491;p29"/>
          <p:cNvSpPr txBox="1"/>
          <p:nvPr/>
        </p:nvSpPr>
        <p:spPr>
          <a:xfrm>
            <a:off x="535325" y="1693375"/>
            <a:ext cx="8362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lang="en-US" sz="3300">
                <a:solidFill>
                  <a:srgbClr val="990000"/>
                </a:solidFill>
                <a:highlight>
                  <a:srgbClr val="FFFFFF"/>
                </a:highlight>
              </a:rPr>
              <a:t>students performance on mean of 3 scores </a:t>
            </a:r>
            <a:endParaRPr sz="3300">
              <a:solidFill>
                <a:srgbClr val="990000"/>
              </a:solidFill>
              <a:latin typeface="Playfair Display"/>
              <a:ea typeface="Playfair Display"/>
              <a:cs typeface="Playfair Display"/>
              <a:sym typeface="Playfair Display"/>
            </a:endParaRPr>
          </a:p>
        </p:txBody>
      </p:sp>
      <p:pic>
        <p:nvPicPr>
          <p:cNvPr id="492" name="Google Shape;492;p29"/>
          <p:cNvPicPr preferRelativeResize="0"/>
          <p:nvPr/>
        </p:nvPicPr>
        <p:blipFill>
          <a:blip r:embed="rId3">
            <a:alphaModFix/>
          </a:blip>
          <a:stretch>
            <a:fillRect/>
          </a:stretch>
        </p:blipFill>
        <p:spPr>
          <a:xfrm>
            <a:off x="4355350" y="2341550"/>
            <a:ext cx="8878375" cy="6821000"/>
          </a:xfrm>
          <a:prstGeom prst="rect">
            <a:avLst/>
          </a:prstGeom>
          <a:noFill/>
          <a:ln>
            <a:noFill/>
          </a:ln>
        </p:spPr>
      </p:pic>
      <p:sp>
        <p:nvSpPr>
          <p:cNvPr id="493" name="Google Shape;493;p29"/>
          <p:cNvSpPr txBox="1"/>
          <p:nvPr/>
        </p:nvSpPr>
        <p:spPr>
          <a:xfrm>
            <a:off x="4334700" y="9302825"/>
            <a:ext cx="10380600" cy="5310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450">
                <a:solidFill>
                  <a:schemeClr val="accent5"/>
                </a:solidFill>
                <a:highlight>
                  <a:srgbClr val="FFFFFF"/>
                </a:highlight>
              </a:rPr>
              <a:t>on average performance of female are better</a:t>
            </a:r>
            <a:endParaRPr b="1" sz="3600">
              <a:solidFill>
                <a:schemeClr val="dk1"/>
              </a:solidFill>
              <a:highlight>
                <a:srgbClr val="FFFFFF"/>
              </a:highlight>
            </a:endParaRPr>
          </a:p>
        </p:txBody>
      </p:sp>
      <p:sp>
        <p:nvSpPr>
          <p:cNvPr id="494" name="Google Shape;494;p29"/>
          <p:cNvSpPr txBox="1"/>
          <p:nvPr/>
        </p:nvSpPr>
        <p:spPr>
          <a:xfrm>
            <a:off x="228600" y="785163"/>
            <a:ext cx="116505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gender</a:t>
            </a:r>
            <a:endParaRPr b="1" sz="3150">
              <a:solidFill>
                <a:schemeClr val="dk1"/>
              </a:solidFill>
              <a:highlight>
                <a:srgbClr val="FFFFFF"/>
              </a:highlight>
            </a:endParaRPr>
          </a:p>
        </p:txBody>
      </p:sp>
      <p:cxnSp>
        <p:nvCxnSpPr>
          <p:cNvPr id="495" name="Google Shape;495;p29"/>
          <p:cNvCxnSpPr/>
          <p:nvPr/>
        </p:nvCxnSpPr>
        <p:spPr>
          <a:xfrm>
            <a:off x="12236825" y="1008525"/>
            <a:ext cx="3555300" cy="9900"/>
          </a:xfrm>
          <a:prstGeom prst="straightConnector1">
            <a:avLst/>
          </a:prstGeom>
          <a:noFill/>
          <a:ln cap="flat" cmpd="sng" w="38100">
            <a:solidFill>
              <a:srgbClr val="0B1320"/>
            </a:solidFill>
            <a:prstDash val="solid"/>
            <a:round/>
            <a:headEnd len="sm" w="sm" type="none"/>
            <a:tailEnd len="sm" w="sm" type="none"/>
          </a:ln>
        </p:spPr>
      </p:cxnSp>
      <p:grpSp>
        <p:nvGrpSpPr>
          <p:cNvPr id="496" name="Google Shape;496;p29"/>
          <p:cNvGrpSpPr/>
          <p:nvPr/>
        </p:nvGrpSpPr>
        <p:grpSpPr>
          <a:xfrm>
            <a:off x="16294495" y="813924"/>
            <a:ext cx="406852" cy="408676"/>
            <a:chOff x="1813" y="0"/>
            <a:chExt cx="809173" cy="812800"/>
          </a:xfrm>
        </p:grpSpPr>
        <p:sp>
          <p:nvSpPr>
            <p:cNvPr id="497" name="Google Shape;497;p2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9" name="Google Shape;499;p29"/>
          <p:cNvGrpSpPr/>
          <p:nvPr/>
        </p:nvGrpSpPr>
        <p:grpSpPr>
          <a:xfrm>
            <a:off x="16858169" y="813924"/>
            <a:ext cx="406852" cy="408676"/>
            <a:chOff x="1813" y="0"/>
            <a:chExt cx="809173" cy="812800"/>
          </a:xfrm>
        </p:grpSpPr>
        <p:sp>
          <p:nvSpPr>
            <p:cNvPr id="500" name="Google Shape;500;p2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2" name="Google Shape;502;p29"/>
          <p:cNvGrpSpPr/>
          <p:nvPr/>
        </p:nvGrpSpPr>
        <p:grpSpPr>
          <a:xfrm>
            <a:off x="17419216" y="813924"/>
            <a:ext cx="406852" cy="408676"/>
            <a:chOff x="1813" y="0"/>
            <a:chExt cx="809173" cy="812800"/>
          </a:xfrm>
        </p:grpSpPr>
        <p:sp>
          <p:nvSpPr>
            <p:cNvPr id="503" name="Google Shape;503;p2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8" name="Shape 508"/>
        <p:cNvGrpSpPr/>
        <p:nvPr/>
      </p:nvGrpSpPr>
      <p:grpSpPr>
        <a:xfrm>
          <a:off x="0" y="0"/>
          <a:ext cx="0" cy="0"/>
          <a:chOff x="0" y="0"/>
          <a:chExt cx="0" cy="0"/>
        </a:xfrm>
      </p:grpSpPr>
      <p:pic>
        <p:nvPicPr>
          <p:cNvPr id="509" name="Google Shape;509;p30"/>
          <p:cNvPicPr preferRelativeResize="0"/>
          <p:nvPr/>
        </p:nvPicPr>
        <p:blipFill rotWithShape="1">
          <a:blip r:embed="rId3">
            <a:alphaModFix/>
          </a:blip>
          <a:srcRect b="9893" l="0" r="1922" t="0"/>
          <a:stretch/>
        </p:blipFill>
        <p:spPr>
          <a:xfrm>
            <a:off x="923750" y="1440700"/>
            <a:ext cx="15934424" cy="7520035"/>
          </a:xfrm>
          <a:prstGeom prst="rect">
            <a:avLst/>
          </a:prstGeom>
          <a:noFill/>
          <a:ln>
            <a:noFill/>
          </a:ln>
        </p:spPr>
      </p:pic>
      <p:sp>
        <p:nvSpPr>
          <p:cNvPr id="510" name="Google Shape;510;p30"/>
          <p:cNvSpPr txBox="1"/>
          <p:nvPr/>
        </p:nvSpPr>
        <p:spPr>
          <a:xfrm>
            <a:off x="152400" y="9045825"/>
            <a:ext cx="5888700" cy="361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2350">
                <a:solidFill>
                  <a:schemeClr val="dk1"/>
                </a:solidFill>
                <a:highlight>
                  <a:schemeClr val="accent3"/>
                </a:highlight>
              </a:rPr>
              <a:t>in math, male performed better </a:t>
            </a:r>
            <a:endParaRPr b="1" sz="2500">
              <a:solidFill>
                <a:schemeClr val="dk1"/>
              </a:solidFill>
              <a:highlight>
                <a:schemeClr val="accent3"/>
              </a:highlight>
            </a:endParaRPr>
          </a:p>
        </p:txBody>
      </p:sp>
      <p:sp>
        <p:nvSpPr>
          <p:cNvPr id="511" name="Google Shape;511;p30"/>
          <p:cNvSpPr txBox="1"/>
          <p:nvPr/>
        </p:nvSpPr>
        <p:spPr>
          <a:xfrm>
            <a:off x="152400" y="9445050"/>
            <a:ext cx="5888700" cy="361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2350">
                <a:solidFill>
                  <a:schemeClr val="dk1"/>
                </a:solidFill>
                <a:highlight>
                  <a:schemeClr val="accent3"/>
                </a:highlight>
              </a:rPr>
              <a:t>in writing, female performed better </a:t>
            </a:r>
            <a:endParaRPr b="1" sz="2500">
              <a:solidFill>
                <a:schemeClr val="dk1"/>
              </a:solidFill>
              <a:highlight>
                <a:schemeClr val="accent3"/>
              </a:highlight>
            </a:endParaRPr>
          </a:p>
        </p:txBody>
      </p:sp>
      <p:sp>
        <p:nvSpPr>
          <p:cNvPr id="512" name="Google Shape;512;p30"/>
          <p:cNvSpPr txBox="1"/>
          <p:nvPr/>
        </p:nvSpPr>
        <p:spPr>
          <a:xfrm>
            <a:off x="152400" y="9844275"/>
            <a:ext cx="5888700" cy="361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2350">
                <a:solidFill>
                  <a:schemeClr val="dk1"/>
                </a:solidFill>
                <a:highlight>
                  <a:schemeClr val="accent3"/>
                </a:highlight>
              </a:rPr>
              <a:t>in reading, female performed better </a:t>
            </a:r>
            <a:endParaRPr b="1" sz="2500">
              <a:solidFill>
                <a:schemeClr val="dk1"/>
              </a:solidFill>
              <a:highlight>
                <a:schemeClr val="accent3"/>
              </a:highlight>
            </a:endParaRPr>
          </a:p>
        </p:txBody>
      </p:sp>
      <p:sp>
        <p:nvSpPr>
          <p:cNvPr id="513" name="Google Shape;513;p30"/>
          <p:cNvSpPr txBox="1"/>
          <p:nvPr/>
        </p:nvSpPr>
        <p:spPr>
          <a:xfrm>
            <a:off x="228600" y="785163"/>
            <a:ext cx="116505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gender</a:t>
            </a:r>
            <a:endParaRPr b="1" sz="3150">
              <a:solidFill>
                <a:schemeClr val="dk1"/>
              </a:solidFill>
              <a:highlight>
                <a:srgbClr val="FFFFFF"/>
              </a:highlight>
            </a:endParaRPr>
          </a:p>
        </p:txBody>
      </p:sp>
      <p:cxnSp>
        <p:nvCxnSpPr>
          <p:cNvPr id="514" name="Google Shape;514;p30"/>
          <p:cNvCxnSpPr/>
          <p:nvPr/>
        </p:nvCxnSpPr>
        <p:spPr>
          <a:xfrm>
            <a:off x="12236825" y="1008525"/>
            <a:ext cx="3555300" cy="9900"/>
          </a:xfrm>
          <a:prstGeom prst="straightConnector1">
            <a:avLst/>
          </a:prstGeom>
          <a:noFill/>
          <a:ln cap="flat" cmpd="sng" w="38100">
            <a:solidFill>
              <a:srgbClr val="0B1320"/>
            </a:solidFill>
            <a:prstDash val="solid"/>
            <a:round/>
            <a:headEnd len="sm" w="sm" type="none"/>
            <a:tailEnd len="sm" w="sm" type="none"/>
          </a:ln>
        </p:spPr>
      </p:cxnSp>
      <p:grpSp>
        <p:nvGrpSpPr>
          <p:cNvPr id="515" name="Google Shape;515;p30"/>
          <p:cNvGrpSpPr/>
          <p:nvPr/>
        </p:nvGrpSpPr>
        <p:grpSpPr>
          <a:xfrm>
            <a:off x="16294495" y="813924"/>
            <a:ext cx="406852" cy="408676"/>
            <a:chOff x="1813" y="0"/>
            <a:chExt cx="809173" cy="812800"/>
          </a:xfrm>
        </p:grpSpPr>
        <p:sp>
          <p:nvSpPr>
            <p:cNvPr id="516" name="Google Shape;516;p3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18" name="Google Shape;518;p30"/>
          <p:cNvGrpSpPr/>
          <p:nvPr/>
        </p:nvGrpSpPr>
        <p:grpSpPr>
          <a:xfrm>
            <a:off x="16858169" y="813924"/>
            <a:ext cx="406852" cy="408676"/>
            <a:chOff x="1813" y="0"/>
            <a:chExt cx="809173" cy="812800"/>
          </a:xfrm>
        </p:grpSpPr>
        <p:sp>
          <p:nvSpPr>
            <p:cNvPr id="519" name="Google Shape;519;p3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1" name="Google Shape;521;p30"/>
          <p:cNvGrpSpPr/>
          <p:nvPr/>
        </p:nvGrpSpPr>
        <p:grpSpPr>
          <a:xfrm>
            <a:off x="17419216" y="813924"/>
            <a:ext cx="406852" cy="408676"/>
            <a:chOff x="1813" y="0"/>
            <a:chExt cx="809173" cy="812800"/>
          </a:xfrm>
        </p:grpSpPr>
        <p:sp>
          <p:nvSpPr>
            <p:cNvPr id="522" name="Google Shape;522;p3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31"/>
          <p:cNvSpPr txBox="1"/>
          <p:nvPr/>
        </p:nvSpPr>
        <p:spPr>
          <a:xfrm>
            <a:off x="228600" y="785175"/>
            <a:ext cx="132633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Race / Ethnicity</a:t>
            </a:r>
            <a:endParaRPr b="1" sz="2400">
              <a:solidFill>
                <a:schemeClr val="dk1"/>
              </a:solidFill>
              <a:highlight>
                <a:srgbClr val="FFFFFF"/>
              </a:highlight>
            </a:endParaRPr>
          </a:p>
        </p:txBody>
      </p:sp>
      <p:cxnSp>
        <p:nvCxnSpPr>
          <p:cNvPr id="529" name="Google Shape;529;p31"/>
          <p:cNvCxnSpPr>
            <a:stCxn id="528" idx="3"/>
          </p:cNvCxnSpPr>
          <p:nvPr/>
        </p:nvCxnSpPr>
        <p:spPr>
          <a:xfrm flipH="1" rot="10800000">
            <a:off x="13491900" y="1018275"/>
            <a:ext cx="2300400" cy="9300"/>
          </a:xfrm>
          <a:prstGeom prst="straightConnector1">
            <a:avLst/>
          </a:prstGeom>
          <a:noFill/>
          <a:ln cap="flat" cmpd="sng" w="38100">
            <a:solidFill>
              <a:srgbClr val="0B1320"/>
            </a:solidFill>
            <a:prstDash val="solid"/>
            <a:round/>
            <a:headEnd len="sm" w="sm" type="none"/>
            <a:tailEnd len="sm" w="sm" type="none"/>
          </a:ln>
        </p:spPr>
      </p:cxnSp>
      <p:grpSp>
        <p:nvGrpSpPr>
          <p:cNvPr id="530" name="Google Shape;530;p31"/>
          <p:cNvGrpSpPr/>
          <p:nvPr/>
        </p:nvGrpSpPr>
        <p:grpSpPr>
          <a:xfrm>
            <a:off x="16294495" y="813924"/>
            <a:ext cx="406852" cy="408676"/>
            <a:chOff x="1813" y="0"/>
            <a:chExt cx="809173" cy="812800"/>
          </a:xfrm>
        </p:grpSpPr>
        <p:sp>
          <p:nvSpPr>
            <p:cNvPr id="531" name="Google Shape;531;p3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3" name="Google Shape;533;p31"/>
          <p:cNvGrpSpPr/>
          <p:nvPr/>
        </p:nvGrpSpPr>
        <p:grpSpPr>
          <a:xfrm>
            <a:off x="16858169" y="813924"/>
            <a:ext cx="406852" cy="408676"/>
            <a:chOff x="1813" y="0"/>
            <a:chExt cx="809173" cy="812800"/>
          </a:xfrm>
        </p:grpSpPr>
        <p:sp>
          <p:nvSpPr>
            <p:cNvPr id="534" name="Google Shape;534;p3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6" name="Google Shape;536;p31"/>
          <p:cNvGrpSpPr/>
          <p:nvPr/>
        </p:nvGrpSpPr>
        <p:grpSpPr>
          <a:xfrm>
            <a:off x="17419216" y="813924"/>
            <a:ext cx="406852" cy="408676"/>
            <a:chOff x="1813" y="0"/>
            <a:chExt cx="809173" cy="812800"/>
          </a:xfrm>
        </p:grpSpPr>
        <p:sp>
          <p:nvSpPr>
            <p:cNvPr id="537" name="Google Shape;537;p3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39" name="Google Shape;539;p31"/>
          <p:cNvSpPr txBox="1"/>
          <p:nvPr/>
        </p:nvSpPr>
        <p:spPr>
          <a:xfrm>
            <a:off x="535325" y="1693375"/>
            <a:ext cx="8362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lang="en-US" sz="3300">
                <a:solidFill>
                  <a:srgbClr val="990000"/>
                </a:solidFill>
                <a:highlight>
                  <a:srgbClr val="FFFFFF"/>
                </a:highlight>
              </a:rPr>
              <a:t>students performance on mean of 3 scores </a:t>
            </a:r>
            <a:endParaRPr sz="3300">
              <a:solidFill>
                <a:srgbClr val="990000"/>
              </a:solidFill>
              <a:latin typeface="Playfair Display"/>
              <a:ea typeface="Playfair Display"/>
              <a:cs typeface="Playfair Display"/>
              <a:sym typeface="Playfair Display"/>
            </a:endParaRPr>
          </a:p>
        </p:txBody>
      </p:sp>
      <p:pic>
        <p:nvPicPr>
          <p:cNvPr id="540" name="Google Shape;540;p31"/>
          <p:cNvPicPr preferRelativeResize="0"/>
          <p:nvPr/>
        </p:nvPicPr>
        <p:blipFill>
          <a:blip r:embed="rId3">
            <a:alphaModFix/>
          </a:blip>
          <a:stretch>
            <a:fillRect/>
          </a:stretch>
        </p:blipFill>
        <p:spPr>
          <a:xfrm>
            <a:off x="46700" y="3009375"/>
            <a:ext cx="9293850" cy="5931200"/>
          </a:xfrm>
          <a:prstGeom prst="rect">
            <a:avLst/>
          </a:prstGeom>
          <a:noFill/>
          <a:ln>
            <a:noFill/>
          </a:ln>
        </p:spPr>
      </p:pic>
      <p:pic>
        <p:nvPicPr>
          <p:cNvPr id="541" name="Google Shape;541;p31"/>
          <p:cNvPicPr preferRelativeResize="0"/>
          <p:nvPr/>
        </p:nvPicPr>
        <p:blipFill>
          <a:blip r:embed="rId4">
            <a:alphaModFix/>
          </a:blip>
          <a:stretch>
            <a:fillRect/>
          </a:stretch>
        </p:blipFill>
        <p:spPr>
          <a:xfrm>
            <a:off x="9340150" y="2990600"/>
            <a:ext cx="8718149" cy="5931200"/>
          </a:xfrm>
          <a:prstGeom prst="rect">
            <a:avLst/>
          </a:prstGeom>
          <a:noFill/>
          <a:ln>
            <a:noFill/>
          </a:ln>
        </p:spPr>
      </p:pic>
      <p:sp>
        <p:nvSpPr>
          <p:cNvPr id="542" name="Google Shape;542;p31"/>
          <p:cNvSpPr txBox="1"/>
          <p:nvPr/>
        </p:nvSpPr>
        <p:spPr>
          <a:xfrm>
            <a:off x="4334700" y="9302825"/>
            <a:ext cx="10380600" cy="5310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450">
                <a:solidFill>
                  <a:schemeClr val="accent5"/>
                </a:solidFill>
                <a:highlight>
                  <a:srgbClr val="FFFFFF"/>
                </a:highlight>
              </a:rPr>
              <a:t>on average performance of group E are better</a:t>
            </a:r>
            <a:endParaRPr b="1" sz="36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15" name="Shape 115"/>
        <p:cNvGrpSpPr/>
        <p:nvPr/>
      </p:nvGrpSpPr>
      <p:grpSpPr>
        <a:xfrm>
          <a:off x="0" y="0"/>
          <a:ext cx="0" cy="0"/>
          <a:chOff x="0" y="0"/>
          <a:chExt cx="0" cy="0"/>
        </a:xfrm>
      </p:grpSpPr>
      <p:grpSp>
        <p:nvGrpSpPr>
          <p:cNvPr id="116" name="Google Shape;116;p14"/>
          <p:cNvGrpSpPr/>
          <p:nvPr/>
        </p:nvGrpSpPr>
        <p:grpSpPr>
          <a:xfrm>
            <a:off x="601725" y="260375"/>
            <a:ext cx="17016616" cy="9504536"/>
            <a:chOff x="0" y="-38100"/>
            <a:chExt cx="2137363" cy="2352084"/>
          </a:xfrm>
        </p:grpSpPr>
        <p:sp>
          <p:nvSpPr>
            <p:cNvPr id="117" name="Google Shape;117;p14"/>
            <p:cNvSpPr/>
            <p:nvPr/>
          </p:nvSpPr>
          <p:spPr>
            <a:xfrm>
              <a:off x="0" y="0"/>
              <a:ext cx="2137363" cy="2313984"/>
            </a:xfrm>
            <a:custGeom>
              <a:rect b="b" l="l" r="r" t="t"/>
              <a:pathLst>
                <a:path extrusionOk="0" h="2313984" w="2137363">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9" name="Google Shape;119;p14"/>
          <p:cNvSpPr txBox="1"/>
          <p:nvPr/>
        </p:nvSpPr>
        <p:spPr>
          <a:xfrm>
            <a:off x="9704294" y="2232031"/>
            <a:ext cx="6225300" cy="2154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t/>
            </a:r>
            <a:endParaRPr/>
          </a:p>
        </p:txBody>
      </p:sp>
      <p:sp>
        <p:nvSpPr>
          <p:cNvPr id="120" name="Google Shape;120;p14"/>
          <p:cNvSpPr txBox="1"/>
          <p:nvPr/>
        </p:nvSpPr>
        <p:spPr>
          <a:xfrm>
            <a:off x="1862038" y="2232025"/>
            <a:ext cx="14496000" cy="6411000"/>
          </a:xfrm>
          <a:prstGeom prst="rect">
            <a:avLst/>
          </a:prstGeom>
          <a:noFill/>
          <a:ln>
            <a:noFill/>
          </a:ln>
        </p:spPr>
        <p:txBody>
          <a:bodyPr anchorCtr="0" anchor="t" bIns="0" lIns="0" spcFirstLastPara="1" rIns="0" wrap="square" tIns="0">
            <a:spAutoFit/>
          </a:bodyPr>
          <a:lstStyle/>
          <a:p>
            <a:pPr indent="0" lvl="0" marL="0" marR="0" rtl="1" algn="just">
              <a:lnSpc>
                <a:spcPct val="150000"/>
              </a:lnSpc>
              <a:spcBef>
                <a:spcPts val="0"/>
              </a:spcBef>
              <a:spcAft>
                <a:spcPts val="0"/>
              </a:spcAft>
              <a:buNone/>
            </a:pPr>
            <a:r>
              <a:rPr lang="en-US" sz="5100">
                <a:solidFill>
                  <a:srgbClr val="FF9900"/>
                </a:solidFill>
                <a:latin typeface="Calibri"/>
                <a:ea typeface="Calibri"/>
                <a:cs typeface="Calibri"/>
                <a:sym typeface="Calibri"/>
              </a:rPr>
              <a:t>مشکل چیست؟</a:t>
            </a:r>
            <a:endParaRPr sz="5100">
              <a:solidFill>
                <a:srgbClr val="FF9900"/>
              </a:solidFill>
              <a:latin typeface="Calibri"/>
              <a:ea typeface="Calibri"/>
              <a:cs typeface="Calibri"/>
              <a:sym typeface="Calibri"/>
            </a:endParaRPr>
          </a:p>
          <a:p>
            <a:pPr indent="0" lvl="0" marL="0" marR="0" rtl="1" algn="just">
              <a:lnSpc>
                <a:spcPct val="150000"/>
              </a:lnSpc>
              <a:spcBef>
                <a:spcPts val="0"/>
              </a:spcBef>
              <a:spcAft>
                <a:spcPts val="0"/>
              </a:spcAft>
              <a:buClr>
                <a:schemeClr val="dk1"/>
              </a:buClr>
              <a:buSzPts val="1100"/>
              <a:buFont typeface="Arial"/>
              <a:buNone/>
            </a:pPr>
            <a:r>
              <a:rPr lang="en-US" sz="4000">
                <a:solidFill>
                  <a:schemeClr val="lt1"/>
                </a:solidFill>
                <a:latin typeface="Calibri"/>
                <a:ea typeface="Calibri"/>
                <a:cs typeface="Calibri"/>
                <a:sym typeface="Calibri"/>
              </a:rPr>
              <a:t>در این مسئله عواملی که بر نتیجه ی 3 امتحان مختلف تاثیر دارد بررسی میشود و با توجه به نتیجه ی به دست آمده عواملی که تاثیر بیشتری روی نتیجه ی امتحانات دارد را بررسی کرده و بر این اساس برای بهبود نتایج امتحانات دانش اموزان از این فاکتور ها بهره می بریم.</a:t>
            </a:r>
            <a:endParaRPr sz="4000">
              <a:solidFill>
                <a:schemeClr val="lt1"/>
              </a:solidFill>
              <a:latin typeface="Calibri"/>
              <a:ea typeface="Calibri"/>
              <a:cs typeface="Calibri"/>
              <a:sym typeface="Calibri"/>
            </a:endParaRPr>
          </a:p>
          <a:p>
            <a:pPr indent="0" lvl="0" marL="0" marR="0" rtl="1" algn="just">
              <a:lnSpc>
                <a:spcPct val="150000"/>
              </a:lnSpc>
              <a:spcBef>
                <a:spcPts val="0"/>
              </a:spcBef>
              <a:spcAft>
                <a:spcPts val="0"/>
              </a:spcAft>
              <a:buClr>
                <a:schemeClr val="dk1"/>
              </a:buClr>
              <a:buSzPts val="1100"/>
              <a:buFont typeface="Arial"/>
              <a:buNone/>
            </a:pPr>
            <a:r>
              <a:t/>
            </a:r>
            <a:endParaRPr sz="4000">
              <a:solidFill>
                <a:schemeClr val="lt1"/>
              </a:solidFill>
              <a:latin typeface="Calibri"/>
              <a:ea typeface="Calibri"/>
              <a:cs typeface="Calibri"/>
              <a:sym typeface="Calibri"/>
            </a:endParaRPr>
          </a:p>
          <a:p>
            <a:pPr indent="0" lvl="0" marL="0" marR="0" rtl="1" algn="just">
              <a:lnSpc>
                <a:spcPct val="15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121" name="Google Shape;121;p14"/>
          <p:cNvSpPr txBox="1"/>
          <p:nvPr/>
        </p:nvSpPr>
        <p:spPr>
          <a:xfrm>
            <a:off x="856388" y="8141848"/>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t/>
            </a:r>
            <a:endParaRPr/>
          </a:p>
        </p:txBody>
      </p:sp>
      <p:sp>
        <p:nvSpPr>
          <p:cNvPr id="122" name="Google Shape;122;p14"/>
          <p:cNvSpPr txBox="1"/>
          <p:nvPr/>
        </p:nvSpPr>
        <p:spPr>
          <a:xfrm>
            <a:off x="5369388" y="44966"/>
            <a:ext cx="6910500" cy="215400"/>
          </a:xfrm>
          <a:prstGeom prst="rect">
            <a:avLst/>
          </a:prstGeom>
          <a:noFill/>
          <a:ln>
            <a:noFill/>
          </a:ln>
        </p:spPr>
        <p:txBody>
          <a:bodyPr anchorCtr="0" anchor="t" bIns="0" lIns="0" spcFirstLastPara="1" rIns="0" wrap="square" tIns="0">
            <a:spAutoFit/>
          </a:bodyPr>
          <a:lstStyle/>
          <a:p>
            <a:pPr indent="0" lvl="0" marL="0" marR="0" rtl="1" algn="r">
              <a:lnSpc>
                <a:spcPct val="120002"/>
              </a:lnSpc>
              <a:spcBef>
                <a:spcPts val="0"/>
              </a:spcBef>
              <a:spcAft>
                <a:spcPts val="0"/>
              </a:spcAft>
              <a:buNone/>
            </a:pPr>
            <a:r>
              <a:t/>
            </a:r>
            <a:endParaRPr/>
          </a:p>
        </p:txBody>
      </p:sp>
      <p:sp>
        <p:nvSpPr>
          <p:cNvPr id="123" name="Google Shape;123;p14"/>
          <p:cNvSpPr txBox="1"/>
          <p:nvPr/>
        </p:nvSpPr>
        <p:spPr>
          <a:xfrm>
            <a:off x="856388" y="7349424"/>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sp>
        <p:nvSpPr>
          <p:cNvPr id="124" name="Google Shape;124;p14"/>
          <p:cNvSpPr txBox="1"/>
          <p:nvPr/>
        </p:nvSpPr>
        <p:spPr>
          <a:xfrm>
            <a:off x="856388" y="2929467"/>
            <a:ext cx="6910500" cy="215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t/>
            </a:r>
            <a:endParaRPr/>
          </a:p>
        </p:txBody>
      </p:sp>
      <p:sp>
        <p:nvSpPr>
          <p:cNvPr id="125" name="Google Shape;125;p14"/>
          <p:cNvSpPr txBox="1"/>
          <p:nvPr/>
        </p:nvSpPr>
        <p:spPr>
          <a:xfrm>
            <a:off x="856388" y="628786"/>
            <a:ext cx="6910500" cy="33840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t/>
            </a:r>
            <a:endParaRPr b="0" i="0" sz="2199" u="none" cap="none" strike="noStrike">
              <a:solidFill>
                <a:srgbClr val="0B1320"/>
              </a:solidFill>
              <a:latin typeface="Playfair Display Black"/>
              <a:ea typeface="Playfair Display Black"/>
              <a:cs typeface="Playfair Display Black"/>
              <a:sym typeface="Playfair Display Black"/>
            </a:endParaRPr>
          </a:p>
        </p:txBody>
      </p:sp>
      <p:sp>
        <p:nvSpPr>
          <p:cNvPr id="126" name="Google Shape;126;p14"/>
          <p:cNvSpPr txBox="1"/>
          <p:nvPr/>
        </p:nvSpPr>
        <p:spPr>
          <a:xfrm>
            <a:off x="3732313" y="1756198"/>
            <a:ext cx="69105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127" name="Google Shape;127;p14"/>
          <p:cNvSpPr txBox="1"/>
          <p:nvPr/>
        </p:nvSpPr>
        <p:spPr>
          <a:xfrm>
            <a:off x="856388" y="6452093"/>
            <a:ext cx="69105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28" name="Google Shape;128;p14"/>
          <p:cNvSpPr txBox="1"/>
          <p:nvPr/>
        </p:nvSpPr>
        <p:spPr>
          <a:xfrm>
            <a:off x="856388" y="1280385"/>
            <a:ext cx="6910500" cy="2154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t/>
            </a:r>
            <a:endParaRPr/>
          </a:p>
        </p:txBody>
      </p:sp>
      <p:sp>
        <p:nvSpPr>
          <p:cNvPr id="129" name="Google Shape;129;p14"/>
          <p:cNvSpPr txBox="1"/>
          <p:nvPr/>
        </p:nvSpPr>
        <p:spPr>
          <a:xfrm>
            <a:off x="856388" y="8732998"/>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13"/>
              </a:lnSpc>
              <a:spcBef>
                <a:spcPts val="0"/>
              </a:spcBef>
              <a:spcAft>
                <a:spcPts val="0"/>
              </a:spcAft>
              <a:buNone/>
            </a:pPr>
            <a:r>
              <a:t/>
            </a:r>
            <a:endParaRPr/>
          </a:p>
        </p:txBody>
      </p:sp>
      <p:sp>
        <p:nvSpPr>
          <p:cNvPr id="130" name="Google Shape;130;p14"/>
          <p:cNvSpPr txBox="1"/>
          <p:nvPr/>
        </p:nvSpPr>
        <p:spPr>
          <a:xfrm>
            <a:off x="856388" y="9328649"/>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grpSp>
        <p:nvGrpSpPr>
          <p:cNvPr id="131" name="Google Shape;131;p14"/>
          <p:cNvGrpSpPr/>
          <p:nvPr/>
        </p:nvGrpSpPr>
        <p:grpSpPr>
          <a:xfrm>
            <a:off x="16493527" y="1280385"/>
            <a:ext cx="406823" cy="408647"/>
            <a:chOff x="1813" y="0"/>
            <a:chExt cx="809173" cy="812800"/>
          </a:xfrm>
        </p:grpSpPr>
        <p:sp>
          <p:nvSpPr>
            <p:cNvPr id="132" name="Google Shape;132;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 name="Google Shape;134;p14"/>
          <p:cNvGrpSpPr/>
          <p:nvPr/>
        </p:nvGrpSpPr>
        <p:grpSpPr>
          <a:xfrm>
            <a:off x="17057202" y="1280385"/>
            <a:ext cx="406823" cy="408647"/>
            <a:chOff x="1813" y="0"/>
            <a:chExt cx="809173" cy="812800"/>
          </a:xfrm>
        </p:grpSpPr>
        <p:sp>
          <p:nvSpPr>
            <p:cNvPr id="135" name="Google Shape;135;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p14"/>
          <p:cNvGrpSpPr/>
          <p:nvPr/>
        </p:nvGrpSpPr>
        <p:grpSpPr>
          <a:xfrm>
            <a:off x="17618249" y="1280385"/>
            <a:ext cx="406823" cy="408647"/>
            <a:chOff x="1813" y="0"/>
            <a:chExt cx="809173" cy="812800"/>
          </a:xfrm>
        </p:grpSpPr>
        <p:sp>
          <p:nvSpPr>
            <p:cNvPr id="138" name="Google Shape;138;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14"/>
          <p:cNvGrpSpPr/>
          <p:nvPr/>
        </p:nvGrpSpPr>
        <p:grpSpPr>
          <a:xfrm>
            <a:off x="8378227" y="8752048"/>
            <a:ext cx="406823" cy="408647"/>
            <a:chOff x="1813" y="0"/>
            <a:chExt cx="809173" cy="812800"/>
          </a:xfrm>
        </p:grpSpPr>
        <p:sp>
          <p:nvSpPr>
            <p:cNvPr id="141" name="Google Shape;141;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3" name="Google Shape;143;p14"/>
          <p:cNvGrpSpPr/>
          <p:nvPr/>
        </p:nvGrpSpPr>
        <p:grpSpPr>
          <a:xfrm>
            <a:off x="8941902" y="8752048"/>
            <a:ext cx="406823" cy="408647"/>
            <a:chOff x="1813" y="0"/>
            <a:chExt cx="809173" cy="812800"/>
          </a:xfrm>
        </p:grpSpPr>
        <p:sp>
          <p:nvSpPr>
            <p:cNvPr id="144" name="Google Shape;144;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14"/>
          <p:cNvGrpSpPr/>
          <p:nvPr/>
        </p:nvGrpSpPr>
        <p:grpSpPr>
          <a:xfrm>
            <a:off x="9502949" y="8752048"/>
            <a:ext cx="406823" cy="408647"/>
            <a:chOff x="1813" y="0"/>
            <a:chExt cx="809173" cy="812800"/>
          </a:xfrm>
        </p:grpSpPr>
        <p:sp>
          <p:nvSpPr>
            <p:cNvPr id="147" name="Google Shape;147;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6" name="Shape 546"/>
        <p:cNvGrpSpPr/>
        <p:nvPr/>
      </p:nvGrpSpPr>
      <p:grpSpPr>
        <a:xfrm>
          <a:off x="0" y="0"/>
          <a:ext cx="0" cy="0"/>
          <a:chOff x="0" y="0"/>
          <a:chExt cx="0" cy="0"/>
        </a:xfrm>
      </p:grpSpPr>
      <p:sp>
        <p:nvSpPr>
          <p:cNvPr id="547" name="Google Shape;547;p32"/>
          <p:cNvSpPr txBox="1"/>
          <p:nvPr/>
        </p:nvSpPr>
        <p:spPr>
          <a:xfrm>
            <a:off x="5860025" y="8667275"/>
            <a:ext cx="5888700" cy="361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2350">
                <a:solidFill>
                  <a:schemeClr val="dk1"/>
                </a:solidFill>
                <a:highlight>
                  <a:srgbClr val="FFD966"/>
                </a:highlight>
              </a:rPr>
              <a:t>in math, group E performed better </a:t>
            </a:r>
            <a:endParaRPr b="1" sz="2500">
              <a:solidFill>
                <a:schemeClr val="dk1"/>
              </a:solidFill>
              <a:highlight>
                <a:srgbClr val="FFD966"/>
              </a:highlight>
            </a:endParaRPr>
          </a:p>
        </p:txBody>
      </p:sp>
      <p:sp>
        <p:nvSpPr>
          <p:cNvPr id="548" name="Google Shape;548;p32"/>
          <p:cNvSpPr txBox="1"/>
          <p:nvPr/>
        </p:nvSpPr>
        <p:spPr>
          <a:xfrm>
            <a:off x="5860025" y="9216450"/>
            <a:ext cx="5888700" cy="361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2350">
                <a:solidFill>
                  <a:schemeClr val="dk1"/>
                </a:solidFill>
                <a:highlight>
                  <a:srgbClr val="FFD966"/>
                </a:highlight>
              </a:rPr>
              <a:t>in writing, group E  performed better </a:t>
            </a:r>
            <a:endParaRPr b="1" sz="2500">
              <a:solidFill>
                <a:schemeClr val="dk1"/>
              </a:solidFill>
              <a:highlight>
                <a:srgbClr val="FFD966"/>
              </a:highlight>
            </a:endParaRPr>
          </a:p>
        </p:txBody>
      </p:sp>
      <p:sp>
        <p:nvSpPr>
          <p:cNvPr id="549" name="Google Shape;549;p32"/>
          <p:cNvSpPr txBox="1"/>
          <p:nvPr/>
        </p:nvSpPr>
        <p:spPr>
          <a:xfrm>
            <a:off x="5860025" y="9768075"/>
            <a:ext cx="5888700" cy="361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2350">
                <a:solidFill>
                  <a:schemeClr val="dk1"/>
                </a:solidFill>
                <a:highlight>
                  <a:srgbClr val="FFD966"/>
                </a:highlight>
              </a:rPr>
              <a:t>in reading, group D performed better </a:t>
            </a:r>
            <a:endParaRPr b="1" sz="2500">
              <a:solidFill>
                <a:schemeClr val="dk1"/>
              </a:solidFill>
              <a:highlight>
                <a:srgbClr val="FFD966"/>
              </a:highlight>
            </a:endParaRPr>
          </a:p>
        </p:txBody>
      </p:sp>
      <p:pic>
        <p:nvPicPr>
          <p:cNvPr id="550" name="Google Shape;550;p32"/>
          <p:cNvPicPr preferRelativeResize="0"/>
          <p:nvPr/>
        </p:nvPicPr>
        <p:blipFill>
          <a:blip r:embed="rId3">
            <a:alphaModFix/>
          </a:blip>
          <a:stretch>
            <a:fillRect/>
          </a:stretch>
        </p:blipFill>
        <p:spPr>
          <a:xfrm>
            <a:off x="2005725" y="1509800"/>
            <a:ext cx="14695625" cy="7054831"/>
          </a:xfrm>
          <a:prstGeom prst="rect">
            <a:avLst/>
          </a:prstGeom>
          <a:noFill/>
          <a:ln>
            <a:noFill/>
          </a:ln>
        </p:spPr>
      </p:pic>
      <p:sp>
        <p:nvSpPr>
          <p:cNvPr id="551" name="Google Shape;551;p32"/>
          <p:cNvSpPr txBox="1"/>
          <p:nvPr/>
        </p:nvSpPr>
        <p:spPr>
          <a:xfrm>
            <a:off x="228600" y="785175"/>
            <a:ext cx="132633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Race / Ethnicity</a:t>
            </a:r>
            <a:endParaRPr b="1" sz="2400">
              <a:solidFill>
                <a:schemeClr val="dk1"/>
              </a:solidFill>
              <a:highlight>
                <a:srgbClr val="FFFFFF"/>
              </a:highlight>
            </a:endParaRPr>
          </a:p>
        </p:txBody>
      </p:sp>
      <p:cxnSp>
        <p:nvCxnSpPr>
          <p:cNvPr id="552" name="Google Shape;552;p32"/>
          <p:cNvCxnSpPr>
            <a:stCxn id="551" idx="3"/>
          </p:cNvCxnSpPr>
          <p:nvPr/>
        </p:nvCxnSpPr>
        <p:spPr>
          <a:xfrm flipH="1" rot="10800000">
            <a:off x="13491900" y="1018275"/>
            <a:ext cx="2300400" cy="9300"/>
          </a:xfrm>
          <a:prstGeom prst="straightConnector1">
            <a:avLst/>
          </a:prstGeom>
          <a:noFill/>
          <a:ln cap="flat" cmpd="sng" w="38100">
            <a:solidFill>
              <a:srgbClr val="0B1320"/>
            </a:solidFill>
            <a:prstDash val="solid"/>
            <a:round/>
            <a:headEnd len="sm" w="sm" type="none"/>
            <a:tailEnd len="sm" w="sm" type="none"/>
          </a:ln>
        </p:spPr>
      </p:cxnSp>
      <p:grpSp>
        <p:nvGrpSpPr>
          <p:cNvPr id="553" name="Google Shape;553;p32"/>
          <p:cNvGrpSpPr/>
          <p:nvPr/>
        </p:nvGrpSpPr>
        <p:grpSpPr>
          <a:xfrm>
            <a:off x="16294495" y="813924"/>
            <a:ext cx="406852" cy="408676"/>
            <a:chOff x="1813" y="0"/>
            <a:chExt cx="809173" cy="812800"/>
          </a:xfrm>
        </p:grpSpPr>
        <p:sp>
          <p:nvSpPr>
            <p:cNvPr id="554" name="Google Shape;554;p3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6" name="Google Shape;556;p32"/>
          <p:cNvGrpSpPr/>
          <p:nvPr/>
        </p:nvGrpSpPr>
        <p:grpSpPr>
          <a:xfrm>
            <a:off x="16858169" y="813924"/>
            <a:ext cx="406852" cy="408676"/>
            <a:chOff x="1813" y="0"/>
            <a:chExt cx="809173" cy="812800"/>
          </a:xfrm>
        </p:grpSpPr>
        <p:sp>
          <p:nvSpPr>
            <p:cNvPr id="557" name="Google Shape;557;p3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9" name="Google Shape;559;p32"/>
          <p:cNvGrpSpPr/>
          <p:nvPr/>
        </p:nvGrpSpPr>
        <p:grpSpPr>
          <a:xfrm>
            <a:off x="17419216" y="813924"/>
            <a:ext cx="406852" cy="408676"/>
            <a:chOff x="1813" y="0"/>
            <a:chExt cx="809173" cy="812800"/>
          </a:xfrm>
        </p:grpSpPr>
        <p:sp>
          <p:nvSpPr>
            <p:cNvPr id="560" name="Google Shape;560;p3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5" name="Shape 565"/>
        <p:cNvGrpSpPr/>
        <p:nvPr/>
      </p:nvGrpSpPr>
      <p:grpSpPr>
        <a:xfrm>
          <a:off x="0" y="0"/>
          <a:ext cx="0" cy="0"/>
          <a:chOff x="0" y="0"/>
          <a:chExt cx="0" cy="0"/>
        </a:xfrm>
      </p:grpSpPr>
      <p:sp>
        <p:nvSpPr>
          <p:cNvPr id="566" name="Google Shape;566;p33"/>
          <p:cNvSpPr txBox="1"/>
          <p:nvPr/>
        </p:nvSpPr>
        <p:spPr>
          <a:xfrm>
            <a:off x="535325" y="1693375"/>
            <a:ext cx="8362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lang="en-US" sz="3300">
                <a:solidFill>
                  <a:srgbClr val="990000"/>
                </a:solidFill>
                <a:highlight>
                  <a:srgbClr val="FFFFFF"/>
                </a:highlight>
              </a:rPr>
              <a:t>students performance on mean of 3 scores </a:t>
            </a:r>
            <a:endParaRPr sz="3300">
              <a:solidFill>
                <a:srgbClr val="990000"/>
              </a:solidFill>
              <a:latin typeface="Playfair Display"/>
              <a:ea typeface="Playfair Display"/>
              <a:cs typeface="Playfair Display"/>
              <a:sym typeface="Playfair Display"/>
            </a:endParaRPr>
          </a:p>
        </p:txBody>
      </p:sp>
      <p:sp>
        <p:nvSpPr>
          <p:cNvPr id="567" name="Google Shape;567;p33"/>
          <p:cNvSpPr txBox="1"/>
          <p:nvPr/>
        </p:nvSpPr>
        <p:spPr>
          <a:xfrm>
            <a:off x="1464500" y="9396825"/>
            <a:ext cx="15657300" cy="5310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450">
                <a:solidFill>
                  <a:schemeClr val="accent5"/>
                </a:solidFill>
                <a:highlight>
                  <a:srgbClr val="FFFFFF"/>
                </a:highlight>
              </a:rPr>
              <a:t>on average performance of students who have standard lunch are better</a:t>
            </a:r>
            <a:endParaRPr b="1" sz="3600">
              <a:solidFill>
                <a:schemeClr val="dk1"/>
              </a:solidFill>
              <a:highlight>
                <a:srgbClr val="FFFFFF"/>
              </a:highlight>
            </a:endParaRPr>
          </a:p>
        </p:txBody>
      </p:sp>
      <p:pic>
        <p:nvPicPr>
          <p:cNvPr id="568" name="Google Shape;568;p33"/>
          <p:cNvPicPr preferRelativeResize="0"/>
          <p:nvPr/>
        </p:nvPicPr>
        <p:blipFill>
          <a:blip r:embed="rId3">
            <a:alphaModFix/>
          </a:blip>
          <a:stretch>
            <a:fillRect/>
          </a:stretch>
        </p:blipFill>
        <p:spPr>
          <a:xfrm>
            <a:off x="4519925" y="2412075"/>
            <a:ext cx="9248162" cy="6679962"/>
          </a:xfrm>
          <a:prstGeom prst="rect">
            <a:avLst/>
          </a:prstGeom>
          <a:noFill/>
          <a:ln>
            <a:noFill/>
          </a:ln>
        </p:spPr>
      </p:pic>
      <p:sp>
        <p:nvSpPr>
          <p:cNvPr id="569" name="Google Shape;569;p33"/>
          <p:cNvSpPr txBox="1"/>
          <p:nvPr/>
        </p:nvSpPr>
        <p:spPr>
          <a:xfrm>
            <a:off x="228600" y="785175"/>
            <a:ext cx="132633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lunch</a:t>
            </a:r>
            <a:endParaRPr b="1" sz="2400">
              <a:solidFill>
                <a:schemeClr val="dk1"/>
              </a:solidFill>
              <a:highlight>
                <a:srgbClr val="FFFFFF"/>
              </a:highlight>
            </a:endParaRPr>
          </a:p>
        </p:txBody>
      </p:sp>
      <p:cxnSp>
        <p:nvCxnSpPr>
          <p:cNvPr id="570" name="Google Shape;570;p33"/>
          <p:cNvCxnSpPr/>
          <p:nvPr/>
        </p:nvCxnSpPr>
        <p:spPr>
          <a:xfrm flipH="1" rot="10800000">
            <a:off x="12192000" y="1018250"/>
            <a:ext cx="3600300" cy="35100"/>
          </a:xfrm>
          <a:prstGeom prst="straightConnector1">
            <a:avLst/>
          </a:prstGeom>
          <a:noFill/>
          <a:ln cap="flat" cmpd="sng" w="38100">
            <a:solidFill>
              <a:srgbClr val="0B1320"/>
            </a:solidFill>
            <a:prstDash val="solid"/>
            <a:round/>
            <a:headEnd len="sm" w="sm" type="none"/>
            <a:tailEnd len="sm" w="sm" type="none"/>
          </a:ln>
        </p:spPr>
      </p:cxnSp>
      <p:grpSp>
        <p:nvGrpSpPr>
          <p:cNvPr id="571" name="Google Shape;571;p33"/>
          <p:cNvGrpSpPr/>
          <p:nvPr/>
        </p:nvGrpSpPr>
        <p:grpSpPr>
          <a:xfrm>
            <a:off x="16294495" y="813924"/>
            <a:ext cx="406852" cy="408676"/>
            <a:chOff x="1813" y="0"/>
            <a:chExt cx="809173" cy="812800"/>
          </a:xfrm>
        </p:grpSpPr>
        <p:sp>
          <p:nvSpPr>
            <p:cNvPr id="572" name="Google Shape;572;p3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4" name="Google Shape;574;p33"/>
          <p:cNvGrpSpPr/>
          <p:nvPr/>
        </p:nvGrpSpPr>
        <p:grpSpPr>
          <a:xfrm>
            <a:off x="16858169" y="813924"/>
            <a:ext cx="406852" cy="408676"/>
            <a:chOff x="1813" y="0"/>
            <a:chExt cx="809173" cy="812800"/>
          </a:xfrm>
        </p:grpSpPr>
        <p:sp>
          <p:nvSpPr>
            <p:cNvPr id="575" name="Google Shape;575;p3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7" name="Google Shape;577;p33"/>
          <p:cNvGrpSpPr/>
          <p:nvPr/>
        </p:nvGrpSpPr>
        <p:grpSpPr>
          <a:xfrm>
            <a:off x="17419216" y="813924"/>
            <a:ext cx="406852" cy="408676"/>
            <a:chOff x="1813" y="0"/>
            <a:chExt cx="809173" cy="812800"/>
          </a:xfrm>
        </p:grpSpPr>
        <p:sp>
          <p:nvSpPr>
            <p:cNvPr id="578" name="Google Shape;578;p3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3" name="Shape 583"/>
        <p:cNvGrpSpPr/>
        <p:nvPr/>
      </p:nvGrpSpPr>
      <p:grpSpPr>
        <a:xfrm>
          <a:off x="0" y="0"/>
          <a:ext cx="0" cy="0"/>
          <a:chOff x="0" y="0"/>
          <a:chExt cx="0" cy="0"/>
        </a:xfrm>
      </p:grpSpPr>
      <p:sp>
        <p:nvSpPr>
          <p:cNvPr id="584" name="Google Shape;584;p34"/>
          <p:cNvSpPr txBox="1"/>
          <p:nvPr/>
        </p:nvSpPr>
        <p:spPr>
          <a:xfrm>
            <a:off x="3697075" y="9441575"/>
            <a:ext cx="11879700" cy="4233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2750">
                <a:solidFill>
                  <a:schemeClr val="dk1"/>
                </a:solidFill>
                <a:highlight>
                  <a:srgbClr val="FFD966"/>
                </a:highlight>
              </a:rPr>
              <a:t>in all 3 exams students that have standard lunch performed better </a:t>
            </a:r>
            <a:endParaRPr b="1" sz="2900">
              <a:solidFill>
                <a:schemeClr val="dk1"/>
              </a:solidFill>
              <a:highlight>
                <a:srgbClr val="FFD966"/>
              </a:highlight>
            </a:endParaRPr>
          </a:p>
        </p:txBody>
      </p:sp>
      <p:pic>
        <p:nvPicPr>
          <p:cNvPr id="585" name="Google Shape;585;p34"/>
          <p:cNvPicPr preferRelativeResize="0"/>
          <p:nvPr/>
        </p:nvPicPr>
        <p:blipFill rotWithShape="1">
          <a:blip r:embed="rId3">
            <a:alphaModFix/>
          </a:blip>
          <a:srcRect b="0" l="0" r="0" t="2028"/>
          <a:stretch/>
        </p:blipFill>
        <p:spPr>
          <a:xfrm>
            <a:off x="1142150" y="1389525"/>
            <a:ext cx="16277074" cy="8052049"/>
          </a:xfrm>
          <a:prstGeom prst="rect">
            <a:avLst/>
          </a:prstGeom>
          <a:noFill/>
          <a:ln>
            <a:noFill/>
          </a:ln>
        </p:spPr>
      </p:pic>
      <p:sp>
        <p:nvSpPr>
          <p:cNvPr id="586" name="Google Shape;586;p34"/>
          <p:cNvSpPr txBox="1"/>
          <p:nvPr/>
        </p:nvSpPr>
        <p:spPr>
          <a:xfrm>
            <a:off x="228600" y="785175"/>
            <a:ext cx="132633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lunch</a:t>
            </a:r>
            <a:endParaRPr b="1" sz="2400">
              <a:solidFill>
                <a:schemeClr val="dk1"/>
              </a:solidFill>
              <a:highlight>
                <a:srgbClr val="FFFFFF"/>
              </a:highlight>
            </a:endParaRPr>
          </a:p>
        </p:txBody>
      </p:sp>
      <p:cxnSp>
        <p:nvCxnSpPr>
          <p:cNvPr id="587" name="Google Shape;587;p34"/>
          <p:cNvCxnSpPr/>
          <p:nvPr/>
        </p:nvCxnSpPr>
        <p:spPr>
          <a:xfrm flipH="1" rot="10800000">
            <a:off x="12192000" y="1018250"/>
            <a:ext cx="3600300" cy="35100"/>
          </a:xfrm>
          <a:prstGeom prst="straightConnector1">
            <a:avLst/>
          </a:prstGeom>
          <a:noFill/>
          <a:ln cap="flat" cmpd="sng" w="38100">
            <a:solidFill>
              <a:srgbClr val="0B1320"/>
            </a:solidFill>
            <a:prstDash val="solid"/>
            <a:round/>
            <a:headEnd len="sm" w="sm" type="none"/>
            <a:tailEnd len="sm" w="sm" type="none"/>
          </a:ln>
        </p:spPr>
      </p:cxnSp>
      <p:grpSp>
        <p:nvGrpSpPr>
          <p:cNvPr id="588" name="Google Shape;588;p34"/>
          <p:cNvGrpSpPr/>
          <p:nvPr/>
        </p:nvGrpSpPr>
        <p:grpSpPr>
          <a:xfrm>
            <a:off x="16294495" y="813924"/>
            <a:ext cx="406852" cy="408676"/>
            <a:chOff x="1813" y="0"/>
            <a:chExt cx="809173" cy="812800"/>
          </a:xfrm>
        </p:grpSpPr>
        <p:sp>
          <p:nvSpPr>
            <p:cNvPr id="589" name="Google Shape;589;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1" name="Google Shape;591;p34"/>
          <p:cNvGrpSpPr/>
          <p:nvPr/>
        </p:nvGrpSpPr>
        <p:grpSpPr>
          <a:xfrm>
            <a:off x="16858169" y="813924"/>
            <a:ext cx="406852" cy="408676"/>
            <a:chOff x="1813" y="0"/>
            <a:chExt cx="809173" cy="812800"/>
          </a:xfrm>
        </p:grpSpPr>
        <p:sp>
          <p:nvSpPr>
            <p:cNvPr id="592" name="Google Shape;592;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4" name="Google Shape;594;p34"/>
          <p:cNvGrpSpPr/>
          <p:nvPr/>
        </p:nvGrpSpPr>
        <p:grpSpPr>
          <a:xfrm>
            <a:off x="17419216" y="813924"/>
            <a:ext cx="406852" cy="408676"/>
            <a:chOff x="1813" y="0"/>
            <a:chExt cx="809173" cy="812800"/>
          </a:xfrm>
        </p:grpSpPr>
        <p:sp>
          <p:nvSpPr>
            <p:cNvPr id="595" name="Google Shape;595;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0" name="Shape 600"/>
        <p:cNvGrpSpPr/>
        <p:nvPr/>
      </p:nvGrpSpPr>
      <p:grpSpPr>
        <a:xfrm>
          <a:off x="0" y="0"/>
          <a:ext cx="0" cy="0"/>
          <a:chOff x="0" y="0"/>
          <a:chExt cx="0" cy="0"/>
        </a:xfrm>
      </p:grpSpPr>
      <p:sp>
        <p:nvSpPr>
          <p:cNvPr id="601" name="Google Shape;601;p35"/>
          <p:cNvSpPr txBox="1"/>
          <p:nvPr/>
        </p:nvSpPr>
        <p:spPr>
          <a:xfrm>
            <a:off x="535325" y="1693375"/>
            <a:ext cx="8362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lang="en-US" sz="3300">
                <a:solidFill>
                  <a:srgbClr val="990000"/>
                </a:solidFill>
                <a:highlight>
                  <a:srgbClr val="FFFFFF"/>
                </a:highlight>
              </a:rPr>
              <a:t>students performance on mean of 3 scores </a:t>
            </a:r>
            <a:endParaRPr sz="3300">
              <a:solidFill>
                <a:srgbClr val="990000"/>
              </a:solidFill>
              <a:latin typeface="Playfair Display"/>
              <a:ea typeface="Playfair Display"/>
              <a:cs typeface="Playfair Display"/>
              <a:sym typeface="Playfair Display"/>
            </a:endParaRPr>
          </a:p>
        </p:txBody>
      </p:sp>
      <p:sp>
        <p:nvSpPr>
          <p:cNvPr id="602" name="Google Shape;602;p35"/>
          <p:cNvSpPr txBox="1"/>
          <p:nvPr/>
        </p:nvSpPr>
        <p:spPr>
          <a:xfrm>
            <a:off x="1464500" y="9396825"/>
            <a:ext cx="15657300" cy="5004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250">
                <a:solidFill>
                  <a:schemeClr val="accent5"/>
                </a:solidFill>
                <a:highlight>
                  <a:srgbClr val="FFFFFF"/>
                </a:highlight>
              </a:rPr>
              <a:t>on average, performance of students </a:t>
            </a:r>
            <a:r>
              <a:rPr b="1" lang="en-US" sz="3250">
                <a:solidFill>
                  <a:schemeClr val="accent5"/>
                </a:solidFill>
                <a:highlight>
                  <a:srgbClr val="FFFFFF"/>
                </a:highlight>
              </a:rPr>
              <a:t>who were completely prepared are better</a:t>
            </a:r>
            <a:endParaRPr b="1" sz="3400">
              <a:solidFill>
                <a:schemeClr val="dk1"/>
              </a:solidFill>
              <a:highlight>
                <a:srgbClr val="FFFFFF"/>
              </a:highlight>
            </a:endParaRPr>
          </a:p>
        </p:txBody>
      </p:sp>
      <p:pic>
        <p:nvPicPr>
          <p:cNvPr id="603" name="Google Shape;603;p35"/>
          <p:cNvPicPr preferRelativeResize="0"/>
          <p:nvPr/>
        </p:nvPicPr>
        <p:blipFill>
          <a:blip r:embed="rId3">
            <a:alphaModFix/>
          </a:blip>
          <a:stretch>
            <a:fillRect/>
          </a:stretch>
        </p:blipFill>
        <p:spPr>
          <a:xfrm>
            <a:off x="4417150" y="2343838"/>
            <a:ext cx="8875019" cy="6910425"/>
          </a:xfrm>
          <a:prstGeom prst="rect">
            <a:avLst/>
          </a:prstGeom>
          <a:noFill/>
          <a:ln>
            <a:noFill/>
          </a:ln>
        </p:spPr>
      </p:pic>
      <p:sp>
        <p:nvSpPr>
          <p:cNvPr id="604" name="Google Shape;604;p35"/>
          <p:cNvSpPr txBox="1"/>
          <p:nvPr/>
        </p:nvSpPr>
        <p:spPr>
          <a:xfrm>
            <a:off x="228600" y="785175"/>
            <a:ext cx="130635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test preparation</a:t>
            </a:r>
            <a:endParaRPr b="1" sz="2400">
              <a:solidFill>
                <a:schemeClr val="accent6"/>
              </a:solidFill>
              <a:highlight>
                <a:schemeClr val="lt1"/>
              </a:highlight>
            </a:endParaRPr>
          </a:p>
        </p:txBody>
      </p:sp>
      <p:cxnSp>
        <p:nvCxnSpPr>
          <p:cNvPr id="605" name="Google Shape;605;p35"/>
          <p:cNvCxnSpPr/>
          <p:nvPr/>
        </p:nvCxnSpPr>
        <p:spPr>
          <a:xfrm flipH="1" rot="10800000">
            <a:off x="13581525" y="1018250"/>
            <a:ext cx="2210700" cy="35100"/>
          </a:xfrm>
          <a:prstGeom prst="straightConnector1">
            <a:avLst/>
          </a:prstGeom>
          <a:noFill/>
          <a:ln cap="flat" cmpd="sng" w="38100">
            <a:solidFill>
              <a:srgbClr val="0B1320"/>
            </a:solidFill>
            <a:prstDash val="solid"/>
            <a:round/>
            <a:headEnd len="sm" w="sm" type="none"/>
            <a:tailEnd len="sm" w="sm" type="none"/>
          </a:ln>
        </p:spPr>
      </p:cxnSp>
      <p:grpSp>
        <p:nvGrpSpPr>
          <p:cNvPr id="606" name="Google Shape;606;p35"/>
          <p:cNvGrpSpPr/>
          <p:nvPr/>
        </p:nvGrpSpPr>
        <p:grpSpPr>
          <a:xfrm>
            <a:off x="16294495" y="813924"/>
            <a:ext cx="406852" cy="408676"/>
            <a:chOff x="1813" y="0"/>
            <a:chExt cx="809173" cy="812800"/>
          </a:xfrm>
        </p:grpSpPr>
        <p:sp>
          <p:nvSpPr>
            <p:cNvPr id="607" name="Google Shape;607;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09" name="Google Shape;609;p35"/>
          <p:cNvGrpSpPr/>
          <p:nvPr/>
        </p:nvGrpSpPr>
        <p:grpSpPr>
          <a:xfrm>
            <a:off x="16858169" y="813924"/>
            <a:ext cx="406852" cy="408676"/>
            <a:chOff x="1813" y="0"/>
            <a:chExt cx="809173" cy="812800"/>
          </a:xfrm>
        </p:grpSpPr>
        <p:sp>
          <p:nvSpPr>
            <p:cNvPr id="610" name="Google Shape;610;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12" name="Google Shape;612;p35"/>
          <p:cNvGrpSpPr/>
          <p:nvPr/>
        </p:nvGrpSpPr>
        <p:grpSpPr>
          <a:xfrm>
            <a:off x="17419216" y="813924"/>
            <a:ext cx="406852" cy="408676"/>
            <a:chOff x="1813" y="0"/>
            <a:chExt cx="809173" cy="812800"/>
          </a:xfrm>
        </p:grpSpPr>
        <p:sp>
          <p:nvSpPr>
            <p:cNvPr id="613" name="Google Shape;613;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8" name="Shape 618"/>
        <p:cNvGrpSpPr/>
        <p:nvPr/>
      </p:nvGrpSpPr>
      <p:grpSpPr>
        <a:xfrm>
          <a:off x="0" y="0"/>
          <a:ext cx="0" cy="0"/>
          <a:chOff x="0" y="0"/>
          <a:chExt cx="0" cy="0"/>
        </a:xfrm>
      </p:grpSpPr>
      <p:sp>
        <p:nvSpPr>
          <p:cNvPr id="619" name="Google Shape;619;p36"/>
          <p:cNvSpPr txBox="1"/>
          <p:nvPr/>
        </p:nvSpPr>
        <p:spPr>
          <a:xfrm>
            <a:off x="3697075" y="9441575"/>
            <a:ext cx="11879700" cy="4233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2750">
                <a:solidFill>
                  <a:schemeClr val="dk1"/>
                </a:solidFill>
                <a:highlight>
                  <a:srgbClr val="FFD966"/>
                </a:highlight>
              </a:rPr>
              <a:t>in all 3 exams students that were completely prepared performed better </a:t>
            </a:r>
            <a:endParaRPr b="1" sz="2900">
              <a:solidFill>
                <a:schemeClr val="dk1"/>
              </a:solidFill>
              <a:highlight>
                <a:srgbClr val="FFD966"/>
              </a:highlight>
            </a:endParaRPr>
          </a:p>
        </p:txBody>
      </p:sp>
      <p:pic>
        <p:nvPicPr>
          <p:cNvPr id="620" name="Google Shape;620;p36"/>
          <p:cNvPicPr preferRelativeResize="0"/>
          <p:nvPr/>
        </p:nvPicPr>
        <p:blipFill>
          <a:blip r:embed="rId3">
            <a:alphaModFix/>
          </a:blip>
          <a:stretch>
            <a:fillRect/>
          </a:stretch>
        </p:blipFill>
        <p:spPr>
          <a:xfrm>
            <a:off x="980125" y="1538657"/>
            <a:ext cx="16327726" cy="7902917"/>
          </a:xfrm>
          <a:prstGeom prst="rect">
            <a:avLst/>
          </a:prstGeom>
          <a:noFill/>
          <a:ln>
            <a:noFill/>
          </a:ln>
        </p:spPr>
      </p:pic>
      <p:sp>
        <p:nvSpPr>
          <p:cNvPr id="621" name="Google Shape;621;p36"/>
          <p:cNvSpPr txBox="1"/>
          <p:nvPr/>
        </p:nvSpPr>
        <p:spPr>
          <a:xfrm>
            <a:off x="228600" y="785175"/>
            <a:ext cx="130635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test preparation</a:t>
            </a:r>
            <a:endParaRPr b="1" sz="2400">
              <a:solidFill>
                <a:schemeClr val="accent6"/>
              </a:solidFill>
              <a:highlight>
                <a:schemeClr val="lt1"/>
              </a:highlight>
            </a:endParaRPr>
          </a:p>
        </p:txBody>
      </p:sp>
      <p:cxnSp>
        <p:nvCxnSpPr>
          <p:cNvPr id="622" name="Google Shape;622;p36"/>
          <p:cNvCxnSpPr/>
          <p:nvPr/>
        </p:nvCxnSpPr>
        <p:spPr>
          <a:xfrm flipH="1" rot="10800000">
            <a:off x="13581525" y="1018250"/>
            <a:ext cx="2210700" cy="35100"/>
          </a:xfrm>
          <a:prstGeom prst="straightConnector1">
            <a:avLst/>
          </a:prstGeom>
          <a:noFill/>
          <a:ln cap="flat" cmpd="sng" w="38100">
            <a:solidFill>
              <a:srgbClr val="0B1320"/>
            </a:solidFill>
            <a:prstDash val="solid"/>
            <a:round/>
            <a:headEnd len="sm" w="sm" type="none"/>
            <a:tailEnd len="sm" w="sm" type="none"/>
          </a:ln>
        </p:spPr>
      </p:cxnSp>
      <p:grpSp>
        <p:nvGrpSpPr>
          <p:cNvPr id="623" name="Google Shape;623;p36"/>
          <p:cNvGrpSpPr/>
          <p:nvPr/>
        </p:nvGrpSpPr>
        <p:grpSpPr>
          <a:xfrm>
            <a:off x="16294495" y="813924"/>
            <a:ext cx="406852" cy="408676"/>
            <a:chOff x="1813" y="0"/>
            <a:chExt cx="809173" cy="812800"/>
          </a:xfrm>
        </p:grpSpPr>
        <p:sp>
          <p:nvSpPr>
            <p:cNvPr id="624" name="Google Shape;624;p3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6" name="Google Shape;626;p36"/>
          <p:cNvGrpSpPr/>
          <p:nvPr/>
        </p:nvGrpSpPr>
        <p:grpSpPr>
          <a:xfrm>
            <a:off x="16858169" y="813924"/>
            <a:ext cx="406852" cy="408676"/>
            <a:chOff x="1813" y="0"/>
            <a:chExt cx="809173" cy="812800"/>
          </a:xfrm>
        </p:grpSpPr>
        <p:sp>
          <p:nvSpPr>
            <p:cNvPr id="627" name="Google Shape;627;p3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9" name="Google Shape;629;p36"/>
          <p:cNvGrpSpPr/>
          <p:nvPr/>
        </p:nvGrpSpPr>
        <p:grpSpPr>
          <a:xfrm>
            <a:off x="17419216" y="813924"/>
            <a:ext cx="406852" cy="408676"/>
            <a:chOff x="1813" y="0"/>
            <a:chExt cx="809173" cy="812800"/>
          </a:xfrm>
        </p:grpSpPr>
        <p:sp>
          <p:nvSpPr>
            <p:cNvPr id="630" name="Google Shape;630;p3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5" name="Shape 635"/>
        <p:cNvGrpSpPr/>
        <p:nvPr/>
      </p:nvGrpSpPr>
      <p:grpSpPr>
        <a:xfrm>
          <a:off x="0" y="0"/>
          <a:ext cx="0" cy="0"/>
          <a:chOff x="0" y="0"/>
          <a:chExt cx="0" cy="0"/>
        </a:xfrm>
      </p:grpSpPr>
      <p:sp>
        <p:nvSpPr>
          <p:cNvPr id="636" name="Google Shape;636;p37"/>
          <p:cNvSpPr txBox="1"/>
          <p:nvPr/>
        </p:nvSpPr>
        <p:spPr>
          <a:xfrm>
            <a:off x="306725" y="1312375"/>
            <a:ext cx="8362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lang="en-US" sz="3300">
                <a:solidFill>
                  <a:srgbClr val="990000"/>
                </a:solidFill>
                <a:highlight>
                  <a:srgbClr val="FFFFFF"/>
                </a:highlight>
              </a:rPr>
              <a:t>students performance on mean of 3 scores </a:t>
            </a:r>
            <a:endParaRPr sz="3300">
              <a:solidFill>
                <a:srgbClr val="990000"/>
              </a:solidFill>
              <a:latin typeface="Playfair Display"/>
              <a:ea typeface="Playfair Display"/>
              <a:cs typeface="Playfair Display"/>
              <a:sym typeface="Playfair Display"/>
            </a:endParaRPr>
          </a:p>
        </p:txBody>
      </p:sp>
      <p:sp>
        <p:nvSpPr>
          <p:cNvPr id="637" name="Google Shape;637;p37"/>
          <p:cNvSpPr txBox="1"/>
          <p:nvPr/>
        </p:nvSpPr>
        <p:spPr>
          <a:xfrm>
            <a:off x="535325" y="9625425"/>
            <a:ext cx="16942800" cy="4155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2700">
                <a:solidFill>
                  <a:schemeClr val="accent5"/>
                </a:solidFill>
                <a:highlight>
                  <a:srgbClr val="FFFFFF"/>
                </a:highlight>
              </a:rPr>
              <a:t>on average, </a:t>
            </a:r>
            <a:r>
              <a:rPr b="1" lang="en-US" sz="2700">
                <a:solidFill>
                  <a:schemeClr val="accent5"/>
                </a:solidFill>
                <a:highlight>
                  <a:srgbClr val="FFFFFF"/>
                </a:highlight>
              </a:rPr>
              <a:t>students whose parents have a </a:t>
            </a:r>
            <a:r>
              <a:rPr b="1" lang="en-US" sz="2700">
                <a:solidFill>
                  <a:srgbClr val="FF9F1C"/>
                </a:solidFill>
                <a:highlight>
                  <a:srgbClr val="FFFFFF"/>
                </a:highlight>
              </a:rPr>
              <a:t>master's degree</a:t>
            </a:r>
            <a:r>
              <a:rPr b="1" lang="en-US" sz="2700">
                <a:solidFill>
                  <a:schemeClr val="accent5"/>
                </a:solidFill>
                <a:highlight>
                  <a:srgbClr val="FFFFFF"/>
                </a:highlight>
              </a:rPr>
              <a:t> or a </a:t>
            </a:r>
            <a:r>
              <a:rPr b="1" lang="en-US" sz="2700">
                <a:solidFill>
                  <a:srgbClr val="FF9F1C"/>
                </a:solidFill>
                <a:highlight>
                  <a:srgbClr val="FFFFFF"/>
                </a:highlight>
              </a:rPr>
              <a:t>bachelor's degree</a:t>
            </a:r>
            <a:r>
              <a:rPr b="1" lang="en-US" sz="2700">
                <a:solidFill>
                  <a:schemeClr val="accent5"/>
                </a:solidFill>
                <a:highlight>
                  <a:srgbClr val="FFFFFF"/>
                </a:highlight>
              </a:rPr>
              <a:t> performed the best</a:t>
            </a:r>
            <a:endParaRPr b="1" sz="2700">
              <a:solidFill>
                <a:schemeClr val="accent5"/>
              </a:solidFill>
              <a:highlight>
                <a:srgbClr val="FFFFFF"/>
              </a:highlight>
            </a:endParaRPr>
          </a:p>
        </p:txBody>
      </p:sp>
      <p:pic>
        <p:nvPicPr>
          <p:cNvPr id="638" name="Google Shape;638;p37"/>
          <p:cNvPicPr preferRelativeResize="0"/>
          <p:nvPr/>
        </p:nvPicPr>
        <p:blipFill>
          <a:blip r:embed="rId3">
            <a:alphaModFix/>
          </a:blip>
          <a:stretch>
            <a:fillRect/>
          </a:stretch>
        </p:blipFill>
        <p:spPr>
          <a:xfrm>
            <a:off x="4293809" y="1906275"/>
            <a:ext cx="8483541" cy="7719150"/>
          </a:xfrm>
          <a:prstGeom prst="rect">
            <a:avLst/>
          </a:prstGeom>
          <a:noFill/>
          <a:ln>
            <a:noFill/>
          </a:ln>
        </p:spPr>
      </p:pic>
      <p:sp>
        <p:nvSpPr>
          <p:cNvPr id="639" name="Google Shape;639;p37"/>
          <p:cNvSpPr txBox="1"/>
          <p:nvPr/>
        </p:nvSpPr>
        <p:spPr>
          <a:xfrm>
            <a:off x="228600" y="785175"/>
            <a:ext cx="148320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parental level of education</a:t>
            </a:r>
            <a:endParaRPr b="1" sz="2400">
              <a:solidFill>
                <a:schemeClr val="accent6"/>
              </a:solidFill>
              <a:highlight>
                <a:schemeClr val="lt1"/>
              </a:highlight>
            </a:endParaRPr>
          </a:p>
        </p:txBody>
      </p:sp>
      <p:cxnSp>
        <p:nvCxnSpPr>
          <p:cNvPr id="640" name="Google Shape;640;p37"/>
          <p:cNvCxnSpPr>
            <a:stCxn id="639" idx="3"/>
          </p:cNvCxnSpPr>
          <p:nvPr/>
        </p:nvCxnSpPr>
        <p:spPr>
          <a:xfrm flipH="1" rot="10800000">
            <a:off x="15060600" y="1018275"/>
            <a:ext cx="731700" cy="9300"/>
          </a:xfrm>
          <a:prstGeom prst="straightConnector1">
            <a:avLst/>
          </a:prstGeom>
          <a:noFill/>
          <a:ln cap="flat" cmpd="sng" w="38100">
            <a:solidFill>
              <a:srgbClr val="0B1320"/>
            </a:solidFill>
            <a:prstDash val="solid"/>
            <a:round/>
            <a:headEnd len="sm" w="sm" type="none"/>
            <a:tailEnd len="sm" w="sm" type="none"/>
          </a:ln>
        </p:spPr>
      </p:cxnSp>
      <p:grpSp>
        <p:nvGrpSpPr>
          <p:cNvPr id="641" name="Google Shape;641;p37"/>
          <p:cNvGrpSpPr/>
          <p:nvPr/>
        </p:nvGrpSpPr>
        <p:grpSpPr>
          <a:xfrm>
            <a:off x="16294495" y="813924"/>
            <a:ext cx="406852" cy="408676"/>
            <a:chOff x="1813" y="0"/>
            <a:chExt cx="809173" cy="812800"/>
          </a:xfrm>
        </p:grpSpPr>
        <p:sp>
          <p:nvSpPr>
            <p:cNvPr id="642" name="Google Shape;642;p3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44" name="Google Shape;644;p37"/>
          <p:cNvGrpSpPr/>
          <p:nvPr/>
        </p:nvGrpSpPr>
        <p:grpSpPr>
          <a:xfrm>
            <a:off x="16858169" y="813924"/>
            <a:ext cx="406852" cy="408676"/>
            <a:chOff x="1813" y="0"/>
            <a:chExt cx="809173" cy="812800"/>
          </a:xfrm>
        </p:grpSpPr>
        <p:sp>
          <p:nvSpPr>
            <p:cNvPr id="645" name="Google Shape;645;p3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47" name="Google Shape;647;p37"/>
          <p:cNvGrpSpPr/>
          <p:nvPr/>
        </p:nvGrpSpPr>
        <p:grpSpPr>
          <a:xfrm>
            <a:off x="17419216" y="813924"/>
            <a:ext cx="406852" cy="408676"/>
            <a:chOff x="1813" y="0"/>
            <a:chExt cx="809173" cy="812800"/>
          </a:xfrm>
        </p:grpSpPr>
        <p:sp>
          <p:nvSpPr>
            <p:cNvPr id="648" name="Google Shape;648;p3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3" name="Shape 653"/>
        <p:cNvGrpSpPr/>
        <p:nvPr/>
      </p:nvGrpSpPr>
      <p:grpSpPr>
        <a:xfrm>
          <a:off x="0" y="0"/>
          <a:ext cx="0" cy="0"/>
          <a:chOff x="0" y="0"/>
          <a:chExt cx="0" cy="0"/>
        </a:xfrm>
      </p:grpSpPr>
      <p:grpSp>
        <p:nvGrpSpPr>
          <p:cNvPr id="654" name="Google Shape;654;p38"/>
          <p:cNvGrpSpPr/>
          <p:nvPr/>
        </p:nvGrpSpPr>
        <p:grpSpPr>
          <a:xfrm>
            <a:off x="17419216" y="813924"/>
            <a:ext cx="406852" cy="408676"/>
            <a:chOff x="1813" y="0"/>
            <a:chExt cx="809173" cy="812800"/>
          </a:xfrm>
        </p:grpSpPr>
        <p:sp>
          <p:nvSpPr>
            <p:cNvPr id="655" name="Google Shape;655;p3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57" name="Google Shape;657;p38"/>
          <p:cNvSpPr txBox="1"/>
          <p:nvPr/>
        </p:nvSpPr>
        <p:spPr>
          <a:xfrm>
            <a:off x="2526400" y="9441575"/>
            <a:ext cx="13050300" cy="4080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2650">
                <a:solidFill>
                  <a:schemeClr val="dk1"/>
                </a:solidFill>
                <a:highlight>
                  <a:srgbClr val="F1C232"/>
                </a:highlight>
              </a:rPr>
              <a:t>in all 3 exams </a:t>
            </a:r>
            <a:r>
              <a:rPr b="1" lang="en-US" sz="2600">
                <a:solidFill>
                  <a:schemeClr val="dk1"/>
                </a:solidFill>
                <a:highlight>
                  <a:srgbClr val="F1C232"/>
                </a:highlight>
              </a:rPr>
              <a:t>students whose parents have a master's degree performed best</a:t>
            </a:r>
            <a:endParaRPr b="1" sz="2800">
              <a:solidFill>
                <a:schemeClr val="dk1"/>
              </a:solidFill>
              <a:highlight>
                <a:srgbClr val="F1C232"/>
              </a:highlight>
            </a:endParaRPr>
          </a:p>
        </p:txBody>
      </p:sp>
      <p:pic>
        <p:nvPicPr>
          <p:cNvPr id="658" name="Google Shape;658;p38"/>
          <p:cNvPicPr preferRelativeResize="0"/>
          <p:nvPr/>
        </p:nvPicPr>
        <p:blipFill>
          <a:blip r:embed="rId3">
            <a:alphaModFix/>
          </a:blip>
          <a:stretch>
            <a:fillRect/>
          </a:stretch>
        </p:blipFill>
        <p:spPr>
          <a:xfrm>
            <a:off x="1240938" y="1427625"/>
            <a:ext cx="16065861" cy="8013950"/>
          </a:xfrm>
          <a:prstGeom prst="rect">
            <a:avLst/>
          </a:prstGeom>
          <a:noFill/>
          <a:ln>
            <a:noFill/>
          </a:ln>
        </p:spPr>
      </p:pic>
      <p:sp>
        <p:nvSpPr>
          <p:cNvPr id="659" name="Google Shape;659;p38"/>
          <p:cNvSpPr txBox="1"/>
          <p:nvPr/>
        </p:nvSpPr>
        <p:spPr>
          <a:xfrm>
            <a:off x="228600" y="785175"/>
            <a:ext cx="148320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influence of different factors on students performance  </a:t>
            </a:r>
            <a:r>
              <a:rPr b="1" lang="en-US" sz="2400">
                <a:solidFill>
                  <a:schemeClr val="accent6"/>
                </a:solidFill>
                <a:highlight>
                  <a:schemeClr val="lt1"/>
                </a:highlight>
              </a:rPr>
              <a:t>parental level of education</a:t>
            </a:r>
            <a:endParaRPr b="1" sz="2400">
              <a:solidFill>
                <a:schemeClr val="accent6"/>
              </a:solidFill>
              <a:highlight>
                <a:schemeClr val="lt1"/>
              </a:highlight>
            </a:endParaRPr>
          </a:p>
        </p:txBody>
      </p:sp>
      <p:cxnSp>
        <p:nvCxnSpPr>
          <p:cNvPr id="660" name="Google Shape;660;p38"/>
          <p:cNvCxnSpPr>
            <a:stCxn id="659" idx="3"/>
          </p:cNvCxnSpPr>
          <p:nvPr/>
        </p:nvCxnSpPr>
        <p:spPr>
          <a:xfrm flipH="1" rot="10800000">
            <a:off x="15060600" y="1018275"/>
            <a:ext cx="731700" cy="9300"/>
          </a:xfrm>
          <a:prstGeom prst="straightConnector1">
            <a:avLst/>
          </a:prstGeom>
          <a:noFill/>
          <a:ln cap="flat" cmpd="sng" w="38100">
            <a:solidFill>
              <a:srgbClr val="0B1320"/>
            </a:solidFill>
            <a:prstDash val="solid"/>
            <a:round/>
            <a:headEnd len="sm" w="sm" type="none"/>
            <a:tailEnd len="sm" w="sm" type="none"/>
          </a:ln>
        </p:spPr>
      </p:cxnSp>
      <p:grpSp>
        <p:nvGrpSpPr>
          <p:cNvPr id="661" name="Google Shape;661;p38"/>
          <p:cNvGrpSpPr/>
          <p:nvPr/>
        </p:nvGrpSpPr>
        <p:grpSpPr>
          <a:xfrm>
            <a:off x="16294495" y="813924"/>
            <a:ext cx="406852" cy="408676"/>
            <a:chOff x="1813" y="0"/>
            <a:chExt cx="809173" cy="812800"/>
          </a:xfrm>
        </p:grpSpPr>
        <p:sp>
          <p:nvSpPr>
            <p:cNvPr id="662" name="Google Shape;662;p3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64" name="Google Shape;664;p38"/>
          <p:cNvGrpSpPr/>
          <p:nvPr/>
        </p:nvGrpSpPr>
        <p:grpSpPr>
          <a:xfrm>
            <a:off x="16858169" y="813924"/>
            <a:ext cx="406852" cy="408676"/>
            <a:chOff x="1813" y="0"/>
            <a:chExt cx="809173" cy="812800"/>
          </a:xfrm>
        </p:grpSpPr>
        <p:sp>
          <p:nvSpPr>
            <p:cNvPr id="665" name="Google Shape;665;p3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67" name="Google Shape;667;p38"/>
          <p:cNvGrpSpPr/>
          <p:nvPr/>
        </p:nvGrpSpPr>
        <p:grpSpPr>
          <a:xfrm>
            <a:off x="17419216" y="813924"/>
            <a:ext cx="406852" cy="408676"/>
            <a:chOff x="1813" y="0"/>
            <a:chExt cx="809173" cy="812800"/>
          </a:xfrm>
        </p:grpSpPr>
        <p:sp>
          <p:nvSpPr>
            <p:cNvPr id="668" name="Google Shape;668;p3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673" name="Shape 673"/>
        <p:cNvGrpSpPr/>
        <p:nvPr/>
      </p:nvGrpSpPr>
      <p:grpSpPr>
        <a:xfrm>
          <a:off x="0" y="0"/>
          <a:ext cx="0" cy="0"/>
          <a:chOff x="0" y="0"/>
          <a:chExt cx="0" cy="0"/>
        </a:xfrm>
      </p:grpSpPr>
      <p:sp>
        <p:nvSpPr>
          <p:cNvPr id="674" name="Google Shape;674;p39"/>
          <p:cNvSpPr txBox="1"/>
          <p:nvPr/>
        </p:nvSpPr>
        <p:spPr>
          <a:xfrm>
            <a:off x="1912325" y="1802625"/>
            <a:ext cx="13312200" cy="877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5700">
                <a:solidFill>
                  <a:schemeClr val="accent1"/>
                </a:solidFill>
                <a:latin typeface="Playfair Display Black"/>
                <a:ea typeface="Playfair Display Black"/>
                <a:cs typeface="Playfair Display Black"/>
                <a:sym typeface="Playfair Display Black"/>
              </a:rPr>
              <a:t>average count on "race/ethnicity"</a:t>
            </a:r>
            <a:endParaRPr sz="5700">
              <a:solidFill>
                <a:schemeClr val="accent1"/>
              </a:solidFill>
            </a:endParaRPr>
          </a:p>
        </p:txBody>
      </p:sp>
      <p:sp>
        <p:nvSpPr>
          <p:cNvPr id="675" name="Google Shape;675;p39"/>
          <p:cNvSpPr txBox="1"/>
          <p:nvPr/>
        </p:nvSpPr>
        <p:spPr>
          <a:xfrm>
            <a:off x="2620225" y="3455888"/>
            <a:ext cx="9160500" cy="2960100"/>
          </a:xfrm>
          <a:prstGeom prst="rect">
            <a:avLst/>
          </a:prstGeom>
          <a:noFill/>
          <a:ln>
            <a:noFill/>
          </a:ln>
        </p:spPr>
        <p:txBody>
          <a:bodyPr anchorCtr="0" anchor="t" bIns="0" lIns="0" spcFirstLastPara="1" rIns="0" wrap="square" tIns="0">
            <a:spAutoFit/>
          </a:bodyPr>
          <a:lstStyle/>
          <a:p>
            <a:pPr indent="-472821" lvl="0" marL="457200" marR="0" rtl="0" algn="l">
              <a:lnSpc>
                <a:spcPct val="100000"/>
              </a:lnSpc>
              <a:spcBef>
                <a:spcPts val="0"/>
              </a:spcBef>
              <a:spcAft>
                <a:spcPts val="0"/>
              </a:spcAft>
              <a:buClr>
                <a:schemeClr val="accent6"/>
              </a:buClr>
              <a:buSzPts val="3846"/>
              <a:buChar char="●"/>
            </a:pPr>
            <a:r>
              <a:rPr b="1" lang="en-US" sz="3846">
                <a:solidFill>
                  <a:schemeClr val="accent6"/>
                </a:solidFill>
              </a:rPr>
              <a:t>parental level of education</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test preparation course</a:t>
            </a:r>
            <a:endParaRPr b="1" sz="2200">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lunch</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gender</a:t>
            </a:r>
            <a:endParaRPr b="1" sz="2200">
              <a:solidFill>
                <a:schemeClr val="accent6"/>
              </a:solidFill>
            </a:endParaRPr>
          </a:p>
          <a:p>
            <a:pPr indent="0" lvl="0" marL="457200" rtl="0" algn="l">
              <a:spcBef>
                <a:spcPts val="0"/>
              </a:spcBef>
              <a:spcAft>
                <a:spcPts val="0"/>
              </a:spcAft>
              <a:buNone/>
            </a:pPr>
            <a:r>
              <a:t/>
            </a:r>
            <a:endParaRPr b="1" sz="3846">
              <a:solidFill>
                <a:schemeClr val="accent6"/>
              </a:solidFill>
            </a:endParaRPr>
          </a:p>
        </p:txBody>
      </p:sp>
      <p:cxnSp>
        <p:nvCxnSpPr>
          <p:cNvPr id="676" name="Google Shape;676;p39"/>
          <p:cNvCxnSpPr/>
          <p:nvPr/>
        </p:nvCxnSpPr>
        <p:spPr>
          <a:xfrm>
            <a:off x="1912327" y="874461"/>
            <a:ext cx="13312200" cy="0"/>
          </a:xfrm>
          <a:prstGeom prst="straightConnector1">
            <a:avLst/>
          </a:prstGeom>
          <a:noFill/>
          <a:ln cap="flat" cmpd="sng" w="38100">
            <a:solidFill>
              <a:srgbClr val="0B1320"/>
            </a:solidFill>
            <a:prstDash val="solid"/>
            <a:round/>
            <a:headEnd len="sm" w="sm" type="none"/>
            <a:tailEnd len="sm" w="sm" type="none"/>
          </a:ln>
        </p:spPr>
      </p:cxnSp>
      <p:grpSp>
        <p:nvGrpSpPr>
          <p:cNvPr id="677" name="Google Shape;677;p39"/>
          <p:cNvGrpSpPr/>
          <p:nvPr/>
        </p:nvGrpSpPr>
        <p:grpSpPr>
          <a:xfrm>
            <a:off x="16109637" y="670137"/>
            <a:ext cx="406852" cy="408676"/>
            <a:chOff x="1813" y="0"/>
            <a:chExt cx="809173" cy="812800"/>
          </a:xfrm>
        </p:grpSpPr>
        <p:sp>
          <p:nvSpPr>
            <p:cNvPr id="678" name="Google Shape;678;p3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80" name="Google Shape;680;p39"/>
          <p:cNvGrpSpPr/>
          <p:nvPr/>
        </p:nvGrpSpPr>
        <p:grpSpPr>
          <a:xfrm>
            <a:off x="16673311" y="670137"/>
            <a:ext cx="406852" cy="408676"/>
            <a:chOff x="1813" y="0"/>
            <a:chExt cx="809173" cy="812800"/>
          </a:xfrm>
        </p:grpSpPr>
        <p:sp>
          <p:nvSpPr>
            <p:cNvPr id="681" name="Google Shape;681;p3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83" name="Google Shape;683;p39"/>
          <p:cNvGrpSpPr/>
          <p:nvPr/>
        </p:nvGrpSpPr>
        <p:grpSpPr>
          <a:xfrm>
            <a:off x="17234359" y="670137"/>
            <a:ext cx="406852" cy="408676"/>
            <a:chOff x="1813" y="0"/>
            <a:chExt cx="809173" cy="812800"/>
          </a:xfrm>
        </p:grpSpPr>
        <p:sp>
          <p:nvSpPr>
            <p:cNvPr id="684" name="Google Shape;684;p3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86" name="Google Shape;686;p39"/>
          <p:cNvGrpSpPr/>
          <p:nvPr/>
        </p:nvGrpSpPr>
        <p:grpSpPr>
          <a:xfrm>
            <a:off x="13272772" y="6149120"/>
            <a:ext cx="6999679" cy="8616579"/>
            <a:chOff x="0" y="0"/>
            <a:chExt cx="9332905" cy="11488772"/>
          </a:xfrm>
        </p:grpSpPr>
        <p:grpSp>
          <p:nvGrpSpPr>
            <p:cNvPr id="687" name="Google Shape;687;p39"/>
            <p:cNvGrpSpPr/>
            <p:nvPr/>
          </p:nvGrpSpPr>
          <p:grpSpPr>
            <a:xfrm>
              <a:off x="0" y="0"/>
              <a:ext cx="9332905" cy="11488772"/>
              <a:chOff x="0" y="0"/>
              <a:chExt cx="660400" cy="812950"/>
            </a:xfrm>
          </p:grpSpPr>
          <p:sp>
            <p:nvSpPr>
              <p:cNvPr id="688" name="Google Shape;688;p3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90" name="Google Shape;690;p39"/>
            <p:cNvGrpSpPr/>
            <p:nvPr/>
          </p:nvGrpSpPr>
          <p:grpSpPr>
            <a:xfrm>
              <a:off x="545238" y="671062"/>
              <a:ext cx="8242386" cy="10146348"/>
              <a:chOff x="0" y="0"/>
              <a:chExt cx="660400" cy="812950"/>
            </a:xfrm>
          </p:grpSpPr>
          <p:sp>
            <p:nvSpPr>
              <p:cNvPr id="691" name="Google Shape;691;p3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93" name="Google Shape;693;p39"/>
            <p:cNvGrpSpPr/>
            <p:nvPr/>
          </p:nvGrpSpPr>
          <p:grpSpPr>
            <a:xfrm>
              <a:off x="1083502" y="1333541"/>
              <a:ext cx="7165868" cy="8821158"/>
              <a:chOff x="0" y="0"/>
              <a:chExt cx="660400" cy="812950"/>
            </a:xfrm>
          </p:grpSpPr>
          <p:sp>
            <p:nvSpPr>
              <p:cNvPr id="694" name="Google Shape;694;p3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9" name="Shape 699"/>
        <p:cNvGrpSpPr/>
        <p:nvPr/>
      </p:nvGrpSpPr>
      <p:grpSpPr>
        <a:xfrm>
          <a:off x="0" y="0"/>
          <a:ext cx="0" cy="0"/>
          <a:chOff x="0" y="0"/>
          <a:chExt cx="0" cy="0"/>
        </a:xfrm>
      </p:grpSpPr>
      <p:sp>
        <p:nvSpPr>
          <p:cNvPr id="700" name="Google Shape;700;p40"/>
          <p:cNvSpPr txBox="1"/>
          <p:nvPr/>
        </p:nvSpPr>
        <p:spPr>
          <a:xfrm>
            <a:off x="228600" y="785163"/>
            <a:ext cx="116505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parental level of education</a:t>
            </a:r>
            <a:endParaRPr b="1" sz="3150">
              <a:solidFill>
                <a:schemeClr val="dk1"/>
              </a:solidFill>
              <a:highlight>
                <a:srgbClr val="FFFFFF"/>
              </a:highlight>
            </a:endParaRPr>
          </a:p>
        </p:txBody>
      </p:sp>
      <p:cxnSp>
        <p:nvCxnSpPr>
          <p:cNvPr id="701" name="Google Shape;701;p40"/>
          <p:cNvCxnSpPr/>
          <p:nvPr/>
        </p:nvCxnSpPr>
        <p:spPr>
          <a:xfrm flipH="1" rot="10800000">
            <a:off x="6576525" y="1018275"/>
            <a:ext cx="9215700" cy="30900"/>
          </a:xfrm>
          <a:prstGeom prst="straightConnector1">
            <a:avLst/>
          </a:prstGeom>
          <a:noFill/>
          <a:ln cap="flat" cmpd="sng" w="38100">
            <a:solidFill>
              <a:srgbClr val="0B1320"/>
            </a:solidFill>
            <a:prstDash val="solid"/>
            <a:round/>
            <a:headEnd len="sm" w="sm" type="none"/>
            <a:tailEnd len="sm" w="sm" type="none"/>
          </a:ln>
        </p:spPr>
      </p:cxnSp>
      <p:grpSp>
        <p:nvGrpSpPr>
          <p:cNvPr id="702" name="Google Shape;702;p40"/>
          <p:cNvGrpSpPr/>
          <p:nvPr/>
        </p:nvGrpSpPr>
        <p:grpSpPr>
          <a:xfrm>
            <a:off x="16294495" y="813924"/>
            <a:ext cx="406852" cy="408676"/>
            <a:chOff x="1813" y="0"/>
            <a:chExt cx="809173" cy="812800"/>
          </a:xfrm>
        </p:grpSpPr>
        <p:sp>
          <p:nvSpPr>
            <p:cNvPr id="703" name="Google Shape;703;p4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5" name="Google Shape;705;p40"/>
          <p:cNvGrpSpPr/>
          <p:nvPr/>
        </p:nvGrpSpPr>
        <p:grpSpPr>
          <a:xfrm>
            <a:off x="16858169" y="813924"/>
            <a:ext cx="406852" cy="408676"/>
            <a:chOff x="1813" y="0"/>
            <a:chExt cx="809173" cy="812800"/>
          </a:xfrm>
        </p:grpSpPr>
        <p:sp>
          <p:nvSpPr>
            <p:cNvPr id="706" name="Google Shape;706;p4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8" name="Google Shape;708;p40"/>
          <p:cNvGrpSpPr/>
          <p:nvPr/>
        </p:nvGrpSpPr>
        <p:grpSpPr>
          <a:xfrm>
            <a:off x="17419216" y="813924"/>
            <a:ext cx="406852" cy="408676"/>
            <a:chOff x="1813" y="0"/>
            <a:chExt cx="809173" cy="812800"/>
          </a:xfrm>
        </p:grpSpPr>
        <p:sp>
          <p:nvSpPr>
            <p:cNvPr id="709" name="Google Shape;709;p4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711" name="Google Shape;711;p40"/>
          <p:cNvPicPr preferRelativeResize="0"/>
          <p:nvPr/>
        </p:nvPicPr>
        <p:blipFill>
          <a:blip r:embed="rId3">
            <a:alphaModFix/>
          </a:blip>
          <a:stretch>
            <a:fillRect/>
          </a:stretch>
        </p:blipFill>
        <p:spPr>
          <a:xfrm>
            <a:off x="-1" y="1938144"/>
            <a:ext cx="18287999" cy="83488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5" name="Shape 715"/>
        <p:cNvGrpSpPr/>
        <p:nvPr/>
      </p:nvGrpSpPr>
      <p:grpSpPr>
        <a:xfrm>
          <a:off x="0" y="0"/>
          <a:ext cx="0" cy="0"/>
          <a:chOff x="0" y="0"/>
          <a:chExt cx="0" cy="0"/>
        </a:xfrm>
      </p:grpSpPr>
      <p:sp>
        <p:nvSpPr>
          <p:cNvPr id="716" name="Google Shape;716;p41"/>
          <p:cNvSpPr txBox="1"/>
          <p:nvPr/>
        </p:nvSpPr>
        <p:spPr>
          <a:xfrm>
            <a:off x="228600" y="785163"/>
            <a:ext cx="116505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test preparation course</a:t>
            </a:r>
            <a:endParaRPr b="1" sz="3150">
              <a:solidFill>
                <a:schemeClr val="dk1"/>
              </a:solidFill>
              <a:highlight>
                <a:srgbClr val="FFFFFF"/>
              </a:highlight>
            </a:endParaRPr>
          </a:p>
        </p:txBody>
      </p:sp>
      <p:cxnSp>
        <p:nvCxnSpPr>
          <p:cNvPr id="717" name="Google Shape;717;p41"/>
          <p:cNvCxnSpPr/>
          <p:nvPr/>
        </p:nvCxnSpPr>
        <p:spPr>
          <a:xfrm flipH="1" rot="10800000">
            <a:off x="5322625" y="1018275"/>
            <a:ext cx="10469700" cy="30900"/>
          </a:xfrm>
          <a:prstGeom prst="straightConnector1">
            <a:avLst/>
          </a:prstGeom>
          <a:noFill/>
          <a:ln cap="flat" cmpd="sng" w="38100">
            <a:solidFill>
              <a:srgbClr val="0B1320"/>
            </a:solidFill>
            <a:prstDash val="solid"/>
            <a:round/>
            <a:headEnd len="sm" w="sm" type="none"/>
            <a:tailEnd len="sm" w="sm" type="none"/>
          </a:ln>
        </p:spPr>
      </p:cxnSp>
      <p:grpSp>
        <p:nvGrpSpPr>
          <p:cNvPr id="718" name="Google Shape;718;p41"/>
          <p:cNvGrpSpPr/>
          <p:nvPr/>
        </p:nvGrpSpPr>
        <p:grpSpPr>
          <a:xfrm>
            <a:off x="16294495" y="813924"/>
            <a:ext cx="406852" cy="408676"/>
            <a:chOff x="1813" y="0"/>
            <a:chExt cx="809173" cy="812800"/>
          </a:xfrm>
        </p:grpSpPr>
        <p:sp>
          <p:nvSpPr>
            <p:cNvPr id="719" name="Google Shape;719;p4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21" name="Google Shape;721;p41"/>
          <p:cNvGrpSpPr/>
          <p:nvPr/>
        </p:nvGrpSpPr>
        <p:grpSpPr>
          <a:xfrm>
            <a:off x="16858169" y="813924"/>
            <a:ext cx="406852" cy="408676"/>
            <a:chOff x="1813" y="0"/>
            <a:chExt cx="809173" cy="812800"/>
          </a:xfrm>
        </p:grpSpPr>
        <p:sp>
          <p:nvSpPr>
            <p:cNvPr id="722" name="Google Shape;722;p4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24" name="Google Shape;724;p41"/>
          <p:cNvGrpSpPr/>
          <p:nvPr/>
        </p:nvGrpSpPr>
        <p:grpSpPr>
          <a:xfrm>
            <a:off x="17419216" y="813924"/>
            <a:ext cx="406852" cy="408676"/>
            <a:chOff x="1813" y="0"/>
            <a:chExt cx="809173" cy="812800"/>
          </a:xfrm>
        </p:grpSpPr>
        <p:sp>
          <p:nvSpPr>
            <p:cNvPr id="725" name="Google Shape;725;p4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727" name="Google Shape;727;p41"/>
          <p:cNvPicPr preferRelativeResize="0"/>
          <p:nvPr/>
        </p:nvPicPr>
        <p:blipFill>
          <a:blip r:embed="rId3">
            <a:alphaModFix/>
          </a:blip>
          <a:stretch>
            <a:fillRect/>
          </a:stretch>
        </p:blipFill>
        <p:spPr>
          <a:xfrm>
            <a:off x="0" y="1938139"/>
            <a:ext cx="18287999" cy="83488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52" name="Shape 152"/>
        <p:cNvGrpSpPr/>
        <p:nvPr/>
      </p:nvGrpSpPr>
      <p:grpSpPr>
        <a:xfrm>
          <a:off x="0" y="0"/>
          <a:ext cx="0" cy="0"/>
          <a:chOff x="0" y="0"/>
          <a:chExt cx="0" cy="0"/>
        </a:xfrm>
      </p:grpSpPr>
      <p:grpSp>
        <p:nvGrpSpPr>
          <p:cNvPr id="153" name="Google Shape;153;p15"/>
          <p:cNvGrpSpPr/>
          <p:nvPr/>
        </p:nvGrpSpPr>
        <p:grpSpPr>
          <a:xfrm>
            <a:off x="601725" y="260375"/>
            <a:ext cx="17016616" cy="9504536"/>
            <a:chOff x="0" y="-38100"/>
            <a:chExt cx="2137363" cy="2352084"/>
          </a:xfrm>
        </p:grpSpPr>
        <p:sp>
          <p:nvSpPr>
            <p:cNvPr id="154" name="Google Shape;154;p15"/>
            <p:cNvSpPr/>
            <p:nvPr/>
          </p:nvSpPr>
          <p:spPr>
            <a:xfrm>
              <a:off x="0" y="0"/>
              <a:ext cx="2137363" cy="2313984"/>
            </a:xfrm>
            <a:custGeom>
              <a:rect b="b" l="l" r="r" t="t"/>
              <a:pathLst>
                <a:path extrusionOk="0" h="2313984" w="2137363">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6" name="Google Shape;156;p15"/>
          <p:cNvSpPr txBox="1"/>
          <p:nvPr/>
        </p:nvSpPr>
        <p:spPr>
          <a:xfrm>
            <a:off x="9704294" y="2232031"/>
            <a:ext cx="6225300" cy="2154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t/>
            </a:r>
            <a:endParaRPr/>
          </a:p>
        </p:txBody>
      </p:sp>
      <p:sp>
        <p:nvSpPr>
          <p:cNvPr id="157" name="Google Shape;157;p15"/>
          <p:cNvSpPr txBox="1"/>
          <p:nvPr/>
        </p:nvSpPr>
        <p:spPr>
          <a:xfrm>
            <a:off x="1265400" y="1162175"/>
            <a:ext cx="15071400" cy="8939100"/>
          </a:xfrm>
          <a:prstGeom prst="rect">
            <a:avLst/>
          </a:prstGeom>
          <a:noFill/>
          <a:ln>
            <a:noFill/>
          </a:ln>
        </p:spPr>
        <p:txBody>
          <a:bodyPr anchorCtr="0" anchor="t" bIns="0" lIns="0" spcFirstLastPara="1" rIns="0" wrap="square" tIns="0">
            <a:spAutoFit/>
          </a:bodyPr>
          <a:lstStyle/>
          <a:p>
            <a:pPr indent="0" lvl="0" marL="0" marR="0" rtl="1" algn="just">
              <a:lnSpc>
                <a:spcPct val="115000"/>
              </a:lnSpc>
              <a:spcBef>
                <a:spcPts val="0"/>
              </a:spcBef>
              <a:spcAft>
                <a:spcPts val="0"/>
              </a:spcAft>
              <a:buNone/>
            </a:pPr>
            <a:r>
              <a:rPr lang="en-US" sz="4800">
                <a:solidFill>
                  <a:srgbClr val="FF9900"/>
                </a:solidFill>
                <a:latin typeface="Calibri"/>
                <a:ea typeface="Calibri"/>
                <a:cs typeface="Calibri"/>
                <a:sym typeface="Calibri"/>
              </a:rPr>
              <a:t>سوال داده کاوی که برای حل مشکل مطرح شده چیست ؟</a:t>
            </a:r>
            <a:r>
              <a:rPr lang="en-US" sz="2900">
                <a:solidFill>
                  <a:srgbClr val="FF9900"/>
                </a:solidFill>
                <a:latin typeface="Calibri"/>
                <a:ea typeface="Calibri"/>
                <a:cs typeface="Calibri"/>
                <a:sym typeface="Calibri"/>
              </a:rPr>
              <a:t>(قرار است چه ستون یا اطلاعاتی را پیش بینی کنید؟قصد دارید از چه اقلام اطلاعاتی برای این پیش بینی استفاده کنید؟)</a:t>
            </a:r>
            <a:endParaRPr sz="2900">
              <a:solidFill>
                <a:srgbClr val="FF9900"/>
              </a:solidFill>
              <a:latin typeface="Calibri"/>
              <a:ea typeface="Calibri"/>
              <a:cs typeface="Calibri"/>
              <a:sym typeface="Calibri"/>
            </a:endParaRPr>
          </a:p>
          <a:p>
            <a:pPr indent="0" lvl="0" marL="0" marR="0" rtl="1" algn="just">
              <a:lnSpc>
                <a:spcPct val="115000"/>
              </a:lnSpc>
              <a:spcBef>
                <a:spcPts val="0"/>
              </a:spcBef>
              <a:spcAft>
                <a:spcPts val="0"/>
              </a:spcAft>
              <a:buNone/>
            </a:pPr>
            <a:r>
              <a:t/>
            </a:r>
            <a:endParaRPr sz="2900">
              <a:solidFill>
                <a:srgbClr val="FF9900"/>
              </a:solidFill>
              <a:latin typeface="Calibri"/>
              <a:ea typeface="Calibri"/>
              <a:cs typeface="Calibri"/>
              <a:sym typeface="Calibri"/>
            </a:endParaRPr>
          </a:p>
          <a:p>
            <a:pPr indent="0" lvl="0" marL="0" marR="0" rtl="1" algn="just">
              <a:lnSpc>
                <a:spcPct val="115000"/>
              </a:lnSpc>
              <a:spcBef>
                <a:spcPts val="0"/>
              </a:spcBef>
              <a:spcAft>
                <a:spcPts val="0"/>
              </a:spcAft>
              <a:buNone/>
            </a:pPr>
            <a:r>
              <a:t/>
            </a:r>
            <a:endParaRPr sz="2900">
              <a:solidFill>
                <a:srgbClr val="FF9900"/>
              </a:solidFill>
              <a:latin typeface="Calibri"/>
              <a:ea typeface="Calibri"/>
              <a:cs typeface="Calibri"/>
              <a:sym typeface="Calibri"/>
            </a:endParaRPr>
          </a:p>
          <a:p>
            <a:pPr indent="0" lvl="0" marL="0" marR="0" rtl="1" algn="just">
              <a:lnSpc>
                <a:spcPct val="150000"/>
              </a:lnSpc>
              <a:spcBef>
                <a:spcPts val="0"/>
              </a:spcBef>
              <a:spcAft>
                <a:spcPts val="0"/>
              </a:spcAft>
              <a:buSzPts val="1100"/>
              <a:buNone/>
            </a:pPr>
            <a:r>
              <a:rPr lang="en-US" sz="3700">
                <a:solidFill>
                  <a:schemeClr val="lt1"/>
                </a:solidFill>
                <a:latin typeface="Calibri"/>
                <a:ea typeface="Calibri"/>
                <a:cs typeface="Calibri"/>
                <a:sym typeface="Calibri"/>
              </a:rPr>
              <a:t>در این مسئله ستون مشخصی برای پیش بینی وجود ندارد و تنها عوامل موثر بر نتیجه ی امتحانات بررسی میشوند اما میتوان ستونی مبنی بر پاس شدن یا افتادن دانش اموز در درس را اضافه کرد و با استفاده از مدل مشخصی که از داده های اموزشی به دست می اید و تاثیر عوامل موجود در دیتاست بر نتیجه ی امتحان را بررسی میکند، این پیش بینی را انجام داد که با توجه به مقادیری که به فاکتورهای موثر بر نتیجه داده میشود، پاس شدن یا افتادن دانش اموز پیش بینی میشود.</a:t>
            </a:r>
            <a:endParaRPr sz="3700">
              <a:solidFill>
                <a:schemeClr val="lt1"/>
              </a:solidFill>
              <a:latin typeface="Calibri"/>
              <a:ea typeface="Calibri"/>
              <a:cs typeface="Calibri"/>
              <a:sym typeface="Calibri"/>
            </a:endParaRPr>
          </a:p>
          <a:p>
            <a:pPr indent="0" lvl="0" marL="0" marR="0" rtl="1" algn="just">
              <a:lnSpc>
                <a:spcPct val="150000"/>
              </a:lnSpc>
              <a:spcBef>
                <a:spcPts val="0"/>
              </a:spcBef>
              <a:spcAft>
                <a:spcPts val="0"/>
              </a:spcAft>
              <a:buSzPts val="1100"/>
              <a:buNone/>
            </a:pPr>
            <a:r>
              <a:t/>
            </a:r>
            <a:endParaRPr sz="3700">
              <a:solidFill>
                <a:schemeClr val="lt1"/>
              </a:solidFill>
              <a:latin typeface="Calibri"/>
              <a:ea typeface="Calibri"/>
              <a:cs typeface="Calibri"/>
              <a:sym typeface="Calibri"/>
            </a:endParaRPr>
          </a:p>
          <a:p>
            <a:pPr indent="0" lvl="0" marL="0" marR="0" rtl="1" algn="just">
              <a:lnSpc>
                <a:spcPct val="150000"/>
              </a:lnSpc>
              <a:spcBef>
                <a:spcPts val="0"/>
              </a:spcBef>
              <a:spcAft>
                <a:spcPts val="0"/>
              </a:spcAft>
              <a:buSzPts val="1100"/>
              <a:buNone/>
            </a:pPr>
            <a:r>
              <a:t/>
            </a:r>
            <a:endParaRPr sz="3700">
              <a:solidFill>
                <a:schemeClr val="lt1"/>
              </a:solidFill>
              <a:latin typeface="Calibri"/>
              <a:ea typeface="Calibri"/>
              <a:cs typeface="Calibri"/>
              <a:sym typeface="Calibri"/>
            </a:endParaRPr>
          </a:p>
          <a:p>
            <a:pPr indent="0" lvl="0" marL="0" marR="0" rtl="1" algn="just">
              <a:lnSpc>
                <a:spcPct val="150000"/>
              </a:lnSpc>
              <a:spcBef>
                <a:spcPts val="0"/>
              </a:spcBef>
              <a:spcAft>
                <a:spcPts val="0"/>
              </a:spcAft>
              <a:buNone/>
            </a:pPr>
            <a:r>
              <a:t/>
            </a:r>
            <a:endParaRPr sz="3700">
              <a:solidFill>
                <a:schemeClr val="lt1"/>
              </a:solidFill>
              <a:latin typeface="Calibri"/>
              <a:ea typeface="Calibri"/>
              <a:cs typeface="Calibri"/>
              <a:sym typeface="Calibri"/>
            </a:endParaRPr>
          </a:p>
        </p:txBody>
      </p:sp>
      <p:sp>
        <p:nvSpPr>
          <p:cNvPr id="158" name="Google Shape;158;p15"/>
          <p:cNvSpPr txBox="1"/>
          <p:nvPr/>
        </p:nvSpPr>
        <p:spPr>
          <a:xfrm>
            <a:off x="856388" y="8141848"/>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t/>
            </a:r>
            <a:endParaRPr/>
          </a:p>
        </p:txBody>
      </p:sp>
      <p:sp>
        <p:nvSpPr>
          <p:cNvPr id="159" name="Google Shape;159;p15"/>
          <p:cNvSpPr txBox="1"/>
          <p:nvPr/>
        </p:nvSpPr>
        <p:spPr>
          <a:xfrm>
            <a:off x="5369388" y="44966"/>
            <a:ext cx="6910500" cy="215400"/>
          </a:xfrm>
          <a:prstGeom prst="rect">
            <a:avLst/>
          </a:prstGeom>
          <a:noFill/>
          <a:ln>
            <a:noFill/>
          </a:ln>
        </p:spPr>
        <p:txBody>
          <a:bodyPr anchorCtr="0" anchor="t" bIns="0" lIns="0" spcFirstLastPara="1" rIns="0" wrap="square" tIns="0">
            <a:spAutoFit/>
          </a:bodyPr>
          <a:lstStyle/>
          <a:p>
            <a:pPr indent="0" lvl="0" marL="0" marR="0" rtl="1" algn="r">
              <a:lnSpc>
                <a:spcPct val="120002"/>
              </a:lnSpc>
              <a:spcBef>
                <a:spcPts val="0"/>
              </a:spcBef>
              <a:spcAft>
                <a:spcPts val="0"/>
              </a:spcAft>
              <a:buNone/>
            </a:pPr>
            <a:r>
              <a:t/>
            </a:r>
            <a:endParaRPr/>
          </a:p>
        </p:txBody>
      </p:sp>
      <p:sp>
        <p:nvSpPr>
          <p:cNvPr id="160" name="Google Shape;160;p15"/>
          <p:cNvSpPr txBox="1"/>
          <p:nvPr/>
        </p:nvSpPr>
        <p:spPr>
          <a:xfrm>
            <a:off x="856388" y="7349424"/>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sp>
        <p:nvSpPr>
          <p:cNvPr id="161" name="Google Shape;161;p15"/>
          <p:cNvSpPr txBox="1"/>
          <p:nvPr/>
        </p:nvSpPr>
        <p:spPr>
          <a:xfrm>
            <a:off x="856388" y="2929467"/>
            <a:ext cx="6910500" cy="215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t/>
            </a:r>
            <a:endParaRPr/>
          </a:p>
        </p:txBody>
      </p:sp>
      <p:sp>
        <p:nvSpPr>
          <p:cNvPr id="162" name="Google Shape;162;p15"/>
          <p:cNvSpPr txBox="1"/>
          <p:nvPr/>
        </p:nvSpPr>
        <p:spPr>
          <a:xfrm>
            <a:off x="856388" y="628786"/>
            <a:ext cx="6910500" cy="33840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t/>
            </a:r>
            <a:endParaRPr b="0" i="0" sz="2199" u="none" cap="none" strike="noStrike">
              <a:solidFill>
                <a:srgbClr val="0B1320"/>
              </a:solidFill>
              <a:latin typeface="Playfair Display Black"/>
              <a:ea typeface="Playfair Display Black"/>
              <a:cs typeface="Playfair Display Black"/>
              <a:sym typeface="Playfair Display Black"/>
            </a:endParaRPr>
          </a:p>
        </p:txBody>
      </p:sp>
      <p:sp>
        <p:nvSpPr>
          <p:cNvPr id="163" name="Google Shape;163;p15"/>
          <p:cNvSpPr txBox="1"/>
          <p:nvPr/>
        </p:nvSpPr>
        <p:spPr>
          <a:xfrm>
            <a:off x="3732313" y="1756198"/>
            <a:ext cx="69105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164" name="Google Shape;164;p15"/>
          <p:cNvSpPr txBox="1"/>
          <p:nvPr/>
        </p:nvSpPr>
        <p:spPr>
          <a:xfrm>
            <a:off x="856388" y="6452093"/>
            <a:ext cx="69105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65" name="Google Shape;165;p15"/>
          <p:cNvSpPr txBox="1"/>
          <p:nvPr/>
        </p:nvSpPr>
        <p:spPr>
          <a:xfrm>
            <a:off x="856388" y="1280385"/>
            <a:ext cx="6910500" cy="2154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t/>
            </a:r>
            <a:endParaRPr/>
          </a:p>
        </p:txBody>
      </p:sp>
      <p:sp>
        <p:nvSpPr>
          <p:cNvPr id="166" name="Google Shape;166;p15"/>
          <p:cNvSpPr txBox="1"/>
          <p:nvPr/>
        </p:nvSpPr>
        <p:spPr>
          <a:xfrm>
            <a:off x="856388" y="8732998"/>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13"/>
              </a:lnSpc>
              <a:spcBef>
                <a:spcPts val="0"/>
              </a:spcBef>
              <a:spcAft>
                <a:spcPts val="0"/>
              </a:spcAft>
              <a:buNone/>
            </a:pPr>
            <a:r>
              <a:t/>
            </a:r>
            <a:endParaRPr/>
          </a:p>
        </p:txBody>
      </p:sp>
      <p:sp>
        <p:nvSpPr>
          <p:cNvPr id="167" name="Google Shape;167;p15"/>
          <p:cNvSpPr txBox="1"/>
          <p:nvPr/>
        </p:nvSpPr>
        <p:spPr>
          <a:xfrm>
            <a:off x="856388" y="9328649"/>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grpSp>
        <p:nvGrpSpPr>
          <p:cNvPr id="168" name="Google Shape;168;p15"/>
          <p:cNvGrpSpPr/>
          <p:nvPr/>
        </p:nvGrpSpPr>
        <p:grpSpPr>
          <a:xfrm>
            <a:off x="16493527" y="1280385"/>
            <a:ext cx="406852" cy="408676"/>
            <a:chOff x="1813" y="0"/>
            <a:chExt cx="809173" cy="812800"/>
          </a:xfrm>
        </p:grpSpPr>
        <p:sp>
          <p:nvSpPr>
            <p:cNvPr id="169" name="Google Shape;169;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1" name="Google Shape;171;p15"/>
          <p:cNvGrpSpPr/>
          <p:nvPr/>
        </p:nvGrpSpPr>
        <p:grpSpPr>
          <a:xfrm>
            <a:off x="17057202" y="1280385"/>
            <a:ext cx="406852" cy="408676"/>
            <a:chOff x="1813" y="0"/>
            <a:chExt cx="809173" cy="812800"/>
          </a:xfrm>
        </p:grpSpPr>
        <p:sp>
          <p:nvSpPr>
            <p:cNvPr id="172" name="Google Shape;172;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4" name="Google Shape;174;p15"/>
          <p:cNvGrpSpPr/>
          <p:nvPr/>
        </p:nvGrpSpPr>
        <p:grpSpPr>
          <a:xfrm>
            <a:off x="17618249" y="1280385"/>
            <a:ext cx="406852" cy="408676"/>
            <a:chOff x="1813" y="0"/>
            <a:chExt cx="809173" cy="812800"/>
          </a:xfrm>
        </p:grpSpPr>
        <p:sp>
          <p:nvSpPr>
            <p:cNvPr id="175" name="Google Shape;175;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7" name="Google Shape;177;p15"/>
          <p:cNvGrpSpPr/>
          <p:nvPr/>
        </p:nvGrpSpPr>
        <p:grpSpPr>
          <a:xfrm>
            <a:off x="8378227" y="8752048"/>
            <a:ext cx="406852" cy="408676"/>
            <a:chOff x="1813" y="0"/>
            <a:chExt cx="809173" cy="812800"/>
          </a:xfrm>
        </p:grpSpPr>
        <p:sp>
          <p:nvSpPr>
            <p:cNvPr id="178" name="Google Shape;178;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0" name="Google Shape;180;p15"/>
          <p:cNvGrpSpPr/>
          <p:nvPr/>
        </p:nvGrpSpPr>
        <p:grpSpPr>
          <a:xfrm>
            <a:off x="8941902" y="8752048"/>
            <a:ext cx="406852" cy="408676"/>
            <a:chOff x="1813" y="0"/>
            <a:chExt cx="809173" cy="812800"/>
          </a:xfrm>
        </p:grpSpPr>
        <p:sp>
          <p:nvSpPr>
            <p:cNvPr id="181" name="Google Shape;181;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3" name="Google Shape;183;p15"/>
          <p:cNvGrpSpPr/>
          <p:nvPr/>
        </p:nvGrpSpPr>
        <p:grpSpPr>
          <a:xfrm>
            <a:off x="9502949" y="8752048"/>
            <a:ext cx="406852" cy="408676"/>
            <a:chOff x="1813" y="0"/>
            <a:chExt cx="809173" cy="812800"/>
          </a:xfrm>
        </p:grpSpPr>
        <p:sp>
          <p:nvSpPr>
            <p:cNvPr id="184" name="Google Shape;184;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1" name="Shape 731"/>
        <p:cNvGrpSpPr/>
        <p:nvPr/>
      </p:nvGrpSpPr>
      <p:grpSpPr>
        <a:xfrm>
          <a:off x="0" y="0"/>
          <a:ext cx="0" cy="0"/>
          <a:chOff x="0" y="0"/>
          <a:chExt cx="0" cy="0"/>
        </a:xfrm>
      </p:grpSpPr>
      <p:sp>
        <p:nvSpPr>
          <p:cNvPr id="732" name="Google Shape;732;p42"/>
          <p:cNvSpPr txBox="1"/>
          <p:nvPr/>
        </p:nvSpPr>
        <p:spPr>
          <a:xfrm>
            <a:off x="228600" y="785163"/>
            <a:ext cx="116505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lunch</a:t>
            </a:r>
            <a:endParaRPr b="1" sz="3150">
              <a:solidFill>
                <a:schemeClr val="dk1"/>
              </a:solidFill>
              <a:highlight>
                <a:srgbClr val="FFFFFF"/>
              </a:highlight>
            </a:endParaRPr>
          </a:p>
        </p:txBody>
      </p:sp>
      <p:cxnSp>
        <p:nvCxnSpPr>
          <p:cNvPr id="733" name="Google Shape;733;p42"/>
          <p:cNvCxnSpPr/>
          <p:nvPr/>
        </p:nvCxnSpPr>
        <p:spPr>
          <a:xfrm flipH="1" rot="10800000">
            <a:off x="2303050" y="1018275"/>
            <a:ext cx="13489200" cy="30900"/>
          </a:xfrm>
          <a:prstGeom prst="straightConnector1">
            <a:avLst/>
          </a:prstGeom>
          <a:noFill/>
          <a:ln cap="flat" cmpd="sng" w="38100">
            <a:solidFill>
              <a:srgbClr val="0B1320"/>
            </a:solidFill>
            <a:prstDash val="solid"/>
            <a:round/>
            <a:headEnd len="sm" w="sm" type="none"/>
            <a:tailEnd len="sm" w="sm" type="none"/>
          </a:ln>
        </p:spPr>
      </p:cxnSp>
      <p:grpSp>
        <p:nvGrpSpPr>
          <p:cNvPr id="734" name="Google Shape;734;p42"/>
          <p:cNvGrpSpPr/>
          <p:nvPr/>
        </p:nvGrpSpPr>
        <p:grpSpPr>
          <a:xfrm>
            <a:off x="16294495" y="813924"/>
            <a:ext cx="406852" cy="408676"/>
            <a:chOff x="1813" y="0"/>
            <a:chExt cx="809173" cy="812800"/>
          </a:xfrm>
        </p:grpSpPr>
        <p:sp>
          <p:nvSpPr>
            <p:cNvPr id="735" name="Google Shape;735;p4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37" name="Google Shape;737;p42"/>
          <p:cNvGrpSpPr/>
          <p:nvPr/>
        </p:nvGrpSpPr>
        <p:grpSpPr>
          <a:xfrm>
            <a:off x="16858169" y="813924"/>
            <a:ext cx="406852" cy="408676"/>
            <a:chOff x="1813" y="0"/>
            <a:chExt cx="809173" cy="812800"/>
          </a:xfrm>
        </p:grpSpPr>
        <p:sp>
          <p:nvSpPr>
            <p:cNvPr id="738" name="Google Shape;738;p4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40" name="Google Shape;740;p42"/>
          <p:cNvGrpSpPr/>
          <p:nvPr/>
        </p:nvGrpSpPr>
        <p:grpSpPr>
          <a:xfrm>
            <a:off x="17419216" y="813924"/>
            <a:ext cx="406852" cy="408676"/>
            <a:chOff x="1813" y="0"/>
            <a:chExt cx="809173" cy="812800"/>
          </a:xfrm>
        </p:grpSpPr>
        <p:sp>
          <p:nvSpPr>
            <p:cNvPr id="741" name="Google Shape;741;p4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743" name="Google Shape;743;p42"/>
          <p:cNvPicPr preferRelativeResize="0"/>
          <p:nvPr/>
        </p:nvPicPr>
        <p:blipFill>
          <a:blip r:embed="rId3">
            <a:alphaModFix/>
          </a:blip>
          <a:stretch>
            <a:fillRect/>
          </a:stretch>
        </p:blipFill>
        <p:spPr>
          <a:xfrm>
            <a:off x="0" y="1938139"/>
            <a:ext cx="18287999" cy="834886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7" name="Shape 747"/>
        <p:cNvGrpSpPr/>
        <p:nvPr/>
      </p:nvGrpSpPr>
      <p:grpSpPr>
        <a:xfrm>
          <a:off x="0" y="0"/>
          <a:ext cx="0" cy="0"/>
          <a:chOff x="0" y="0"/>
          <a:chExt cx="0" cy="0"/>
        </a:xfrm>
      </p:grpSpPr>
      <p:sp>
        <p:nvSpPr>
          <p:cNvPr id="748" name="Google Shape;748;p43"/>
          <p:cNvSpPr txBox="1"/>
          <p:nvPr/>
        </p:nvSpPr>
        <p:spPr>
          <a:xfrm>
            <a:off x="228600" y="785163"/>
            <a:ext cx="11650500" cy="4848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150">
                <a:solidFill>
                  <a:schemeClr val="dk1"/>
                </a:solidFill>
                <a:highlight>
                  <a:srgbClr val="FFFFFF"/>
                </a:highlight>
              </a:rPr>
              <a:t>gender</a:t>
            </a:r>
            <a:endParaRPr b="1" sz="3150">
              <a:solidFill>
                <a:schemeClr val="dk1"/>
              </a:solidFill>
              <a:highlight>
                <a:srgbClr val="FFFFFF"/>
              </a:highlight>
            </a:endParaRPr>
          </a:p>
        </p:txBody>
      </p:sp>
      <p:cxnSp>
        <p:nvCxnSpPr>
          <p:cNvPr id="749" name="Google Shape;749;p43"/>
          <p:cNvCxnSpPr/>
          <p:nvPr/>
        </p:nvCxnSpPr>
        <p:spPr>
          <a:xfrm flipH="1" rot="10800000">
            <a:off x="2456600" y="1018350"/>
            <a:ext cx="13335600" cy="56400"/>
          </a:xfrm>
          <a:prstGeom prst="straightConnector1">
            <a:avLst/>
          </a:prstGeom>
          <a:noFill/>
          <a:ln cap="flat" cmpd="sng" w="38100">
            <a:solidFill>
              <a:srgbClr val="0B1320"/>
            </a:solidFill>
            <a:prstDash val="solid"/>
            <a:round/>
            <a:headEnd len="sm" w="sm" type="none"/>
            <a:tailEnd len="sm" w="sm" type="none"/>
          </a:ln>
        </p:spPr>
      </p:cxnSp>
      <p:grpSp>
        <p:nvGrpSpPr>
          <p:cNvPr id="750" name="Google Shape;750;p43"/>
          <p:cNvGrpSpPr/>
          <p:nvPr/>
        </p:nvGrpSpPr>
        <p:grpSpPr>
          <a:xfrm>
            <a:off x="16294495" y="813924"/>
            <a:ext cx="406852" cy="408676"/>
            <a:chOff x="1813" y="0"/>
            <a:chExt cx="809173" cy="812800"/>
          </a:xfrm>
        </p:grpSpPr>
        <p:sp>
          <p:nvSpPr>
            <p:cNvPr id="751" name="Google Shape;751;p4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3" name="Google Shape;753;p43"/>
          <p:cNvGrpSpPr/>
          <p:nvPr/>
        </p:nvGrpSpPr>
        <p:grpSpPr>
          <a:xfrm>
            <a:off x="16858169" y="813924"/>
            <a:ext cx="406852" cy="408676"/>
            <a:chOff x="1813" y="0"/>
            <a:chExt cx="809173" cy="812800"/>
          </a:xfrm>
        </p:grpSpPr>
        <p:sp>
          <p:nvSpPr>
            <p:cNvPr id="754" name="Google Shape;754;p4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6" name="Google Shape;756;p43"/>
          <p:cNvGrpSpPr/>
          <p:nvPr/>
        </p:nvGrpSpPr>
        <p:grpSpPr>
          <a:xfrm>
            <a:off x="17419216" y="813924"/>
            <a:ext cx="406852" cy="408676"/>
            <a:chOff x="1813" y="0"/>
            <a:chExt cx="809173" cy="812800"/>
          </a:xfrm>
        </p:grpSpPr>
        <p:sp>
          <p:nvSpPr>
            <p:cNvPr id="757" name="Google Shape;757;p4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759" name="Google Shape;759;p43"/>
          <p:cNvPicPr preferRelativeResize="0"/>
          <p:nvPr/>
        </p:nvPicPr>
        <p:blipFill>
          <a:blip r:embed="rId3">
            <a:alphaModFix/>
          </a:blip>
          <a:stretch>
            <a:fillRect/>
          </a:stretch>
        </p:blipFill>
        <p:spPr>
          <a:xfrm>
            <a:off x="0" y="1938139"/>
            <a:ext cx="18287999" cy="83488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763" name="Shape 763"/>
        <p:cNvGrpSpPr/>
        <p:nvPr/>
      </p:nvGrpSpPr>
      <p:grpSpPr>
        <a:xfrm>
          <a:off x="0" y="0"/>
          <a:ext cx="0" cy="0"/>
          <a:chOff x="0" y="0"/>
          <a:chExt cx="0" cy="0"/>
        </a:xfrm>
      </p:grpSpPr>
      <p:sp>
        <p:nvSpPr>
          <p:cNvPr id="764" name="Google Shape;764;p44"/>
          <p:cNvSpPr txBox="1"/>
          <p:nvPr/>
        </p:nvSpPr>
        <p:spPr>
          <a:xfrm>
            <a:off x="1912325" y="1802625"/>
            <a:ext cx="13312200" cy="1930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SzPts val="1100"/>
              <a:buNone/>
            </a:pPr>
            <a:r>
              <a:rPr lang="en-US" sz="5700">
                <a:solidFill>
                  <a:schemeClr val="accent1"/>
                </a:solidFill>
                <a:latin typeface="Playfair Display Black"/>
                <a:ea typeface="Playfair Display Black"/>
                <a:cs typeface="Playfair Display Black"/>
                <a:sym typeface="Playfair Display Black"/>
              </a:rPr>
              <a:t>Distribution of scores by column for each test score</a:t>
            </a:r>
            <a:endParaRPr sz="5700">
              <a:solidFill>
                <a:schemeClr val="accent1"/>
              </a:solidFill>
              <a:latin typeface="Playfair Display Black"/>
              <a:ea typeface="Playfair Display Black"/>
              <a:cs typeface="Playfair Display Black"/>
              <a:sym typeface="Playfair Display Black"/>
            </a:endParaRPr>
          </a:p>
        </p:txBody>
      </p:sp>
      <p:sp>
        <p:nvSpPr>
          <p:cNvPr id="765" name="Google Shape;765;p44"/>
          <p:cNvSpPr txBox="1"/>
          <p:nvPr/>
        </p:nvSpPr>
        <p:spPr>
          <a:xfrm>
            <a:off x="2620225" y="4294088"/>
            <a:ext cx="9160500" cy="2960100"/>
          </a:xfrm>
          <a:prstGeom prst="rect">
            <a:avLst/>
          </a:prstGeom>
          <a:noFill/>
          <a:ln>
            <a:noFill/>
          </a:ln>
        </p:spPr>
        <p:txBody>
          <a:bodyPr anchorCtr="0" anchor="t" bIns="0" lIns="0" spcFirstLastPara="1" rIns="0" wrap="square" tIns="0">
            <a:spAutoFit/>
          </a:bodyPr>
          <a:lstStyle/>
          <a:p>
            <a:pPr indent="-472821" lvl="0" marL="457200" rtl="0" algn="l">
              <a:spcBef>
                <a:spcPts val="0"/>
              </a:spcBef>
              <a:spcAft>
                <a:spcPts val="0"/>
              </a:spcAft>
              <a:buClr>
                <a:schemeClr val="accent6"/>
              </a:buClr>
              <a:buSzPts val="3846"/>
              <a:buChar char="●"/>
            </a:pPr>
            <a:r>
              <a:rPr b="1" lang="en-US" sz="3846">
                <a:solidFill>
                  <a:schemeClr val="accent6"/>
                </a:solidFill>
              </a:rPr>
              <a:t>test preparation course</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lunch</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gender</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parental level of education</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race/ethnicity</a:t>
            </a:r>
            <a:endParaRPr b="1" sz="3846">
              <a:solidFill>
                <a:schemeClr val="accent6"/>
              </a:solidFill>
            </a:endParaRPr>
          </a:p>
        </p:txBody>
      </p:sp>
      <p:cxnSp>
        <p:nvCxnSpPr>
          <p:cNvPr id="766" name="Google Shape;766;p44"/>
          <p:cNvCxnSpPr/>
          <p:nvPr/>
        </p:nvCxnSpPr>
        <p:spPr>
          <a:xfrm>
            <a:off x="1912327" y="874461"/>
            <a:ext cx="13312200" cy="0"/>
          </a:xfrm>
          <a:prstGeom prst="straightConnector1">
            <a:avLst/>
          </a:prstGeom>
          <a:noFill/>
          <a:ln cap="flat" cmpd="sng" w="38100">
            <a:solidFill>
              <a:srgbClr val="0B1320"/>
            </a:solidFill>
            <a:prstDash val="solid"/>
            <a:round/>
            <a:headEnd len="sm" w="sm" type="none"/>
            <a:tailEnd len="sm" w="sm" type="none"/>
          </a:ln>
        </p:spPr>
      </p:cxnSp>
      <p:grpSp>
        <p:nvGrpSpPr>
          <p:cNvPr id="767" name="Google Shape;767;p44"/>
          <p:cNvGrpSpPr/>
          <p:nvPr/>
        </p:nvGrpSpPr>
        <p:grpSpPr>
          <a:xfrm>
            <a:off x="16109637" y="670137"/>
            <a:ext cx="406852" cy="408676"/>
            <a:chOff x="1813" y="0"/>
            <a:chExt cx="809173" cy="812800"/>
          </a:xfrm>
        </p:grpSpPr>
        <p:sp>
          <p:nvSpPr>
            <p:cNvPr id="768" name="Google Shape;768;p4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0" name="Google Shape;770;p44"/>
          <p:cNvGrpSpPr/>
          <p:nvPr/>
        </p:nvGrpSpPr>
        <p:grpSpPr>
          <a:xfrm>
            <a:off x="16673311" y="670137"/>
            <a:ext cx="406852" cy="408676"/>
            <a:chOff x="1813" y="0"/>
            <a:chExt cx="809173" cy="812800"/>
          </a:xfrm>
        </p:grpSpPr>
        <p:sp>
          <p:nvSpPr>
            <p:cNvPr id="771" name="Google Shape;771;p4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3" name="Google Shape;773;p44"/>
          <p:cNvGrpSpPr/>
          <p:nvPr/>
        </p:nvGrpSpPr>
        <p:grpSpPr>
          <a:xfrm>
            <a:off x="17234359" y="670137"/>
            <a:ext cx="406852" cy="408676"/>
            <a:chOff x="1813" y="0"/>
            <a:chExt cx="809173" cy="812800"/>
          </a:xfrm>
        </p:grpSpPr>
        <p:sp>
          <p:nvSpPr>
            <p:cNvPr id="774" name="Google Shape;774;p4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6" name="Google Shape;776;p44"/>
          <p:cNvGrpSpPr/>
          <p:nvPr/>
        </p:nvGrpSpPr>
        <p:grpSpPr>
          <a:xfrm>
            <a:off x="13272772" y="6149120"/>
            <a:ext cx="6999679" cy="8616579"/>
            <a:chOff x="0" y="0"/>
            <a:chExt cx="9332905" cy="11488772"/>
          </a:xfrm>
        </p:grpSpPr>
        <p:grpSp>
          <p:nvGrpSpPr>
            <p:cNvPr id="777" name="Google Shape;777;p44"/>
            <p:cNvGrpSpPr/>
            <p:nvPr/>
          </p:nvGrpSpPr>
          <p:grpSpPr>
            <a:xfrm>
              <a:off x="0" y="0"/>
              <a:ext cx="9332905" cy="11488772"/>
              <a:chOff x="0" y="0"/>
              <a:chExt cx="660400" cy="812950"/>
            </a:xfrm>
          </p:grpSpPr>
          <p:sp>
            <p:nvSpPr>
              <p:cNvPr id="778" name="Google Shape;778;p44"/>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4"/>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80" name="Google Shape;780;p44"/>
            <p:cNvGrpSpPr/>
            <p:nvPr/>
          </p:nvGrpSpPr>
          <p:grpSpPr>
            <a:xfrm>
              <a:off x="545238" y="671062"/>
              <a:ext cx="8242386" cy="10146348"/>
              <a:chOff x="0" y="0"/>
              <a:chExt cx="660400" cy="812950"/>
            </a:xfrm>
          </p:grpSpPr>
          <p:sp>
            <p:nvSpPr>
              <p:cNvPr id="781" name="Google Shape;781;p44"/>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83" name="Google Shape;783;p44"/>
            <p:cNvGrpSpPr/>
            <p:nvPr/>
          </p:nvGrpSpPr>
          <p:grpSpPr>
            <a:xfrm>
              <a:off x="1083502" y="1333541"/>
              <a:ext cx="7165868" cy="8821158"/>
              <a:chOff x="0" y="0"/>
              <a:chExt cx="660400" cy="812950"/>
            </a:xfrm>
          </p:grpSpPr>
          <p:sp>
            <p:nvSpPr>
              <p:cNvPr id="784" name="Google Shape;784;p44"/>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4"/>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9" name="Shape 789"/>
        <p:cNvGrpSpPr/>
        <p:nvPr/>
      </p:nvGrpSpPr>
      <p:grpSpPr>
        <a:xfrm>
          <a:off x="0" y="0"/>
          <a:ext cx="0" cy="0"/>
          <a:chOff x="0" y="0"/>
          <a:chExt cx="0" cy="0"/>
        </a:xfrm>
      </p:grpSpPr>
      <p:sp>
        <p:nvSpPr>
          <p:cNvPr id="790" name="Google Shape;790;p45"/>
          <p:cNvSpPr txBox="1"/>
          <p:nvPr/>
        </p:nvSpPr>
        <p:spPr>
          <a:xfrm>
            <a:off x="206475" y="674550"/>
            <a:ext cx="14324100" cy="5310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450">
                <a:solidFill>
                  <a:schemeClr val="dk1"/>
                </a:solidFill>
                <a:highlight>
                  <a:srgbClr val="FFFFFF"/>
                </a:highlight>
              </a:rPr>
              <a:t>Distribution of scores by column for each test score </a:t>
            </a:r>
            <a:r>
              <a:rPr b="1" lang="en-US" sz="2400">
                <a:solidFill>
                  <a:srgbClr val="FF9F1C"/>
                </a:solidFill>
                <a:latin typeface="Roboto"/>
                <a:ea typeface="Roboto"/>
                <a:cs typeface="Roboto"/>
                <a:sym typeface="Roboto"/>
              </a:rPr>
              <a:t>test preparation course</a:t>
            </a:r>
            <a:endParaRPr b="1" sz="2500">
              <a:solidFill>
                <a:schemeClr val="dk1"/>
              </a:solidFill>
              <a:highlight>
                <a:srgbClr val="FFFFFF"/>
              </a:highlight>
            </a:endParaRPr>
          </a:p>
        </p:txBody>
      </p:sp>
      <p:cxnSp>
        <p:nvCxnSpPr>
          <p:cNvPr id="791" name="Google Shape;791;p45"/>
          <p:cNvCxnSpPr/>
          <p:nvPr/>
        </p:nvCxnSpPr>
        <p:spPr>
          <a:xfrm flipH="1" rot="10800000">
            <a:off x="14975025" y="1018425"/>
            <a:ext cx="817200" cy="3600"/>
          </a:xfrm>
          <a:prstGeom prst="straightConnector1">
            <a:avLst/>
          </a:prstGeom>
          <a:noFill/>
          <a:ln cap="flat" cmpd="sng" w="38100">
            <a:solidFill>
              <a:srgbClr val="0B1320"/>
            </a:solidFill>
            <a:prstDash val="solid"/>
            <a:round/>
            <a:headEnd len="sm" w="sm" type="none"/>
            <a:tailEnd len="sm" w="sm" type="none"/>
          </a:ln>
        </p:spPr>
      </p:cxnSp>
      <p:grpSp>
        <p:nvGrpSpPr>
          <p:cNvPr id="792" name="Google Shape;792;p45"/>
          <p:cNvGrpSpPr/>
          <p:nvPr/>
        </p:nvGrpSpPr>
        <p:grpSpPr>
          <a:xfrm>
            <a:off x="16294495" y="813924"/>
            <a:ext cx="406852" cy="408676"/>
            <a:chOff x="1813" y="0"/>
            <a:chExt cx="809173" cy="812800"/>
          </a:xfrm>
        </p:grpSpPr>
        <p:sp>
          <p:nvSpPr>
            <p:cNvPr id="793" name="Google Shape;793;p4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95" name="Google Shape;795;p45"/>
          <p:cNvGrpSpPr/>
          <p:nvPr/>
        </p:nvGrpSpPr>
        <p:grpSpPr>
          <a:xfrm>
            <a:off x="16858169" y="813924"/>
            <a:ext cx="406852" cy="408676"/>
            <a:chOff x="1813" y="0"/>
            <a:chExt cx="809173" cy="812800"/>
          </a:xfrm>
        </p:grpSpPr>
        <p:sp>
          <p:nvSpPr>
            <p:cNvPr id="796" name="Google Shape;796;p4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98" name="Google Shape;798;p45"/>
          <p:cNvGrpSpPr/>
          <p:nvPr/>
        </p:nvGrpSpPr>
        <p:grpSpPr>
          <a:xfrm>
            <a:off x="17419216" y="813924"/>
            <a:ext cx="406852" cy="408676"/>
            <a:chOff x="1813" y="0"/>
            <a:chExt cx="809173" cy="812800"/>
          </a:xfrm>
        </p:grpSpPr>
        <p:sp>
          <p:nvSpPr>
            <p:cNvPr id="799" name="Google Shape;799;p4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01" name="Google Shape;801;p45"/>
          <p:cNvSpPr txBox="1"/>
          <p:nvPr/>
        </p:nvSpPr>
        <p:spPr>
          <a:xfrm>
            <a:off x="206475" y="7276225"/>
            <a:ext cx="10306200" cy="1759800"/>
          </a:xfrm>
          <a:prstGeom prst="rect">
            <a:avLst/>
          </a:prstGeom>
          <a:noFill/>
          <a:ln>
            <a:noFill/>
          </a:ln>
        </p:spPr>
        <p:txBody>
          <a:bodyPr anchorCtr="0" anchor="t" bIns="0" lIns="0" spcFirstLastPara="1" rIns="0" wrap="square" tIns="0">
            <a:spAutoFit/>
          </a:bodyPr>
          <a:lstStyle/>
          <a:p>
            <a:pPr indent="0" lvl="0" marL="0" rtl="0" algn="just">
              <a:spcBef>
                <a:spcPts val="1000"/>
              </a:spcBef>
              <a:spcAft>
                <a:spcPts val="0"/>
              </a:spcAft>
              <a:buSzPts val="1100"/>
              <a:buNone/>
            </a:pPr>
            <a:r>
              <a:rPr b="1" lang="en-US" sz="2650">
                <a:solidFill>
                  <a:schemeClr val="dk1"/>
                </a:solidFill>
                <a:highlight>
                  <a:srgbClr val="F1C232"/>
                </a:highlight>
              </a:rPr>
              <a:t>Exam preparation has a greater effect on the result of reading and writing scores and does not have a significant effect on the math score </a:t>
            </a:r>
            <a:endParaRPr b="1" sz="2650">
              <a:solidFill>
                <a:schemeClr val="dk1"/>
              </a:solidFill>
              <a:highlight>
                <a:srgbClr val="F1C232"/>
              </a:highlight>
            </a:endParaRPr>
          </a:p>
          <a:p>
            <a:pPr indent="0" lvl="0" marL="0" rtl="0" algn="just">
              <a:spcBef>
                <a:spcPts val="1000"/>
              </a:spcBef>
              <a:spcAft>
                <a:spcPts val="0"/>
              </a:spcAft>
              <a:buSzPts val="1100"/>
              <a:buNone/>
            </a:pPr>
            <a:r>
              <a:rPr b="1" lang="en-US" sz="2650">
                <a:solidFill>
                  <a:schemeClr val="dk1"/>
                </a:solidFill>
                <a:highlight>
                  <a:srgbClr val="F1C232"/>
                </a:highlight>
              </a:rPr>
              <a:t>but on average has effect on performance </a:t>
            </a:r>
            <a:endParaRPr b="1" sz="2800">
              <a:solidFill>
                <a:schemeClr val="dk1"/>
              </a:solidFill>
              <a:highlight>
                <a:srgbClr val="F1C232"/>
              </a:highlight>
            </a:endParaRPr>
          </a:p>
        </p:txBody>
      </p:sp>
      <p:pic>
        <p:nvPicPr>
          <p:cNvPr id="802" name="Google Shape;802;p45"/>
          <p:cNvPicPr preferRelativeResize="0"/>
          <p:nvPr/>
        </p:nvPicPr>
        <p:blipFill>
          <a:blip r:embed="rId3">
            <a:alphaModFix/>
          </a:blip>
          <a:stretch>
            <a:fillRect/>
          </a:stretch>
        </p:blipFill>
        <p:spPr>
          <a:xfrm>
            <a:off x="108150" y="1697485"/>
            <a:ext cx="6186125" cy="3864150"/>
          </a:xfrm>
          <a:prstGeom prst="rect">
            <a:avLst/>
          </a:prstGeom>
          <a:noFill/>
          <a:ln>
            <a:noFill/>
          </a:ln>
        </p:spPr>
      </p:pic>
      <p:pic>
        <p:nvPicPr>
          <p:cNvPr id="803" name="Google Shape;803;p45"/>
          <p:cNvPicPr preferRelativeResize="0"/>
          <p:nvPr/>
        </p:nvPicPr>
        <p:blipFill>
          <a:blip r:embed="rId4">
            <a:alphaModFix/>
          </a:blip>
          <a:stretch>
            <a:fillRect/>
          </a:stretch>
        </p:blipFill>
        <p:spPr>
          <a:xfrm>
            <a:off x="6160375" y="1621275"/>
            <a:ext cx="6186125" cy="4005884"/>
          </a:xfrm>
          <a:prstGeom prst="rect">
            <a:avLst/>
          </a:prstGeom>
          <a:noFill/>
          <a:ln>
            <a:noFill/>
          </a:ln>
        </p:spPr>
      </p:pic>
      <p:pic>
        <p:nvPicPr>
          <p:cNvPr id="804" name="Google Shape;804;p45"/>
          <p:cNvPicPr preferRelativeResize="0"/>
          <p:nvPr/>
        </p:nvPicPr>
        <p:blipFill rotWithShape="1">
          <a:blip r:embed="rId5">
            <a:alphaModFix/>
          </a:blip>
          <a:srcRect b="0" l="0" r="398" t="0"/>
          <a:stretch/>
        </p:blipFill>
        <p:spPr>
          <a:xfrm>
            <a:off x="12346500" y="1656750"/>
            <a:ext cx="5941500" cy="4005875"/>
          </a:xfrm>
          <a:prstGeom prst="rect">
            <a:avLst/>
          </a:prstGeom>
          <a:noFill/>
          <a:ln>
            <a:noFill/>
          </a:ln>
        </p:spPr>
      </p:pic>
      <p:pic>
        <p:nvPicPr>
          <p:cNvPr id="805" name="Google Shape;805;p45"/>
          <p:cNvPicPr preferRelativeResize="0"/>
          <p:nvPr/>
        </p:nvPicPr>
        <p:blipFill rotWithShape="1">
          <a:blip r:embed="rId6">
            <a:alphaModFix/>
          </a:blip>
          <a:srcRect b="0" l="0" r="2666" t="0"/>
          <a:stretch/>
        </p:blipFill>
        <p:spPr>
          <a:xfrm>
            <a:off x="12147650" y="5720800"/>
            <a:ext cx="6186125" cy="4169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9" name="Shape 809"/>
        <p:cNvGrpSpPr/>
        <p:nvPr/>
      </p:nvGrpSpPr>
      <p:grpSpPr>
        <a:xfrm>
          <a:off x="0" y="0"/>
          <a:ext cx="0" cy="0"/>
          <a:chOff x="0" y="0"/>
          <a:chExt cx="0" cy="0"/>
        </a:xfrm>
      </p:grpSpPr>
      <p:sp>
        <p:nvSpPr>
          <p:cNvPr id="810" name="Google Shape;810;p46"/>
          <p:cNvSpPr txBox="1"/>
          <p:nvPr/>
        </p:nvSpPr>
        <p:spPr>
          <a:xfrm>
            <a:off x="206475" y="674550"/>
            <a:ext cx="12902100" cy="5310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450">
                <a:solidFill>
                  <a:schemeClr val="dk1"/>
                </a:solidFill>
                <a:highlight>
                  <a:srgbClr val="FFFFFF"/>
                </a:highlight>
              </a:rPr>
              <a:t>Distribution of scores by column for each test score  </a:t>
            </a:r>
            <a:r>
              <a:rPr b="1" lang="en-US" sz="2400">
                <a:solidFill>
                  <a:srgbClr val="FF9F1C"/>
                </a:solidFill>
                <a:latin typeface="Roboto"/>
                <a:ea typeface="Roboto"/>
                <a:cs typeface="Roboto"/>
                <a:sym typeface="Roboto"/>
              </a:rPr>
              <a:t>lunch</a:t>
            </a:r>
            <a:endParaRPr b="1" sz="1500">
              <a:solidFill>
                <a:schemeClr val="dk1"/>
              </a:solidFill>
              <a:highlight>
                <a:srgbClr val="FFFFFF"/>
              </a:highlight>
            </a:endParaRPr>
          </a:p>
        </p:txBody>
      </p:sp>
      <p:cxnSp>
        <p:nvCxnSpPr>
          <p:cNvPr id="811" name="Google Shape;811;p46"/>
          <p:cNvCxnSpPr/>
          <p:nvPr/>
        </p:nvCxnSpPr>
        <p:spPr>
          <a:xfrm flipH="1" rot="10800000">
            <a:off x="12619900" y="1016625"/>
            <a:ext cx="3394500" cy="5400"/>
          </a:xfrm>
          <a:prstGeom prst="straightConnector1">
            <a:avLst/>
          </a:prstGeom>
          <a:noFill/>
          <a:ln cap="flat" cmpd="sng" w="38100">
            <a:solidFill>
              <a:srgbClr val="0B1320"/>
            </a:solidFill>
            <a:prstDash val="solid"/>
            <a:round/>
            <a:headEnd len="sm" w="sm" type="none"/>
            <a:tailEnd len="sm" w="sm" type="none"/>
          </a:ln>
        </p:spPr>
      </p:cxnSp>
      <p:grpSp>
        <p:nvGrpSpPr>
          <p:cNvPr id="812" name="Google Shape;812;p46"/>
          <p:cNvGrpSpPr/>
          <p:nvPr/>
        </p:nvGrpSpPr>
        <p:grpSpPr>
          <a:xfrm>
            <a:off x="16294495" y="813924"/>
            <a:ext cx="406852" cy="408676"/>
            <a:chOff x="1813" y="0"/>
            <a:chExt cx="809173" cy="812800"/>
          </a:xfrm>
        </p:grpSpPr>
        <p:sp>
          <p:nvSpPr>
            <p:cNvPr id="813" name="Google Shape;813;p4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15" name="Google Shape;815;p46"/>
          <p:cNvGrpSpPr/>
          <p:nvPr/>
        </p:nvGrpSpPr>
        <p:grpSpPr>
          <a:xfrm>
            <a:off x="16858169" y="813924"/>
            <a:ext cx="406852" cy="408676"/>
            <a:chOff x="1813" y="0"/>
            <a:chExt cx="809173" cy="812800"/>
          </a:xfrm>
        </p:grpSpPr>
        <p:sp>
          <p:nvSpPr>
            <p:cNvPr id="816" name="Google Shape;816;p4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18" name="Google Shape;818;p46"/>
          <p:cNvGrpSpPr/>
          <p:nvPr/>
        </p:nvGrpSpPr>
        <p:grpSpPr>
          <a:xfrm>
            <a:off x="17419216" y="813924"/>
            <a:ext cx="406852" cy="408676"/>
            <a:chOff x="1813" y="0"/>
            <a:chExt cx="809173" cy="812800"/>
          </a:xfrm>
        </p:grpSpPr>
        <p:sp>
          <p:nvSpPr>
            <p:cNvPr id="819" name="Google Shape;819;p4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21" name="Google Shape;821;p46"/>
          <p:cNvSpPr txBox="1"/>
          <p:nvPr/>
        </p:nvSpPr>
        <p:spPr>
          <a:xfrm>
            <a:off x="206475" y="7276225"/>
            <a:ext cx="10306200" cy="1352100"/>
          </a:xfrm>
          <a:prstGeom prst="rect">
            <a:avLst/>
          </a:prstGeom>
          <a:noFill/>
          <a:ln>
            <a:noFill/>
          </a:ln>
        </p:spPr>
        <p:txBody>
          <a:bodyPr anchorCtr="0" anchor="t" bIns="0" lIns="0" spcFirstLastPara="1" rIns="0" wrap="square" tIns="0">
            <a:spAutoFit/>
          </a:bodyPr>
          <a:lstStyle/>
          <a:p>
            <a:pPr indent="0" lvl="0" marL="0" rtl="0" algn="just">
              <a:spcBef>
                <a:spcPts val="1000"/>
              </a:spcBef>
              <a:spcAft>
                <a:spcPts val="0"/>
              </a:spcAft>
              <a:buSzPts val="1100"/>
              <a:buNone/>
            </a:pPr>
            <a:r>
              <a:rPr b="1" lang="en-US" sz="2650">
                <a:solidFill>
                  <a:schemeClr val="dk1"/>
                </a:solidFill>
                <a:highlight>
                  <a:srgbClr val="F1C232"/>
                </a:highlight>
              </a:rPr>
              <a:t>standard lunch</a:t>
            </a:r>
            <a:r>
              <a:rPr b="1" lang="en-US" sz="2650">
                <a:solidFill>
                  <a:schemeClr val="dk1"/>
                </a:solidFill>
                <a:highlight>
                  <a:srgbClr val="F1C232"/>
                </a:highlight>
              </a:rPr>
              <a:t> has positive effect on the result of each 3</a:t>
            </a:r>
            <a:r>
              <a:rPr b="1" lang="en-US" sz="2650">
                <a:solidFill>
                  <a:schemeClr val="dk1"/>
                </a:solidFill>
                <a:highlight>
                  <a:srgbClr val="F1C232"/>
                </a:highlight>
              </a:rPr>
              <a:t> </a:t>
            </a:r>
            <a:r>
              <a:rPr b="1" lang="en-US" sz="2650">
                <a:solidFill>
                  <a:schemeClr val="dk1"/>
                </a:solidFill>
                <a:highlight>
                  <a:srgbClr val="F1C232"/>
                </a:highlight>
              </a:rPr>
              <a:t>score</a:t>
            </a:r>
            <a:r>
              <a:rPr b="1" lang="en-US" sz="2650">
                <a:solidFill>
                  <a:schemeClr val="dk1"/>
                </a:solidFill>
                <a:highlight>
                  <a:srgbClr val="F1C232"/>
                </a:highlight>
              </a:rPr>
              <a:t>s</a:t>
            </a:r>
            <a:r>
              <a:rPr b="1" lang="en-US" sz="2650">
                <a:solidFill>
                  <a:schemeClr val="dk1"/>
                </a:solidFill>
                <a:highlight>
                  <a:srgbClr val="F1C232"/>
                </a:highlight>
              </a:rPr>
              <a:t> but have a significant effect on math score </a:t>
            </a:r>
            <a:endParaRPr b="1" sz="2650">
              <a:solidFill>
                <a:schemeClr val="dk1"/>
              </a:solidFill>
              <a:highlight>
                <a:srgbClr val="F1C232"/>
              </a:highlight>
            </a:endParaRPr>
          </a:p>
          <a:p>
            <a:pPr indent="0" lvl="0" marL="0" rtl="0" algn="just">
              <a:spcBef>
                <a:spcPts val="1000"/>
              </a:spcBef>
              <a:spcAft>
                <a:spcPts val="0"/>
              </a:spcAft>
              <a:buSzPts val="1100"/>
              <a:buNone/>
            </a:pPr>
            <a:r>
              <a:rPr b="1" lang="en-US" sz="2650">
                <a:solidFill>
                  <a:schemeClr val="dk1"/>
                </a:solidFill>
                <a:highlight>
                  <a:srgbClr val="F1C232"/>
                </a:highlight>
              </a:rPr>
              <a:t>on average standard lunch has effect on performance </a:t>
            </a:r>
            <a:endParaRPr b="1" sz="2800">
              <a:solidFill>
                <a:schemeClr val="dk1"/>
              </a:solidFill>
              <a:highlight>
                <a:srgbClr val="F1C232"/>
              </a:highlight>
            </a:endParaRPr>
          </a:p>
        </p:txBody>
      </p:sp>
      <p:sp>
        <p:nvSpPr>
          <p:cNvPr id="822" name="Google Shape;822;p46"/>
          <p:cNvSpPr txBox="1"/>
          <p:nvPr/>
        </p:nvSpPr>
        <p:spPr>
          <a:xfrm>
            <a:off x="12127075" y="314613"/>
            <a:ext cx="4461000" cy="546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t/>
            </a:r>
            <a:endParaRPr b="1" sz="2350">
              <a:solidFill>
                <a:srgbClr val="FF9F1C"/>
              </a:solidFill>
              <a:highlight>
                <a:srgbClr val="FFFFFF"/>
              </a:highlight>
            </a:endParaRPr>
          </a:p>
        </p:txBody>
      </p:sp>
      <p:pic>
        <p:nvPicPr>
          <p:cNvPr id="823" name="Google Shape;823;p46"/>
          <p:cNvPicPr preferRelativeResize="0"/>
          <p:nvPr/>
        </p:nvPicPr>
        <p:blipFill>
          <a:blip r:embed="rId3">
            <a:alphaModFix/>
          </a:blip>
          <a:stretch>
            <a:fillRect/>
          </a:stretch>
        </p:blipFill>
        <p:spPr>
          <a:xfrm>
            <a:off x="0" y="1701324"/>
            <a:ext cx="6000500" cy="4216052"/>
          </a:xfrm>
          <a:prstGeom prst="rect">
            <a:avLst/>
          </a:prstGeom>
          <a:noFill/>
          <a:ln>
            <a:noFill/>
          </a:ln>
        </p:spPr>
      </p:pic>
      <p:pic>
        <p:nvPicPr>
          <p:cNvPr id="824" name="Google Shape;824;p46"/>
          <p:cNvPicPr preferRelativeResize="0"/>
          <p:nvPr/>
        </p:nvPicPr>
        <p:blipFill>
          <a:blip r:embed="rId4">
            <a:alphaModFix/>
          </a:blip>
          <a:stretch>
            <a:fillRect/>
          </a:stretch>
        </p:blipFill>
        <p:spPr>
          <a:xfrm>
            <a:off x="6040338" y="1481700"/>
            <a:ext cx="6000513" cy="4629645"/>
          </a:xfrm>
          <a:prstGeom prst="rect">
            <a:avLst/>
          </a:prstGeom>
          <a:noFill/>
          <a:ln>
            <a:noFill/>
          </a:ln>
        </p:spPr>
      </p:pic>
      <p:pic>
        <p:nvPicPr>
          <p:cNvPr id="825" name="Google Shape;825;p46"/>
          <p:cNvPicPr preferRelativeResize="0"/>
          <p:nvPr/>
        </p:nvPicPr>
        <p:blipFill>
          <a:blip r:embed="rId5">
            <a:alphaModFix/>
          </a:blip>
          <a:stretch>
            <a:fillRect/>
          </a:stretch>
        </p:blipFill>
        <p:spPr>
          <a:xfrm>
            <a:off x="12055025" y="1571700"/>
            <a:ext cx="6000500" cy="4430038"/>
          </a:xfrm>
          <a:prstGeom prst="rect">
            <a:avLst/>
          </a:prstGeom>
          <a:noFill/>
          <a:ln>
            <a:noFill/>
          </a:ln>
        </p:spPr>
      </p:pic>
      <p:pic>
        <p:nvPicPr>
          <p:cNvPr id="826" name="Google Shape;826;p46"/>
          <p:cNvPicPr preferRelativeResize="0"/>
          <p:nvPr/>
        </p:nvPicPr>
        <p:blipFill>
          <a:blip r:embed="rId6">
            <a:alphaModFix/>
          </a:blip>
          <a:stretch>
            <a:fillRect/>
          </a:stretch>
        </p:blipFill>
        <p:spPr>
          <a:xfrm>
            <a:off x="12174075" y="6125041"/>
            <a:ext cx="5881450" cy="416195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0" name="Shape 830"/>
        <p:cNvGrpSpPr/>
        <p:nvPr/>
      </p:nvGrpSpPr>
      <p:grpSpPr>
        <a:xfrm>
          <a:off x="0" y="0"/>
          <a:ext cx="0" cy="0"/>
          <a:chOff x="0" y="0"/>
          <a:chExt cx="0" cy="0"/>
        </a:xfrm>
      </p:grpSpPr>
      <p:sp>
        <p:nvSpPr>
          <p:cNvPr id="831" name="Google Shape;831;p47"/>
          <p:cNvSpPr txBox="1"/>
          <p:nvPr/>
        </p:nvSpPr>
        <p:spPr>
          <a:xfrm>
            <a:off x="206475" y="674550"/>
            <a:ext cx="12591300" cy="5310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450">
                <a:solidFill>
                  <a:schemeClr val="dk1"/>
                </a:solidFill>
                <a:highlight>
                  <a:srgbClr val="FFFFFF"/>
                </a:highlight>
              </a:rPr>
              <a:t>Distribution of scores by column for each test score    </a:t>
            </a:r>
            <a:r>
              <a:rPr b="1" lang="en-US" sz="2400">
                <a:solidFill>
                  <a:srgbClr val="FF9F1C"/>
                </a:solidFill>
                <a:latin typeface="Roboto"/>
                <a:ea typeface="Roboto"/>
                <a:cs typeface="Roboto"/>
                <a:sym typeface="Roboto"/>
              </a:rPr>
              <a:t>gender</a:t>
            </a:r>
            <a:endParaRPr b="1" sz="2500">
              <a:solidFill>
                <a:schemeClr val="dk1"/>
              </a:solidFill>
              <a:highlight>
                <a:srgbClr val="FFFFFF"/>
              </a:highlight>
            </a:endParaRPr>
          </a:p>
        </p:txBody>
      </p:sp>
      <p:cxnSp>
        <p:nvCxnSpPr>
          <p:cNvPr id="832" name="Google Shape;832;p47"/>
          <p:cNvCxnSpPr/>
          <p:nvPr/>
        </p:nvCxnSpPr>
        <p:spPr>
          <a:xfrm flipH="1" rot="10800000">
            <a:off x="13233725" y="1018300"/>
            <a:ext cx="2634600" cy="30300"/>
          </a:xfrm>
          <a:prstGeom prst="straightConnector1">
            <a:avLst/>
          </a:prstGeom>
          <a:noFill/>
          <a:ln cap="flat" cmpd="sng" w="38100">
            <a:solidFill>
              <a:srgbClr val="0B1320"/>
            </a:solidFill>
            <a:prstDash val="solid"/>
            <a:round/>
            <a:headEnd len="sm" w="sm" type="none"/>
            <a:tailEnd len="sm" w="sm" type="none"/>
          </a:ln>
        </p:spPr>
      </p:cxnSp>
      <p:grpSp>
        <p:nvGrpSpPr>
          <p:cNvPr id="833" name="Google Shape;833;p47"/>
          <p:cNvGrpSpPr/>
          <p:nvPr/>
        </p:nvGrpSpPr>
        <p:grpSpPr>
          <a:xfrm>
            <a:off x="16294495" y="813924"/>
            <a:ext cx="406852" cy="408676"/>
            <a:chOff x="1813" y="0"/>
            <a:chExt cx="809173" cy="812800"/>
          </a:xfrm>
        </p:grpSpPr>
        <p:sp>
          <p:nvSpPr>
            <p:cNvPr id="834" name="Google Shape;834;p4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36" name="Google Shape;836;p47"/>
          <p:cNvGrpSpPr/>
          <p:nvPr/>
        </p:nvGrpSpPr>
        <p:grpSpPr>
          <a:xfrm>
            <a:off x="16858169" y="813924"/>
            <a:ext cx="406852" cy="408676"/>
            <a:chOff x="1813" y="0"/>
            <a:chExt cx="809173" cy="812800"/>
          </a:xfrm>
        </p:grpSpPr>
        <p:sp>
          <p:nvSpPr>
            <p:cNvPr id="837" name="Google Shape;837;p4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39" name="Google Shape;839;p47"/>
          <p:cNvGrpSpPr/>
          <p:nvPr/>
        </p:nvGrpSpPr>
        <p:grpSpPr>
          <a:xfrm>
            <a:off x="17419216" y="813924"/>
            <a:ext cx="406852" cy="408676"/>
            <a:chOff x="1813" y="0"/>
            <a:chExt cx="809173" cy="812800"/>
          </a:xfrm>
        </p:grpSpPr>
        <p:sp>
          <p:nvSpPr>
            <p:cNvPr id="840" name="Google Shape;840;p4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42" name="Google Shape;842;p47"/>
          <p:cNvSpPr txBox="1"/>
          <p:nvPr/>
        </p:nvSpPr>
        <p:spPr>
          <a:xfrm>
            <a:off x="206475" y="7276225"/>
            <a:ext cx="10306200" cy="1352100"/>
          </a:xfrm>
          <a:prstGeom prst="rect">
            <a:avLst/>
          </a:prstGeom>
          <a:noFill/>
          <a:ln>
            <a:noFill/>
          </a:ln>
        </p:spPr>
        <p:txBody>
          <a:bodyPr anchorCtr="0" anchor="t" bIns="0" lIns="0" spcFirstLastPara="1" rIns="0" wrap="square" tIns="0">
            <a:spAutoFit/>
          </a:bodyPr>
          <a:lstStyle/>
          <a:p>
            <a:pPr indent="0" lvl="0" marL="0" rtl="0" algn="just">
              <a:spcBef>
                <a:spcPts val="1000"/>
              </a:spcBef>
              <a:spcAft>
                <a:spcPts val="0"/>
              </a:spcAft>
              <a:buSzPts val="1100"/>
              <a:buNone/>
            </a:pPr>
            <a:r>
              <a:rPr b="1" lang="en-US" sz="2650">
                <a:solidFill>
                  <a:schemeClr val="dk1"/>
                </a:solidFill>
                <a:highlight>
                  <a:srgbClr val="F1C232"/>
                </a:highlight>
              </a:rPr>
              <a:t>female</a:t>
            </a:r>
            <a:r>
              <a:rPr b="1" lang="en-US" sz="2650">
                <a:solidFill>
                  <a:schemeClr val="dk1"/>
                </a:solidFill>
                <a:highlight>
                  <a:srgbClr val="F1C232"/>
                </a:highlight>
              </a:rPr>
              <a:t> performed better on reading and writing score but male performed better on math score </a:t>
            </a:r>
            <a:endParaRPr b="1" sz="2650">
              <a:solidFill>
                <a:schemeClr val="dk1"/>
              </a:solidFill>
              <a:highlight>
                <a:srgbClr val="F1C232"/>
              </a:highlight>
            </a:endParaRPr>
          </a:p>
          <a:p>
            <a:pPr indent="0" lvl="0" marL="0" rtl="0" algn="just">
              <a:spcBef>
                <a:spcPts val="1000"/>
              </a:spcBef>
              <a:spcAft>
                <a:spcPts val="0"/>
              </a:spcAft>
              <a:buSzPts val="1100"/>
              <a:buNone/>
            </a:pPr>
            <a:r>
              <a:rPr b="1" lang="en-US" sz="2650">
                <a:solidFill>
                  <a:schemeClr val="dk1"/>
                </a:solidFill>
                <a:highlight>
                  <a:srgbClr val="F1C232"/>
                </a:highlight>
              </a:rPr>
              <a:t>on average female performed better </a:t>
            </a:r>
            <a:endParaRPr b="1" sz="2800">
              <a:solidFill>
                <a:schemeClr val="dk1"/>
              </a:solidFill>
              <a:highlight>
                <a:srgbClr val="F1C232"/>
              </a:highlight>
            </a:endParaRPr>
          </a:p>
        </p:txBody>
      </p:sp>
      <p:pic>
        <p:nvPicPr>
          <p:cNvPr id="843" name="Google Shape;843;p47"/>
          <p:cNvPicPr preferRelativeResize="0"/>
          <p:nvPr/>
        </p:nvPicPr>
        <p:blipFill>
          <a:blip r:embed="rId3">
            <a:alphaModFix/>
          </a:blip>
          <a:stretch>
            <a:fillRect/>
          </a:stretch>
        </p:blipFill>
        <p:spPr>
          <a:xfrm>
            <a:off x="206475" y="1695449"/>
            <a:ext cx="5913875" cy="4082475"/>
          </a:xfrm>
          <a:prstGeom prst="rect">
            <a:avLst/>
          </a:prstGeom>
          <a:noFill/>
          <a:ln>
            <a:noFill/>
          </a:ln>
        </p:spPr>
      </p:pic>
      <p:pic>
        <p:nvPicPr>
          <p:cNvPr id="844" name="Google Shape;844;p47"/>
          <p:cNvPicPr preferRelativeResize="0"/>
          <p:nvPr/>
        </p:nvPicPr>
        <p:blipFill>
          <a:blip r:embed="rId4">
            <a:alphaModFix/>
          </a:blip>
          <a:stretch>
            <a:fillRect/>
          </a:stretch>
        </p:blipFill>
        <p:spPr>
          <a:xfrm>
            <a:off x="6208575" y="1602425"/>
            <a:ext cx="5677491" cy="4082475"/>
          </a:xfrm>
          <a:prstGeom prst="rect">
            <a:avLst/>
          </a:prstGeom>
          <a:noFill/>
          <a:ln>
            <a:noFill/>
          </a:ln>
        </p:spPr>
      </p:pic>
      <p:pic>
        <p:nvPicPr>
          <p:cNvPr id="845" name="Google Shape;845;p47"/>
          <p:cNvPicPr preferRelativeResize="0"/>
          <p:nvPr/>
        </p:nvPicPr>
        <p:blipFill>
          <a:blip r:embed="rId5">
            <a:alphaModFix/>
          </a:blip>
          <a:stretch>
            <a:fillRect/>
          </a:stretch>
        </p:blipFill>
        <p:spPr>
          <a:xfrm>
            <a:off x="11874900" y="1680100"/>
            <a:ext cx="6066491" cy="4082475"/>
          </a:xfrm>
          <a:prstGeom prst="rect">
            <a:avLst/>
          </a:prstGeom>
          <a:noFill/>
          <a:ln>
            <a:noFill/>
          </a:ln>
        </p:spPr>
      </p:pic>
      <p:pic>
        <p:nvPicPr>
          <p:cNvPr id="846" name="Google Shape;846;p47"/>
          <p:cNvPicPr preferRelativeResize="0"/>
          <p:nvPr/>
        </p:nvPicPr>
        <p:blipFill>
          <a:blip r:embed="rId6">
            <a:alphaModFix/>
          </a:blip>
          <a:stretch>
            <a:fillRect/>
          </a:stretch>
        </p:blipFill>
        <p:spPr>
          <a:xfrm>
            <a:off x="11930649" y="5890975"/>
            <a:ext cx="6066500" cy="426974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0" name="Shape 850"/>
        <p:cNvGrpSpPr/>
        <p:nvPr/>
      </p:nvGrpSpPr>
      <p:grpSpPr>
        <a:xfrm>
          <a:off x="0" y="0"/>
          <a:ext cx="0" cy="0"/>
          <a:chOff x="0" y="0"/>
          <a:chExt cx="0" cy="0"/>
        </a:xfrm>
      </p:grpSpPr>
      <p:sp>
        <p:nvSpPr>
          <p:cNvPr id="851" name="Google Shape;851;p48"/>
          <p:cNvSpPr txBox="1"/>
          <p:nvPr/>
        </p:nvSpPr>
        <p:spPr>
          <a:xfrm>
            <a:off x="206475" y="674538"/>
            <a:ext cx="11650500" cy="5310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450">
                <a:solidFill>
                  <a:schemeClr val="dk1"/>
                </a:solidFill>
                <a:highlight>
                  <a:srgbClr val="FFFFFF"/>
                </a:highlight>
              </a:rPr>
              <a:t>Distribution of scores by column for each test score</a:t>
            </a:r>
            <a:endParaRPr b="1" sz="2500">
              <a:solidFill>
                <a:schemeClr val="dk1"/>
              </a:solidFill>
              <a:highlight>
                <a:srgbClr val="FFFFFF"/>
              </a:highlight>
            </a:endParaRPr>
          </a:p>
        </p:txBody>
      </p:sp>
      <p:cxnSp>
        <p:nvCxnSpPr>
          <p:cNvPr id="852" name="Google Shape;852;p48"/>
          <p:cNvCxnSpPr/>
          <p:nvPr/>
        </p:nvCxnSpPr>
        <p:spPr>
          <a:xfrm>
            <a:off x="14566388" y="1000263"/>
            <a:ext cx="1164600" cy="36000"/>
          </a:xfrm>
          <a:prstGeom prst="straightConnector1">
            <a:avLst/>
          </a:prstGeom>
          <a:noFill/>
          <a:ln cap="flat" cmpd="sng" w="38100">
            <a:solidFill>
              <a:srgbClr val="0B1320"/>
            </a:solidFill>
            <a:prstDash val="solid"/>
            <a:round/>
            <a:headEnd len="sm" w="sm" type="none"/>
            <a:tailEnd len="sm" w="sm" type="none"/>
          </a:ln>
        </p:spPr>
      </p:cxnSp>
      <p:grpSp>
        <p:nvGrpSpPr>
          <p:cNvPr id="853" name="Google Shape;853;p48"/>
          <p:cNvGrpSpPr/>
          <p:nvPr/>
        </p:nvGrpSpPr>
        <p:grpSpPr>
          <a:xfrm>
            <a:off x="16294495" y="813924"/>
            <a:ext cx="406852" cy="408676"/>
            <a:chOff x="1813" y="0"/>
            <a:chExt cx="809173" cy="812800"/>
          </a:xfrm>
        </p:grpSpPr>
        <p:sp>
          <p:nvSpPr>
            <p:cNvPr id="854" name="Google Shape;854;p4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56" name="Google Shape;856;p48"/>
          <p:cNvGrpSpPr/>
          <p:nvPr/>
        </p:nvGrpSpPr>
        <p:grpSpPr>
          <a:xfrm>
            <a:off x="16858169" y="813924"/>
            <a:ext cx="406852" cy="408676"/>
            <a:chOff x="1813" y="0"/>
            <a:chExt cx="809173" cy="812800"/>
          </a:xfrm>
        </p:grpSpPr>
        <p:sp>
          <p:nvSpPr>
            <p:cNvPr id="857" name="Google Shape;857;p4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59" name="Google Shape;859;p48"/>
          <p:cNvGrpSpPr/>
          <p:nvPr/>
        </p:nvGrpSpPr>
        <p:grpSpPr>
          <a:xfrm>
            <a:off x="17419216" y="813924"/>
            <a:ext cx="406852" cy="408676"/>
            <a:chOff x="1813" y="0"/>
            <a:chExt cx="809173" cy="812800"/>
          </a:xfrm>
        </p:grpSpPr>
        <p:sp>
          <p:nvSpPr>
            <p:cNvPr id="860" name="Google Shape;860;p4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62" name="Google Shape;862;p48"/>
          <p:cNvSpPr txBox="1"/>
          <p:nvPr/>
        </p:nvSpPr>
        <p:spPr>
          <a:xfrm>
            <a:off x="11252025" y="674546"/>
            <a:ext cx="4024800" cy="10134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2000">
                <a:solidFill>
                  <a:srgbClr val="FF9F1C"/>
                </a:solidFill>
                <a:latin typeface="Roboto"/>
                <a:ea typeface="Roboto"/>
                <a:cs typeface="Roboto"/>
                <a:sym typeface="Roboto"/>
              </a:rPr>
              <a:t>parental level of education</a:t>
            </a:r>
            <a:endParaRPr b="1" sz="2000">
              <a:solidFill>
                <a:srgbClr val="FF9F1C"/>
              </a:solidFill>
            </a:endParaRPr>
          </a:p>
          <a:p>
            <a:pPr indent="0" lvl="0" marL="0" rtl="0" algn="l">
              <a:spcBef>
                <a:spcPts val="1000"/>
              </a:spcBef>
              <a:spcAft>
                <a:spcPts val="0"/>
              </a:spcAft>
              <a:buNone/>
            </a:pPr>
            <a:r>
              <a:t/>
            </a:r>
            <a:endParaRPr b="1" sz="1750">
              <a:solidFill>
                <a:srgbClr val="FF9F1C"/>
              </a:solidFill>
              <a:highlight>
                <a:srgbClr val="FFFFFF"/>
              </a:highlight>
            </a:endParaRPr>
          </a:p>
        </p:txBody>
      </p:sp>
      <p:pic>
        <p:nvPicPr>
          <p:cNvPr id="863" name="Google Shape;863;p48"/>
          <p:cNvPicPr preferRelativeResize="0"/>
          <p:nvPr/>
        </p:nvPicPr>
        <p:blipFill>
          <a:blip r:embed="rId3">
            <a:alphaModFix/>
          </a:blip>
          <a:stretch>
            <a:fillRect/>
          </a:stretch>
        </p:blipFill>
        <p:spPr>
          <a:xfrm>
            <a:off x="36775" y="1835100"/>
            <a:ext cx="6104206" cy="3777975"/>
          </a:xfrm>
          <a:prstGeom prst="rect">
            <a:avLst/>
          </a:prstGeom>
          <a:noFill/>
          <a:ln>
            <a:noFill/>
          </a:ln>
        </p:spPr>
      </p:pic>
      <p:pic>
        <p:nvPicPr>
          <p:cNvPr id="864" name="Google Shape;864;p48"/>
          <p:cNvPicPr preferRelativeResize="0"/>
          <p:nvPr/>
        </p:nvPicPr>
        <p:blipFill>
          <a:blip r:embed="rId4">
            <a:alphaModFix/>
          </a:blip>
          <a:stretch>
            <a:fillRect/>
          </a:stretch>
        </p:blipFill>
        <p:spPr>
          <a:xfrm>
            <a:off x="5875600" y="1945150"/>
            <a:ext cx="6278625" cy="3672757"/>
          </a:xfrm>
          <a:prstGeom prst="rect">
            <a:avLst/>
          </a:prstGeom>
          <a:noFill/>
          <a:ln>
            <a:noFill/>
          </a:ln>
        </p:spPr>
      </p:pic>
      <p:pic>
        <p:nvPicPr>
          <p:cNvPr id="865" name="Google Shape;865;p48"/>
          <p:cNvPicPr preferRelativeResize="0"/>
          <p:nvPr/>
        </p:nvPicPr>
        <p:blipFill>
          <a:blip r:embed="rId5">
            <a:alphaModFix/>
          </a:blip>
          <a:stretch>
            <a:fillRect/>
          </a:stretch>
        </p:blipFill>
        <p:spPr>
          <a:xfrm>
            <a:off x="12009375" y="2021361"/>
            <a:ext cx="6278625" cy="3692260"/>
          </a:xfrm>
          <a:prstGeom prst="rect">
            <a:avLst/>
          </a:prstGeom>
          <a:noFill/>
          <a:ln>
            <a:noFill/>
          </a:ln>
        </p:spPr>
      </p:pic>
      <p:pic>
        <p:nvPicPr>
          <p:cNvPr id="866" name="Google Shape;866;p48"/>
          <p:cNvPicPr preferRelativeResize="0"/>
          <p:nvPr/>
        </p:nvPicPr>
        <p:blipFill>
          <a:blip r:embed="rId6">
            <a:alphaModFix/>
          </a:blip>
          <a:stretch>
            <a:fillRect/>
          </a:stretch>
        </p:blipFill>
        <p:spPr>
          <a:xfrm>
            <a:off x="5861775" y="6008080"/>
            <a:ext cx="6458675" cy="388631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0" name="Shape 870"/>
        <p:cNvGrpSpPr/>
        <p:nvPr/>
      </p:nvGrpSpPr>
      <p:grpSpPr>
        <a:xfrm>
          <a:off x="0" y="0"/>
          <a:ext cx="0" cy="0"/>
          <a:chOff x="0" y="0"/>
          <a:chExt cx="0" cy="0"/>
        </a:xfrm>
      </p:grpSpPr>
      <p:sp>
        <p:nvSpPr>
          <p:cNvPr id="871" name="Google Shape;871;p49"/>
          <p:cNvSpPr txBox="1"/>
          <p:nvPr/>
        </p:nvSpPr>
        <p:spPr>
          <a:xfrm>
            <a:off x="228600" y="404163"/>
            <a:ext cx="11650500" cy="7233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t/>
            </a:r>
            <a:endParaRPr b="1" sz="4700">
              <a:solidFill>
                <a:schemeClr val="dk1"/>
              </a:solidFill>
              <a:highlight>
                <a:srgbClr val="FFFFFF"/>
              </a:highlight>
            </a:endParaRPr>
          </a:p>
        </p:txBody>
      </p:sp>
      <p:sp>
        <p:nvSpPr>
          <p:cNvPr id="872" name="Google Shape;872;p49"/>
          <p:cNvSpPr txBox="1"/>
          <p:nvPr/>
        </p:nvSpPr>
        <p:spPr>
          <a:xfrm>
            <a:off x="13715975" y="322588"/>
            <a:ext cx="27723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writing score</a:t>
            </a:r>
            <a:endParaRPr sz="3300">
              <a:solidFill>
                <a:srgbClr val="0B1320"/>
              </a:solidFill>
              <a:latin typeface="Playfair Display Black"/>
              <a:ea typeface="Playfair Display Black"/>
              <a:cs typeface="Playfair Display Black"/>
              <a:sym typeface="Playfair Display Black"/>
            </a:endParaRPr>
          </a:p>
        </p:txBody>
      </p:sp>
      <p:pic>
        <p:nvPicPr>
          <p:cNvPr id="873" name="Google Shape;873;p49"/>
          <p:cNvPicPr preferRelativeResize="0"/>
          <p:nvPr/>
        </p:nvPicPr>
        <p:blipFill>
          <a:blip r:embed="rId3">
            <a:alphaModFix/>
          </a:blip>
          <a:stretch>
            <a:fillRect/>
          </a:stretch>
        </p:blipFill>
        <p:spPr>
          <a:xfrm>
            <a:off x="228600" y="1482300"/>
            <a:ext cx="5594075" cy="2691550"/>
          </a:xfrm>
          <a:prstGeom prst="rect">
            <a:avLst/>
          </a:prstGeom>
          <a:noFill/>
          <a:ln>
            <a:noFill/>
          </a:ln>
        </p:spPr>
      </p:pic>
      <p:sp>
        <p:nvSpPr>
          <p:cNvPr id="874" name="Google Shape;874;p49"/>
          <p:cNvSpPr txBox="1"/>
          <p:nvPr/>
        </p:nvSpPr>
        <p:spPr>
          <a:xfrm>
            <a:off x="6684950" y="246400"/>
            <a:ext cx="27723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reading</a:t>
            </a:r>
            <a:r>
              <a:rPr b="1" lang="en-US" sz="3300">
                <a:solidFill>
                  <a:schemeClr val="dk1"/>
                </a:solidFill>
                <a:highlight>
                  <a:srgbClr val="FFFFFF"/>
                </a:highlight>
              </a:rPr>
              <a:t> score</a:t>
            </a:r>
            <a:endParaRPr sz="3300">
              <a:solidFill>
                <a:srgbClr val="0B1320"/>
              </a:solidFill>
              <a:latin typeface="Playfair Display Black"/>
              <a:ea typeface="Playfair Display Black"/>
              <a:cs typeface="Playfair Display Black"/>
              <a:sym typeface="Playfair Display Black"/>
            </a:endParaRPr>
          </a:p>
        </p:txBody>
      </p:sp>
      <p:sp>
        <p:nvSpPr>
          <p:cNvPr id="875" name="Google Shape;875;p49"/>
          <p:cNvSpPr txBox="1"/>
          <p:nvPr/>
        </p:nvSpPr>
        <p:spPr>
          <a:xfrm>
            <a:off x="228600" y="246400"/>
            <a:ext cx="25818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math score</a:t>
            </a:r>
            <a:endParaRPr sz="3300">
              <a:solidFill>
                <a:srgbClr val="0B1320"/>
              </a:solidFill>
              <a:latin typeface="Playfair Display Black"/>
              <a:ea typeface="Playfair Display Black"/>
              <a:cs typeface="Playfair Display Black"/>
              <a:sym typeface="Playfair Display Black"/>
            </a:endParaRPr>
          </a:p>
        </p:txBody>
      </p:sp>
      <p:pic>
        <p:nvPicPr>
          <p:cNvPr id="876" name="Google Shape;876;p49"/>
          <p:cNvPicPr preferRelativeResize="0"/>
          <p:nvPr/>
        </p:nvPicPr>
        <p:blipFill>
          <a:blip r:embed="rId4">
            <a:alphaModFix/>
          </a:blip>
          <a:stretch>
            <a:fillRect/>
          </a:stretch>
        </p:blipFill>
        <p:spPr>
          <a:xfrm>
            <a:off x="6397850" y="1432275"/>
            <a:ext cx="6095893" cy="2979175"/>
          </a:xfrm>
          <a:prstGeom prst="rect">
            <a:avLst/>
          </a:prstGeom>
          <a:noFill/>
          <a:ln>
            <a:noFill/>
          </a:ln>
        </p:spPr>
      </p:pic>
      <p:pic>
        <p:nvPicPr>
          <p:cNvPr id="877" name="Google Shape;877;p49"/>
          <p:cNvPicPr preferRelativeResize="0"/>
          <p:nvPr/>
        </p:nvPicPr>
        <p:blipFill>
          <a:blip r:embed="rId5">
            <a:alphaModFix/>
          </a:blip>
          <a:stretch>
            <a:fillRect/>
          </a:stretch>
        </p:blipFill>
        <p:spPr>
          <a:xfrm>
            <a:off x="152400" y="4650100"/>
            <a:ext cx="5825125" cy="5088975"/>
          </a:xfrm>
          <a:prstGeom prst="rect">
            <a:avLst/>
          </a:prstGeom>
          <a:noFill/>
          <a:ln>
            <a:noFill/>
          </a:ln>
        </p:spPr>
      </p:pic>
      <p:pic>
        <p:nvPicPr>
          <p:cNvPr id="878" name="Google Shape;878;p49"/>
          <p:cNvPicPr preferRelativeResize="0"/>
          <p:nvPr/>
        </p:nvPicPr>
        <p:blipFill>
          <a:blip r:embed="rId6">
            <a:alphaModFix/>
          </a:blip>
          <a:stretch>
            <a:fillRect/>
          </a:stretch>
        </p:blipFill>
        <p:spPr>
          <a:xfrm>
            <a:off x="6397850" y="4650101"/>
            <a:ext cx="5825125" cy="5131273"/>
          </a:xfrm>
          <a:prstGeom prst="rect">
            <a:avLst/>
          </a:prstGeom>
          <a:noFill/>
          <a:ln>
            <a:noFill/>
          </a:ln>
        </p:spPr>
      </p:pic>
      <p:pic>
        <p:nvPicPr>
          <p:cNvPr id="879" name="Google Shape;879;p49"/>
          <p:cNvPicPr preferRelativeResize="0"/>
          <p:nvPr/>
        </p:nvPicPr>
        <p:blipFill>
          <a:blip r:embed="rId7">
            <a:alphaModFix/>
          </a:blip>
          <a:stretch>
            <a:fillRect/>
          </a:stretch>
        </p:blipFill>
        <p:spPr>
          <a:xfrm>
            <a:off x="12659025" y="1472050"/>
            <a:ext cx="5594075" cy="2850700"/>
          </a:xfrm>
          <a:prstGeom prst="rect">
            <a:avLst/>
          </a:prstGeom>
          <a:noFill/>
          <a:ln>
            <a:noFill/>
          </a:ln>
        </p:spPr>
      </p:pic>
      <p:pic>
        <p:nvPicPr>
          <p:cNvPr id="880" name="Google Shape;880;p49"/>
          <p:cNvPicPr preferRelativeResize="0"/>
          <p:nvPr/>
        </p:nvPicPr>
        <p:blipFill>
          <a:blip r:embed="rId8">
            <a:alphaModFix/>
          </a:blip>
          <a:stretch>
            <a:fillRect/>
          </a:stretch>
        </p:blipFill>
        <p:spPr>
          <a:xfrm>
            <a:off x="12310475" y="4721175"/>
            <a:ext cx="5825125" cy="5031514"/>
          </a:xfrm>
          <a:prstGeom prst="rect">
            <a:avLst/>
          </a:prstGeom>
          <a:noFill/>
          <a:ln>
            <a:noFill/>
          </a:ln>
        </p:spPr>
      </p:pic>
      <p:sp>
        <p:nvSpPr>
          <p:cNvPr id="881" name="Google Shape;881;p49"/>
          <p:cNvSpPr/>
          <p:nvPr/>
        </p:nvSpPr>
        <p:spPr>
          <a:xfrm>
            <a:off x="11109950" y="5163400"/>
            <a:ext cx="929100" cy="4617900"/>
          </a:xfrm>
          <a:prstGeom prst="roundRect">
            <a:avLst>
              <a:gd fmla="val 16667" name="adj"/>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9"/>
          <p:cNvSpPr/>
          <p:nvPr/>
        </p:nvSpPr>
        <p:spPr>
          <a:xfrm>
            <a:off x="16992100" y="5404300"/>
            <a:ext cx="929100" cy="4617900"/>
          </a:xfrm>
          <a:prstGeom prst="roundRect">
            <a:avLst>
              <a:gd fmla="val 16667" name="adj"/>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9"/>
          <p:cNvSpPr/>
          <p:nvPr/>
        </p:nvSpPr>
        <p:spPr>
          <a:xfrm>
            <a:off x="4893575" y="5163400"/>
            <a:ext cx="929100" cy="4617900"/>
          </a:xfrm>
          <a:prstGeom prst="roundRect">
            <a:avLst>
              <a:gd fmla="val 16667" name="adj"/>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7" name="Shape 887"/>
        <p:cNvGrpSpPr/>
        <p:nvPr/>
      </p:nvGrpSpPr>
      <p:grpSpPr>
        <a:xfrm>
          <a:off x="0" y="0"/>
          <a:ext cx="0" cy="0"/>
          <a:chOff x="0" y="0"/>
          <a:chExt cx="0" cy="0"/>
        </a:xfrm>
      </p:grpSpPr>
      <p:sp>
        <p:nvSpPr>
          <p:cNvPr id="888" name="Google Shape;888;p50"/>
          <p:cNvSpPr txBox="1"/>
          <p:nvPr/>
        </p:nvSpPr>
        <p:spPr>
          <a:xfrm>
            <a:off x="206475" y="674538"/>
            <a:ext cx="11650500" cy="15342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450">
                <a:solidFill>
                  <a:schemeClr val="dk1"/>
                </a:solidFill>
                <a:highlight>
                  <a:srgbClr val="FFFFFF"/>
                </a:highlight>
              </a:rPr>
              <a:t>Distribution of scores by column for each test score</a:t>
            </a:r>
            <a:endParaRPr sz="8800">
              <a:solidFill>
                <a:srgbClr val="0B1320"/>
              </a:solidFill>
              <a:latin typeface="Playfair Display Black"/>
              <a:ea typeface="Playfair Display Black"/>
              <a:cs typeface="Playfair Display Black"/>
              <a:sym typeface="Playfair Display Black"/>
            </a:endParaRPr>
          </a:p>
          <a:p>
            <a:pPr indent="0" lvl="0" marL="0" rtl="0" algn="l">
              <a:spcBef>
                <a:spcPts val="1000"/>
              </a:spcBef>
              <a:spcAft>
                <a:spcPts val="0"/>
              </a:spcAft>
              <a:buSzPts val="1100"/>
              <a:buNone/>
            </a:pPr>
            <a:r>
              <a:t/>
            </a:r>
            <a:endParaRPr b="1" sz="2350">
              <a:solidFill>
                <a:schemeClr val="dk1"/>
              </a:solidFill>
              <a:highlight>
                <a:srgbClr val="FFFFFF"/>
              </a:highlight>
            </a:endParaRPr>
          </a:p>
          <a:p>
            <a:pPr indent="0" lvl="0" marL="0" rtl="0" algn="l">
              <a:spcBef>
                <a:spcPts val="1000"/>
              </a:spcBef>
              <a:spcAft>
                <a:spcPts val="0"/>
              </a:spcAft>
              <a:buSzPts val="1100"/>
              <a:buNone/>
            </a:pPr>
            <a:r>
              <a:t/>
            </a:r>
            <a:endParaRPr b="1" sz="2500">
              <a:solidFill>
                <a:schemeClr val="dk1"/>
              </a:solidFill>
              <a:highlight>
                <a:srgbClr val="FFFFFF"/>
              </a:highlight>
            </a:endParaRPr>
          </a:p>
        </p:txBody>
      </p:sp>
      <p:cxnSp>
        <p:nvCxnSpPr>
          <p:cNvPr id="889" name="Google Shape;889;p50"/>
          <p:cNvCxnSpPr/>
          <p:nvPr/>
        </p:nvCxnSpPr>
        <p:spPr>
          <a:xfrm flipH="1" rot="10800000">
            <a:off x="11331175" y="1018275"/>
            <a:ext cx="4461000" cy="3300"/>
          </a:xfrm>
          <a:prstGeom prst="straightConnector1">
            <a:avLst/>
          </a:prstGeom>
          <a:noFill/>
          <a:ln cap="flat" cmpd="sng" w="38100">
            <a:solidFill>
              <a:srgbClr val="0B1320"/>
            </a:solidFill>
            <a:prstDash val="solid"/>
            <a:round/>
            <a:headEnd len="sm" w="sm" type="none"/>
            <a:tailEnd len="sm" w="sm" type="none"/>
          </a:ln>
        </p:spPr>
      </p:cxnSp>
      <p:grpSp>
        <p:nvGrpSpPr>
          <p:cNvPr id="890" name="Google Shape;890;p50"/>
          <p:cNvGrpSpPr/>
          <p:nvPr/>
        </p:nvGrpSpPr>
        <p:grpSpPr>
          <a:xfrm>
            <a:off x="16294495" y="813924"/>
            <a:ext cx="406852" cy="408676"/>
            <a:chOff x="1813" y="0"/>
            <a:chExt cx="809173" cy="812800"/>
          </a:xfrm>
        </p:grpSpPr>
        <p:sp>
          <p:nvSpPr>
            <p:cNvPr id="891" name="Google Shape;891;p5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3" name="Google Shape;893;p50"/>
          <p:cNvGrpSpPr/>
          <p:nvPr/>
        </p:nvGrpSpPr>
        <p:grpSpPr>
          <a:xfrm>
            <a:off x="16858169" y="813924"/>
            <a:ext cx="406852" cy="408676"/>
            <a:chOff x="1813" y="0"/>
            <a:chExt cx="809173" cy="812800"/>
          </a:xfrm>
        </p:grpSpPr>
        <p:sp>
          <p:nvSpPr>
            <p:cNvPr id="894" name="Google Shape;894;p5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6" name="Google Shape;896;p50"/>
          <p:cNvGrpSpPr/>
          <p:nvPr/>
        </p:nvGrpSpPr>
        <p:grpSpPr>
          <a:xfrm>
            <a:off x="17419216" y="813924"/>
            <a:ext cx="406852" cy="408676"/>
            <a:chOff x="1813" y="0"/>
            <a:chExt cx="809173" cy="812800"/>
          </a:xfrm>
        </p:grpSpPr>
        <p:sp>
          <p:nvSpPr>
            <p:cNvPr id="897" name="Google Shape;897;p5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99" name="Google Shape;899;p50"/>
          <p:cNvSpPr txBox="1"/>
          <p:nvPr/>
        </p:nvSpPr>
        <p:spPr>
          <a:xfrm>
            <a:off x="12127075" y="314613"/>
            <a:ext cx="4461000" cy="1407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3400">
                <a:solidFill>
                  <a:srgbClr val="FF9F1C"/>
                </a:solidFill>
                <a:latin typeface="Roboto"/>
                <a:ea typeface="Roboto"/>
                <a:cs typeface="Roboto"/>
                <a:sym typeface="Roboto"/>
              </a:rPr>
              <a:t>race/ethnicity</a:t>
            </a:r>
            <a:endParaRPr b="1" sz="3400">
              <a:solidFill>
                <a:srgbClr val="FF9F1C"/>
              </a:solidFill>
            </a:endParaRPr>
          </a:p>
          <a:p>
            <a:pPr indent="0" lvl="0" marL="0" rtl="0" algn="l">
              <a:spcBef>
                <a:spcPts val="1000"/>
              </a:spcBef>
              <a:spcAft>
                <a:spcPts val="0"/>
              </a:spcAft>
              <a:buNone/>
            </a:pPr>
            <a:r>
              <a:t/>
            </a:r>
            <a:endParaRPr b="1" sz="2350">
              <a:solidFill>
                <a:srgbClr val="FF9F1C"/>
              </a:solidFill>
              <a:highlight>
                <a:srgbClr val="FFFFFF"/>
              </a:highlight>
            </a:endParaRPr>
          </a:p>
        </p:txBody>
      </p:sp>
      <p:pic>
        <p:nvPicPr>
          <p:cNvPr id="900" name="Google Shape;900;p50"/>
          <p:cNvPicPr preferRelativeResize="0"/>
          <p:nvPr/>
        </p:nvPicPr>
        <p:blipFill>
          <a:blip r:embed="rId3">
            <a:alphaModFix/>
          </a:blip>
          <a:stretch>
            <a:fillRect/>
          </a:stretch>
        </p:blipFill>
        <p:spPr>
          <a:xfrm>
            <a:off x="206475" y="1721924"/>
            <a:ext cx="5706075" cy="3751200"/>
          </a:xfrm>
          <a:prstGeom prst="rect">
            <a:avLst/>
          </a:prstGeom>
          <a:noFill/>
          <a:ln>
            <a:noFill/>
          </a:ln>
        </p:spPr>
      </p:pic>
      <p:pic>
        <p:nvPicPr>
          <p:cNvPr id="901" name="Google Shape;901;p50"/>
          <p:cNvPicPr preferRelativeResize="0"/>
          <p:nvPr/>
        </p:nvPicPr>
        <p:blipFill>
          <a:blip r:embed="rId4">
            <a:alphaModFix/>
          </a:blip>
          <a:stretch>
            <a:fillRect/>
          </a:stretch>
        </p:blipFill>
        <p:spPr>
          <a:xfrm>
            <a:off x="6107850" y="1663475"/>
            <a:ext cx="5802088" cy="3751200"/>
          </a:xfrm>
          <a:prstGeom prst="rect">
            <a:avLst/>
          </a:prstGeom>
          <a:noFill/>
          <a:ln>
            <a:noFill/>
          </a:ln>
        </p:spPr>
      </p:pic>
      <p:pic>
        <p:nvPicPr>
          <p:cNvPr id="902" name="Google Shape;902;p50"/>
          <p:cNvPicPr preferRelativeResize="0"/>
          <p:nvPr/>
        </p:nvPicPr>
        <p:blipFill>
          <a:blip r:embed="rId5">
            <a:alphaModFix/>
          </a:blip>
          <a:stretch>
            <a:fillRect/>
          </a:stretch>
        </p:blipFill>
        <p:spPr>
          <a:xfrm>
            <a:off x="12062358" y="1874333"/>
            <a:ext cx="5033175" cy="3355450"/>
          </a:xfrm>
          <a:prstGeom prst="rect">
            <a:avLst/>
          </a:prstGeom>
          <a:noFill/>
          <a:ln>
            <a:noFill/>
          </a:ln>
        </p:spPr>
      </p:pic>
      <p:pic>
        <p:nvPicPr>
          <p:cNvPr id="903" name="Google Shape;903;p50"/>
          <p:cNvPicPr preferRelativeResize="0"/>
          <p:nvPr/>
        </p:nvPicPr>
        <p:blipFill>
          <a:blip r:embed="rId6">
            <a:alphaModFix/>
          </a:blip>
          <a:stretch>
            <a:fillRect/>
          </a:stretch>
        </p:blipFill>
        <p:spPr>
          <a:xfrm>
            <a:off x="6107850" y="5769013"/>
            <a:ext cx="6218900" cy="42392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7" name="Shape 907"/>
        <p:cNvGrpSpPr/>
        <p:nvPr/>
      </p:nvGrpSpPr>
      <p:grpSpPr>
        <a:xfrm>
          <a:off x="0" y="0"/>
          <a:ext cx="0" cy="0"/>
          <a:chOff x="0" y="0"/>
          <a:chExt cx="0" cy="0"/>
        </a:xfrm>
      </p:grpSpPr>
      <p:sp>
        <p:nvSpPr>
          <p:cNvPr id="908" name="Google Shape;908;p51"/>
          <p:cNvSpPr txBox="1"/>
          <p:nvPr/>
        </p:nvSpPr>
        <p:spPr>
          <a:xfrm>
            <a:off x="228600" y="404163"/>
            <a:ext cx="11650500" cy="7233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t/>
            </a:r>
            <a:endParaRPr b="1" sz="4700">
              <a:solidFill>
                <a:schemeClr val="dk1"/>
              </a:solidFill>
              <a:highlight>
                <a:srgbClr val="FFFFFF"/>
              </a:highlight>
            </a:endParaRPr>
          </a:p>
        </p:txBody>
      </p:sp>
      <p:sp>
        <p:nvSpPr>
          <p:cNvPr id="909" name="Google Shape;909;p51"/>
          <p:cNvSpPr txBox="1"/>
          <p:nvPr/>
        </p:nvSpPr>
        <p:spPr>
          <a:xfrm>
            <a:off x="12801575" y="322588"/>
            <a:ext cx="27723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writing score</a:t>
            </a:r>
            <a:endParaRPr sz="3300">
              <a:solidFill>
                <a:srgbClr val="0B1320"/>
              </a:solidFill>
              <a:latin typeface="Playfair Display Black"/>
              <a:ea typeface="Playfair Display Black"/>
              <a:cs typeface="Playfair Display Black"/>
              <a:sym typeface="Playfair Display Black"/>
            </a:endParaRPr>
          </a:p>
        </p:txBody>
      </p:sp>
      <p:sp>
        <p:nvSpPr>
          <p:cNvPr id="910" name="Google Shape;910;p51"/>
          <p:cNvSpPr txBox="1"/>
          <p:nvPr/>
        </p:nvSpPr>
        <p:spPr>
          <a:xfrm>
            <a:off x="6684950" y="246400"/>
            <a:ext cx="27723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reading score</a:t>
            </a:r>
            <a:endParaRPr sz="3300">
              <a:solidFill>
                <a:srgbClr val="0B1320"/>
              </a:solidFill>
              <a:latin typeface="Playfair Display Black"/>
              <a:ea typeface="Playfair Display Black"/>
              <a:cs typeface="Playfair Display Black"/>
              <a:sym typeface="Playfair Display Black"/>
            </a:endParaRPr>
          </a:p>
        </p:txBody>
      </p:sp>
      <p:sp>
        <p:nvSpPr>
          <p:cNvPr id="911" name="Google Shape;911;p51"/>
          <p:cNvSpPr txBox="1"/>
          <p:nvPr/>
        </p:nvSpPr>
        <p:spPr>
          <a:xfrm>
            <a:off x="228600" y="246400"/>
            <a:ext cx="25818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math score</a:t>
            </a:r>
            <a:endParaRPr sz="3300">
              <a:solidFill>
                <a:srgbClr val="0B1320"/>
              </a:solidFill>
              <a:latin typeface="Playfair Display Black"/>
              <a:ea typeface="Playfair Display Black"/>
              <a:cs typeface="Playfair Display Black"/>
              <a:sym typeface="Playfair Display Black"/>
            </a:endParaRPr>
          </a:p>
        </p:txBody>
      </p:sp>
      <p:pic>
        <p:nvPicPr>
          <p:cNvPr id="912" name="Google Shape;912;p51"/>
          <p:cNvPicPr preferRelativeResize="0"/>
          <p:nvPr/>
        </p:nvPicPr>
        <p:blipFill>
          <a:blip r:embed="rId3">
            <a:alphaModFix/>
          </a:blip>
          <a:stretch>
            <a:fillRect/>
          </a:stretch>
        </p:blipFill>
        <p:spPr>
          <a:xfrm>
            <a:off x="77225" y="4528675"/>
            <a:ext cx="6079681" cy="4617900"/>
          </a:xfrm>
          <a:prstGeom prst="rect">
            <a:avLst/>
          </a:prstGeom>
          <a:noFill/>
          <a:ln>
            <a:noFill/>
          </a:ln>
        </p:spPr>
      </p:pic>
      <p:pic>
        <p:nvPicPr>
          <p:cNvPr id="913" name="Google Shape;913;p51"/>
          <p:cNvPicPr preferRelativeResize="0"/>
          <p:nvPr/>
        </p:nvPicPr>
        <p:blipFill>
          <a:blip r:embed="rId4">
            <a:alphaModFix/>
          </a:blip>
          <a:stretch>
            <a:fillRect/>
          </a:stretch>
        </p:blipFill>
        <p:spPr>
          <a:xfrm>
            <a:off x="276475" y="1254225"/>
            <a:ext cx="5825125" cy="2767492"/>
          </a:xfrm>
          <a:prstGeom prst="rect">
            <a:avLst/>
          </a:prstGeom>
          <a:noFill/>
          <a:ln>
            <a:noFill/>
          </a:ln>
        </p:spPr>
      </p:pic>
      <p:pic>
        <p:nvPicPr>
          <p:cNvPr id="914" name="Google Shape;914;p51"/>
          <p:cNvPicPr preferRelativeResize="0"/>
          <p:nvPr/>
        </p:nvPicPr>
        <p:blipFill>
          <a:blip r:embed="rId5">
            <a:alphaModFix/>
          </a:blip>
          <a:stretch>
            <a:fillRect/>
          </a:stretch>
        </p:blipFill>
        <p:spPr>
          <a:xfrm>
            <a:off x="6466475" y="1254250"/>
            <a:ext cx="5594075" cy="2966558"/>
          </a:xfrm>
          <a:prstGeom prst="rect">
            <a:avLst/>
          </a:prstGeom>
          <a:noFill/>
          <a:ln>
            <a:noFill/>
          </a:ln>
        </p:spPr>
      </p:pic>
      <p:pic>
        <p:nvPicPr>
          <p:cNvPr id="915" name="Google Shape;915;p51"/>
          <p:cNvPicPr preferRelativeResize="0"/>
          <p:nvPr/>
        </p:nvPicPr>
        <p:blipFill>
          <a:blip r:embed="rId6">
            <a:alphaModFix/>
          </a:blip>
          <a:stretch>
            <a:fillRect/>
          </a:stretch>
        </p:blipFill>
        <p:spPr>
          <a:xfrm>
            <a:off x="6209074" y="4644550"/>
            <a:ext cx="5825125" cy="4409074"/>
          </a:xfrm>
          <a:prstGeom prst="rect">
            <a:avLst/>
          </a:prstGeom>
          <a:noFill/>
          <a:ln>
            <a:noFill/>
          </a:ln>
        </p:spPr>
      </p:pic>
      <p:pic>
        <p:nvPicPr>
          <p:cNvPr id="916" name="Google Shape;916;p51"/>
          <p:cNvPicPr preferRelativeResize="0"/>
          <p:nvPr/>
        </p:nvPicPr>
        <p:blipFill>
          <a:blip r:embed="rId7">
            <a:alphaModFix/>
          </a:blip>
          <a:stretch>
            <a:fillRect/>
          </a:stretch>
        </p:blipFill>
        <p:spPr>
          <a:xfrm>
            <a:off x="12493175" y="1254241"/>
            <a:ext cx="5594075" cy="2743041"/>
          </a:xfrm>
          <a:prstGeom prst="rect">
            <a:avLst/>
          </a:prstGeom>
          <a:noFill/>
          <a:ln>
            <a:noFill/>
          </a:ln>
        </p:spPr>
      </p:pic>
      <p:pic>
        <p:nvPicPr>
          <p:cNvPr id="917" name="Google Shape;917;p51"/>
          <p:cNvPicPr preferRelativeResize="0"/>
          <p:nvPr/>
        </p:nvPicPr>
        <p:blipFill>
          <a:blip r:embed="rId8">
            <a:alphaModFix/>
          </a:blip>
          <a:stretch>
            <a:fillRect/>
          </a:stretch>
        </p:blipFill>
        <p:spPr>
          <a:xfrm>
            <a:off x="12136750" y="4717500"/>
            <a:ext cx="5825125" cy="4485827"/>
          </a:xfrm>
          <a:prstGeom prst="rect">
            <a:avLst/>
          </a:prstGeom>
          <a:noFill/>
          <a:ln>
            <a:noFill/>
          </a:ln>
        </p:spPr>
      </p:pic>
      <p:sp>
        <p:nvSpPr>
          <p:cNvPr id="918" name="Google Shape;918;p51"/>
          <p:cNvSpPr/>
          <p:nvPr/>
        </p:nvSpPr>
        <p:spPr>
          <a:xfrm>
            <a:off x="13676175" y="5583750"/>
            <a:ext cx="1017600" cy="3562800"/>
          </a:xfrm>
          <a:prstGeom prst="roundRect">
            <a:avLst>
              <a:gd fmla="val 16667" name="adj"/>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1"/>
          <p:cNvSpPr/>
          <p:nvPr/>
        </p:nvSpPr>
        <p:spPr>
          <a:xfrm>
            <a:off x="9735900" y="5490825"/>
            <a:ext cx="1017600" cy="3562800"/>
          </a:xfrm>
          <a:prstGeom prst="roundRect">
            <a:avLst>
              <a:gd fmla="val 16667" name="adj"/>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1"/>
          <p:cNvSpPr/>
          <p:nvPr/>
        </p:nvSpPr>
        <p:spPr>
          <a:xfrm>
            <a:off x="3804600" y="5490825"/>
            <a:ext cx="1017600" cy="3562800"/>
          </a:xfrm>
          <a:prstGeom prst="roundRect">
            <a:avLst>
              <a:gd fmla="val 16667" name="adj"/>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89" name="Shape 189"/>
        <p:cNvGrpSpPr/>
        <p:nvPr/>
      </p:nvGrpSpPr>
      <p:grpSpPr>
        <a:xfrm>
          <a:off x="0" y="0"/>
          <a:ext cx="0" cy="0"/>
          <a:chOff x="0" y="0"/>
          <a:chExt cx="0" cy="0"/>
        </a:xfrm>
      </p:grpSpPr>
      <p:grpSp>
        <p:nvGrpSpPr>
          <p:cNvPr id="190" name="Google Shape;190;p16"/>
          <p:cNvGrpSpPr/>
          <p:nvPr/>
        </p:nvGrpSpPr>
        <p:grpSpPr>
          <a:xfrm>
            <a:off x="601725" y="260375"/>
            <a:ext cx="17016616" cy="9504536"/>
            <a:chOff x="0" y="-38100"/>
            <a:chExt cx="2137363" cy="2352084"/>
          </a:xfrm>
        </p:grpSpPr>
        <p:sp>
          <p:nvSpPr>
            <p:cNvPr id="191" name="Google Shape;191;p16"/>
            <p:cNvSpPr/>
            <p:nvPr/>
          </p:nvSpPr>
          <p:spPr>
            <a:xfrm>
              <a:off x="0" y="0"/>
              <a:ext cx="2137363" cy="2313984"/>
            </a:xfrm>
            <a:custGeom>
              <a:rect b="b" l="l" r="r" t="t"/>
              <a:pathLst>
                <a:path extrusionOk="0" h="2313984" w="2137363">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3" name="Google Shape;193;p16"/>
          <p:cNvSpPr txBox="1"/>
          <p:nvPr/>
        </p:nvSpPr>
        <p:spPr>
          <a:xfrm>
            <a:off x="9704294" y="2232031"/>
            <a:ext cx="6225300" cy="2154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t/>
            </a:r>
            <a:endParaRPr/>
          </a:p>
        </p:txBody>
      </p:sp>
      <p:sp>
        <p:nvSpPr>
          <p:cNvPr id="194" name="Google Shape;194;p16"/>
          <p:cNvSpPr txBox="1"/>
          <p:nvPr/>
        </p:nvSpPr>
        <p:spPr>
          <a:xfrm>
            <a:off x="1265400" y="1162175"/>
            <a:ext cx="15071400" cy="8390400"/>
          </a:xfrm>
          <a:prstGeom prst="rect">
            <a:avLst/>
          </a:prstGeom>
          <a:noFill/>
          <a:ln>
            <a:noFill/>
          </a:ln>
        </p:spPr>
        <p:txBody>
          <a:bodyPr anchorCtr="0" anchor="t" bIns="0" lIns="0" spcFirstLastPara="1" rIns="0" wrap="square" tIns="0">
            <a:spAutoFit/>
          </a:bodyPr>
          <a:lstStyle/>
          <a:p>
            <a:pPr indent="0" lvl="0" marL="0" marR="0" rtl="1" algn="just">
              <a:lnSpc>
                <a:spcPct val="115000"/>
              </a:lnSpc>
              <a:spcBef>
                <a:spcPts val="0"/>
              </a:spcBef>
              <a:spcAft>
                <a:spcPts val="0"/>
              </a:spcAft>
              <a:buNone/>
            </a:pPr>
            <a:r>
              <a:rPr lang="en-US" sz="5200">
                <a:solidFill>
                  <a:srgbClr val="FF9900"/>
                </a:solidFill>
                <a:latin typeface="Calibri"/>
                <a:ea typeface="Calibri"/>
                <a:cs typeface="Calibri"/>
                <a:sym typeface="Calibri"/>
              </a:rPr>
              <a:t>  داده های مسئله:</a:t>
            </a:r>
            <a:endParaRPr sz="5200">
              <a:solidFill>
                <a:srgbClr val="FF9900"/>
              </a:solidFill>
              <a:latin typeface="Calibri"/>
              <a:ea typeface="Calibri"/>
              <a:cs typeface="Calibri"/>
              <a:sym typeface="Calibri"/>
            </a:endParaRPr>
          </a:p>
          <a:p>
            <a:pPr indent="0" lvl="0" marL="0" marR="0" rtl="1" algn="just">
              <a:lnSpc>
                <a:spcPct val="115000"/>
              </a:lnSpc>
              <a:spcBef>
                <a:spcPts val="0"/>
              </a:spcBef>
              <a:spcAft>
                <a:spcPts val="0"/>
              </a:spcAft>
              <a:buNone/>
            </a:pPr>
            <a:r>
              <a:t/>
            </a:r>
            <a:endParaRPr sz="5200">
              <a:solidFill>
                <a:srgbClr val="FF9900"/>
              </a:solidFill>
              <a:latin typeface="Calibri"/>
              <a:ea typeface="Calibri"/>
              <a:cs typeface="Calibri"/>
              <a:sym typeface="Calibri"/>
            </a:endParaRPr>
          </a:p>
          <a:p>
            <a:pPr indent="0" lvl="0" marL="0" marR="0" rtl="1" algn="just">
              <a:lnSpc>
                <a:spcPct val="150000"/>
              </a:lnSpc>
              <a:spcBef>
                <a:spcPts val="0"/>
              </a:spcBef>
              <a:spcAft>
                <a:spcPts val="0"/>
              </a:spcAft>
              <a:buSzPts val="1100"/>
              <a:buNone/>
            </a:pPr>
            <a:r>
              <a:rPr lang="en-US" sz="3700">
                <a:solidFill>
                  <a:schemeClr val="lt1"/>
                </a:solidFill>
                <a:latin typeface="Calibri"/>
                <a:ea typeface="Calibri"/>
                <a:cs typeface="Calibri"/>
                <a:sym typeface="Calibri"/>
              </a:rPr>
              <a:t>این دیتاست 3 ستون نمره شامل writing score , reading score , math score دارد و شامل ستون هایی به عنوان فاکتورهای موثر بر نتیجه ی امتحان است به عنوان مثال عوامل بررسی شده در این دیتاست شامل : امادگی شخص قبل از امتحان ، وضعیت ناهار(ناهار استاندارد خورده باشد یا ناهار نخورده باشد یا ناقص باشد) ، تحصیلات والدین دانش اموز، جنسیت ، قومیت</a:t>
            </a:r>
            <a:endParaRPr sz="3700">
              <a:solidFill>
                <a:schemeClr val="lt1"/>
              </a:solidFill>
              <a:latin typeface="Calibri"/>
              <a:ea typeface="Calibri"/>
              <a:cs typeface="Calibri"/>
              <a:sym typeface="Calibri"/>
            </a:endParaRPr>
          </a:p>
          <a:p>
            <a:pPr indent="0" lvl="0" marL="0" marR="0" rtl="1" algn="just">
              <a:lnSpc>
                <a:spcPct val="150000"/>
              </a:lnSpc>
              <a:spcBef>
                <a:spcPts val="0"/>
              </a:spcBef>
              <a:spcAft>
                <a:spcPts val="0"/>
              </a:spcAft>
              <a:buSzPts val="1100"/>
              <a:buNone/>
            </a:pPr>
            <a:r>
              <a:t/>
            </a:r>
            <a:endParaRPr sz="3700">
              <a:solidFill>
                <a:schemeClr val="lt1"/>
              </a:solidFill>
              <a:latin typeface="Calibri"/>
              <a:ea typeface="Calibri"/>
              <a:cs typeface="Calibri"/>
              <a:sym typeface="Calibri"/>
            </a:endParaRPr>
          </a:p>
          <a:p>
            <a:pPr indent="0" lvl="0" marL="0" marR="0" rtl="1" algn="just">
              <a:lnSpc>
                <a:spcPct val="150000"/>
              </a:lnSpc>
              <a:spcBef>
                <a:spcPts val="0"/>
              </a:spcBef>
              <a:spcAft>
                <a:spcPts val="0"/>
              </a:spcAft>
              <a:buSzPts val="1100"/>
              <a:buNone/>
            </a:pPr>
            <a:r>
              <a:t/>
            </a:r>
            <a:endParaRPr sz="3700">
              <a:solidFill>
                <a:schemeClr val="lt1"/>
              </a:solidFill>
              <a:latin typeface="Calibri"/>
              <a:ea typeface="Calibri"/>
              <a:cs typeface="Calibri"/>
              <a:sym typeface="Calibri"/>
            </a:endParaRPr>
          </a:p>
          <a:p>
            <a:pPr indent="0" lvl="0" marL="0" marR="0" rtl="1" algn="just">
              <a:lnSpc>
                <a:spcPct val="150000"/>
              </a:lnSpc>
              <a:spcBef>
                <a:spcPts val="0"/>
              </a:spcBef>
              <a:spcAft>
                <a:spcPts val="0"/>
              </a:spcAft>
              <a:buSzPts val="1100"/>
              <a:buNone/>
            </a:pPr>
            <a:r>
              <a:t/>
            </a:r>
            <a:endParaRPr sz="3700">
              <a:solidFill>
                <a:schemeClr val="lt1"/>
              </a:solidFill>
              <a:latin typeface="Calibri"/>
              <a:ea typeface="Calibri"/>
              <a:cs typeface="Calibri"/>
              <a:sym typeface="Calibri"/>
            </a:endParaRPr>
          </a:p>
          <a:p>
            <a:pPr indent="0" lvl="0" marL="0" marR="0" rtl="1" algn="just">
              <a:lnSpc>
                <a:spcPct val="150000"/>
              </a:lnSpc>
              <a:spcBef>
                <a:spcPts val="0"/>
              </a:spcBef>
              <a:spcAft>
                <a:spcPts val="0"/>
              </a:spcAft>
              <a:buNone/>
            </a:pPr>
            <a:r>
              <a:t/>
            </a:r>
            <a:endParaRPr sz="3700">
              <a:solidFill>
                <a:schemeClr val="lt1"/>
              </a:solidFill>
              <a:latin typeface="Calibri"/>
              <a:ea typeface="Calibri"/>
              <a:cs typeface="Calibri"/>
              <a:sym typeface="Calibri"/>
            </a:endParaRPr>
          </a:p>
        </p:txBody>
      </p:sp>
      <p:sp>
        <p:nvSpPr>
          <p:cNvPr id="195" name="Google Shape;195;p16"/>
          <p:cNvSpPr txBox="1"/>
          <p:nvPr/>
        </p:nvSpPr>
        <p:spPr>
          <a:xfrm>
            <a:off x="856388" y="8141848"/>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t/>
            </a:r>
            <a:endParaRPr/>
          </a:p>
        </p:txBody>
      </p:sp>
      <p:sp>
        <p:nvSpPr>
          <p:cNvPr id="196" name="Google Shape;196;p16"/>
          <p:cNvSpPr txBox="1"/>
          <p:nvPr/>
        </p:nvSpPr>
        <p:spPr>
          <a:xfrm>
            <a:off x="5369388" y="44966"/>
            <a:ext cx="6910500" cy="215400"/>
          </a:xfrm>
          <a:prstGeom prst="rect">
            <a:avLst/>
          </a:prstGeom>
          <a:noFill/>
          <a:ln>
            <a:noFill/>
          </a:ln>
        </p:spPr>
        <p:txBody>
          <a:bodyPr anchorCtr="0" anchor="t" bIns="0" lIns="0" spcFirstLastPara="1" rIns="0" wrap="square" tIns="0">
            <a:spAutoFit/>
          </a:bodyPr>
          <a:lstStyle/>
          <a:p>
            <a:pPr indent="0" lvl="0" marL="0" marR="0" rtl="1" algn="r">
              <a:lnSpc>
                <a:spcPct val="120002"/>
              </a:lnSpc>
              <a:spcBef>
                <a:spcPts val="0"/>
              </a:spcBef>
              <a:spcAft>
                <a:spcPts val="0"/>
              </a:spcAft>
              <a:buNone/>
            </a:pPr>
            <a:r>
              <a:t/>
            </a:r>
            <a:endParaRPr/>
          </a:p>
        </p:txBody>
      </p:sp>
      <p:sp>
        <p:nvSpPr>
          <p:cNvPr id="197" name="Google Shape;197;p16"/>
          <p:cNvSpPr txBox="1"/>
          <p:nvPr/>
        </p:nvSpPr>
        <p:spPr>
          <a:xfrm>
            <a:off x="856388" y="7349424"/>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sp>
        <p:nvSpPr>
          <p:cNvPr id="198" name="Google Shape;198;p16"/>
          <p:cNvSpPr txBox="1"/>
          <p:nvPr/>
        </p:nvSpPr>
        <p:spPr>
          <a:xfrm>
            <a:off x="856388" y="2929467"/>
            <a:ext cx="6910500" cy="215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t/>
            </a:r>
            <a:endParaRPr/>
          </a:p>
        </p:txBody>
      </p:sp>
      <p:sp>
        <p:nvSpPr>
          <p:cNvPr id="199" name="Google Shape;199;p16"/>
          <p:cNvSpPr txBox="1"/>
          <p:nvPr/>
        </p:nvSpPr>
        <p:spPr>
          <a:xfrm>
            <a:off x="856388" y="628786"/>
            <a:ext cx="6910500" cy="33840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t/>
            </a:r>
            <a:endParaRPr b="0" i="0" sz="2199" u="none" cap="none" strike="noStrike">
              <a:solidFill>
                <a:srgbClr val="0B1320"/>
              </a:solidFill>
              <a:latin typeface="Playfair Display Black"/>
              <a:ea typeface="Playfair Display Black"/>
              <a:cs typeface="Playfair Display Black"/>
              <a:sym typeface="Playfair Display Black"/>
            </a:endParaRPr>
          </a:p>
        </p:txBody>
      </p:sp>
      <p:sp>
        <p:nvSpPr>
          <p:cNvPr id="200" name="Google Shape;200;p16"/>
          <p:cNvSpPr txBox="1"/>
          <p:nvPr/>
        </p:nvSpPr>
        <p:spPr>
          <a:xfrm>
            <a:off x="3732313" y="1756198"/>
            <a:ext cx="69105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201" name="Google Shape;201;p16"/>
          <p:cNvSpPr txBox="1"/>
          <p:nvPr/>
        </p:nvSpPr>
        <p:spPr>
          <a:xfrm>
            <a:off x="856388" y="6452093"/>
            <a:ext cx="69105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202" name="Google Shape;202;p16"/>
          <p:cNvSpPr txBox="1"/>
          <p:nvPr/>
        </p:nvSpPr>
        <p:spPr>
          <a:xfrm>
            <a:off x="856388" y="1280385"/>
            <a:ext cx="6910500" cy="2154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t/>
            </a:r>
            <a:endParaRPr/>
          </a:p>
        </p:txBody>
      </p:sp>
      <p:sp>
        <p:nvSpPr>
          <p:cNvPr id="203" name="Google Shape;203;p16"/>
          <p:cNvSpPr txBox="1"/>
          <p:nvPr/>
        </p:nvSpPr>
        <p:spPr>
          <a:xfrm>
            <a:off x="856388" y="8732998"/>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13"/>
              </a:lnSpc>
              <a:spcBef>
                <a:spcPts val="0"/>
              </a:spcBef>
              <a:spcAft>
                <a:spcPts val="0"/>
              </a:spcAft>
              <a:buNone/>
            </a:pPr>
            <a:r>
              <a:t/>
            </a:r>
            <a:endParaRPr/>
          </a:p>
        </p:txBody>
      </p:sp>
      <p:sp>
        <p:nvSpPr>
          <p:cNvPr id="204" name="Google Shape;204;p16"/>
          <p:cNvSpPr txBox="1"/>
          <p:nvPr/>
        </p:nvSpPr>
        <p:spPr>
          <a:xfrm>
            <a:off x="856388" y="9328649"/>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grpSp>
        <p:nvGrpSpPr>
          <p:cNvPr id="205" name="Google Shape;205;p16"/>
          <p:cNvGrpSpPr/>
          <p:nvPr/>
        </p:nvGrpSpPr>
        <p:grpSpPr>
          <a:xfrm>
            <a:off x="16493527" y="1280385"/>
            <a:ext cx="406852" cy="408676"/>
            <a:chOff x="1813" y="0"/>
            <a:chExt cx="809173" cy="812800"/>
          </a:xfrm>
        </p:grpSpPr>
        <p:sp>
          <p:nvSpPr>
            <p:cNvPr id="206" name="Google Shape;206;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8" name="Google Shape;208;p16"/>
          <p:cNvGrpSpPr/>
          <p:nvPr/>
        </p:nvGrpSpPr>
        <p:grpSpPr>
          <a:xfrm>
            <a:off x="17057202" y="1280385"/>
            <a:ext cx="406852" cy="408676"/>
            <a:chOff x="1813" y="0"/>
            <a:chExt cx="809173" cy="812800"/>
          </a:xfrm>
        </p:grpSpPr>
        <p:sp>
          <p:nvSpPr>
            <p:cNvPr id="209" name="Google Shape;209;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1" name="Google Shape;211;p16"/>
          <p:cNvGrpSpPr/>
          <p:nvPr/>
        </p:nvGrpSpPr>
        <p:grpSpPr>
          <a:xfrm>
            <a:off x="17618249" y="1280385"/>
            <a:ext cx="406852" cy="408676"/>
            <a:chOff x="1813" y="0"/>
            <a:chExt cx="809173" cy="812800"/>
          </a:xfrm>
        </p:grpSpPr>
        <p:sp>
          <p:nvSpPr>
            <p:cNvPr id="212" name="Google Shape;212;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4" name="Google Shape;214;p16"/>
          <p:cNvGrpSpPr/>
          <p:nvPr/>
        </p:nvGrpSpPr>
        <p:grpSpPr>
          <a:xfrm>
            <a:off x="8378227" y="8752048"/>
            <a:ext cx="406852" cy="408676"/>
            <a:chOff x="1813" y="0"/>
            <a:chExt cx="809173" cy="812800"/>
          </a:xfrm>
        </p:grpSpPr>
        <p:sp>
          <p:nvSpPr>
            <p:cNvPr id="215" name="Google Shape;215;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7" name="Google Shape;217;p16"/>
          <p:cNvGrpSpPr/>
          <p:nvPr/>
        </p:nvGrpSpPr>
        <p:grpSpPr>
          <a:xfrm>
            <a:off x="8941902" y="8752048"/>
            <a:ext cx="406852" cy="408676"/>
            <a:chOff x="1813" y="0"/>
            <a:chExt cx="809173" cy="812800"/>
          </a:xfrm>
        </p:grpSpPr>
        <p:sp>
          <p:nvSpPr>
            <p:cNvPr id="218" name="Google Shape;218;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0" name="Google Shape;220;p16"/>
          <p:cNvGrpSpPr/>
          <p:nvPr/>
        </p:nvGrpSpPr>
        <p:grpSpPr>
          <a:xfrm>
            <a:off x="9502949" y="8752048"/>
            <a:ext cx="406852" cy="408676"/>
            <a:chOff x="1813" y="0"/>
            <a:chExt cx="809173" cy="812800"/>
          </a:xfrm>
        </p:grpSpPr>
        <p:sp>
          <p:nvSpPr>
            <p:cNvPr id="221" name="Google Shape;221;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24" name="Shape 924"/>
        <p:cNvGrpSpPr/>
        <p:nvPr/>
      </p:nvGrpSpPr>
      <p:grpSpPr>
        <a:xfrm>
          <a:off x="0" y="0"/>
          <a:ext cx="0" cy="0"/>
          <a:chOff x="0" y="0"/>
          <a:chExt cx="0" cy="0"/>
        </a:xfrm>
      </p:grpSpPr>
      <p:sp>
        <p:nvSpPr>
          <p:cNvPr id="925" name="Google Shape;925;p52"/>
          <p:cNvSpPr txBox="1"/>
          <p:nvPr/>
        </p:nvSpPr>
        <p:spPr>
          <a:xfrm>
            <a:off x="6159875" y="2265075"/>
            <a:ext cx="6999600" cy="138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SzPts val="1100"/>
              <a:buNone/>
            </a:pPr>
            <a:r>
              <a:rPr lang="en-US" sz="9000">
                <a:solidFill>
                  <a:schemeClr val="accent1"/>
                </a:solidFill>
                <a:latin typeface="Playfair Display Black"/>
                <a:ea typeface="Playfair Display Black"/>
                <a:cs typeface="Playfair Display Black"/>
                <a:sym typeface="Playfair Display Black"/>
              </a:rPr>
              <a:t>correlation</a:t>
            </a:r>
            <a:endParaRPr sz="9000">
              <a:solidFill>
                <a:schemeClr val="accent1"/>
              </a:solidFill>
              <a:latin typeface="Playfair Display Black"/>
              <a:ea typeface="Playfair Display Black"/>
              <a:cs typeface="Playfair Display Black"/>
              <a:sym typeface="Playfair Display Black"/>
            </a:endParaRPr>
          </a:p>
        </p:txBody>
      </p:sp>
      <p:cxnSp>
        <p:nvCxnSpPr>
          <p:cNvPr id="926" name="Google Shape;926;p52"/>
          <p:cNvCxnSpPr/>
          <p:nvPr/>
        </p:nvCxnSpPr>
        <p:spPr>
          <a:xfrm>
            <a:off x="1912327" y="874461"/>
            <a:ext cx="13312200" cy="0"/>
          </a:xfrm>
          <a:prstGeom prst="straightConnector1">
            <a:avLst/>
          </a:prstGeom>
          <a:noFill/>
          <a:ln cap="flat" cmpd="sng" w="38100">
            <a:solidFill>
              <a:srgbClr val="0B1320"/>
            </a:solidFill>
            <a:prstDash val="solid"/>
            <a:round/>
            <a:headEnd len="sm" w="sm" type="none"/>
            <a:tailEnd len="sm" w="sm" type="none"/>
          </a:ln>
        </p:spPr>
      </p:cxnSp>
      <p:grpSp>
        <p:nvGrpSpPr>
          <p:cNvPr id="927" name="Google Shape;927;p52"/>
          <p:cNvGrpSpPr/>
          <p:nvPr/>
        </p:nvGrpSpPr>
        <p:grpSpPr>
          <a:xfrm>
            <a:off x="16109637" y="670137"/>
            <a:ext cx="406852" cy="408676"/>
            <a:chOff x="1813" y="0"/>
            <a:chExt cx="809173" cy="812800"/>
          </a:xfrm>
        </p:grpSpPr>
        <p:sp>
          <p:nvSpPr>
            <p:cNvPr id="928" name="Google Shape;928;p5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0" name="Google Shape;930;p52"/>
          <p:cNvGrpSpPr/>
          <p:nvPr/>
        </p:nvGrpSpPr>
        <p:grpSpPr>
          <a:xfrm>
            <a:off x="16673311" y="670137"/>
            <a:ext cx="406852" cy="408676"/>
            <a:chOff x="1813" y="0"/>
            <a:chExt cx="809173" cy="812800"/>
          </a:xfrm>
        </p:grpSpPr>
        <p:sp>
          <p:nvSpPr>
            <p:cNvPr id="931" name="Google Shape;931;p5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3" name="Google Shape;933;p52"/>
          <p:cNvGrpSpPr/>
          <p:nvPr/>
        </p:nvGrpSpPr>
        <p:grpSpPr>
          <a:xfrm>
            <a:off x="17234359" y="670137"/>
            <a:ext cx="406852" cy="408676"/>
            <a:chOff x="1813" y="0"/>
            <a:chExt cx="809173" cy="812800"/>
          </a:xfrm>
        </p:grpSpPr>
        <p:sp>
          <p:nvSpPr>
            <p:cNvPr id="934" name="Google Shape;934;p5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6" name="Google Shape;936;p52"/>
          <p:cNvGrpSpPr/>
          <p:nvPr/>
        </p:nvGrpSpPr>
        <p:grpSpPr>
          <a:xfrm>
            <a:off x="-3499828" y="5979520"/>
            <a:ext cx="6999679" cy="8616579"/>
            <a:chOff x="0" y="0"/>
            <a:chExt cx="9332905" cy="11488772"/>
          </a:xfrm>
        </p:grpSpPr>
        <p:grpSp>
          <p:nvGrpSpPr>
            <p:cNvPr id="937" name="Google Shape;937;p52"/>
            <p:cNvGrpSpPr/>
            <p:nvPr/>
          </p:nvGrpSpPr>
          <p:grpSpPr>
            <a:xfrm>
              <a:off x="0" y="0"/>
              <a:ext cx="9332905" cy="11488772"/>
              <a:chOff x="0" y="0"/>
              <a:chExt cx="660400" cy="812950"/>
            </a:xfrm>
          </p:grpSpPr>
          <p:sp>
            <p:nvSpPr>
              <p:cNvPr id="938" name="Google Shape;938;p52"/>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2"/>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0" name="Google Shape;940;p52"/>
            <p:cNvGrpSpPr/>
            <p:nvPr/>
          </p:nvGrpSpPr>
          <p:grpSpPr>
            <a:xfrm>
              <a:off x="545238" y="671062"/>
              <a:ext cx="8242386" cy="10146348"/>
              <a:chOff x="0" y="0"/>
              <a:chExt cx="660400" cy="812950"/>
            </a:xfrm>
          </p:grpSpPr>
          <p:sp>
            <p:nvSpPr>
              <p:cNvPr id="941" name="Google Shape;941;p52"/>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2"/>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3" name="Google Shape;943;p52"/>
            <p:cNvGrpSpPr/>
            <p:nvPr/>
          </p:nvGrpSpPr>
          <p:grpSpPr>
            <a:xfrm>
              <a:off x="1083502" y="1333541"/>
              <a:ext cx="7165868" cy="8821158"/>
              <a:chOff x="0" y="0"/>
              <a:chExt cx="660400" cy="812950"/>
            </a:xfrm>
          </p:grpSpPr>
          <p:sp>
            <p:nvSpPr>
              <p:cNvPr id="944" name="Google Shape;944;p52"/>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2"/>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946" name="Google Shape;946;p52"/>
          <p:cNvSpPr txBox="1"/>
          <p:nvPr/>
        </p:nvSpPr>
        <p:spPr>
          <a:xfrm>
            <a:off x="1309625" y="4446725"/>
            <a:ext cx="16066200" cy="11736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None/>
            </a:pPr>
            <a:r>
              <a:rPr b="1" lang="en-US" sz="3546">
                <a:solidFill>
                  <a:srgbClr val="FF9F1C"/>
                </a:solidFill>
              </a:rPr>
              <a:t>after Standardization of data and map a number to</a:t>
            </a:r>
            <a:r>
              <a:rPr b="1" lang="en-US" sz="3546">
                <a:solidFill>
                  <a:srgbClr val="FF9F1C"/>
                </a:solidFill>
              </a:rPr>
              <a:t> categorical</a:t>
            </a:r>
            <a:r>
              <a:rPr b="1" lang="en-US" sz="3546">
                <a:solidFill>
                  <a:srgbClr val="FF9F1C"/>
                </a:solidFill>
              </a:rPr>
              <a:t> features we can draw a heatmap</a:t>
            </a:r>
            <a:r>
              <a:rPr b="1" lang="en-US" sz="3546">
                <a:solidFill>
                  <a:srgbClr val="FF9F1C"/>
                </a:solidFill>
              </a:rPr>
              <a:t> </a:t>
            </a:r>
            <a:r>
              <a:rPr b="1" lang="en-US" sz="3546">
                <a:solidFill>
                  <a:srgbClr val="FF9F1C"/>
                </a:solidFill>
              </a:rPr>
              <a:t>correlation to understand relations between features</a:t>
            </a:r>
            <a:endParaRPr b="1" sz="3546">
              <a:solidFill>
                <a:srgbClr val="FF9F1C"/>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0" name="Shape 950"/>
        <p:cNvGrpSpPr/>
        <p:nvPr/>
      </p:nvGrpSpPr>
      <p:grpSpPr>
        <a:xfrm>
          <a:off x="0" y="0"/>
          <a:ext cx="0" cy="0"/>
          <a:chOff x="0" y="0"/>
          <a:chExt cx="0" cy="0"/>
        </a:xfrm>
      </p:grpSpPr>
      <p:sp>
        <p:nvSpPr>
          <p:cNvPr id="951" name="Google Shape;951;p53"/>
          <p:cNvSpPr txBox="1"/>
          <p:nvPr/>
        </p:nvSpPr>
        <p:spPr>
          <a:xfrm>
            <a:off x="564653" y="360213"/>
            <a:ext cx="4257900" cy="5541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600">
                <a:solidFill>
                  <a:schemeClr val="accent6"/>
                </a:solidFill>
                <a:highlight>
                  <a:srgbClr val="FFFFFF"/>
                </a:highlight>
              </a:rPr>
              <a:t>Standardization</a:t>
            </a:r>
            <a:endParaRPr b="1" sz="3600">
              <a:solidFill>
                <a:schemeClr val="accent6"/>
              </a:solidFill>
              <a:highlight>
                <a:srgbClr val="FFFFFF"/>
              </a:highlight>
            </a:endParaRPr>
          </a:p>
        </p:txBody>
      </p:sp>
      <p:cxnSp>
        <p:nvCxnSpPr>
          <p:cNvPr id="952" name="Google Shape;952;p53"/>
          <p:cNvCxnSpPr/>
          <p:nvPr/>
        </p:nvCxnSpPr>
        <p:spPr>
          <a:xfrm flipH="1" rot="10800000">
            <a:off x="5213550" y="626763"/>
            <a:ext cx="9942900" cy="21000"/>
          </a:xfrm>
          <a:prstGeom prst="straightConnector1">
            <a:avLst/>
          </a:prstGeom>
          <a:noFill/>
          <a:ln cap="flat" cmpd="sng" w="38100">
            <a:solidFill>
              <a:srgbClr val="0B1320"/>
            </a:solidFill>
            <a:prstDash val="solid"/>
            <a:round/>
            <a:headEnd len="sm" w="sm" type="none"/>
            <a:tailEnd len="sm" w="sm" type="none"/>
          </a:ln>
        </p:spPr>
      </p:cxnSp>
      <p:grpSp>
        <p:nvGrpSpPr>
          <p:cNvPr id="953" name="Google Shape;953;p53"/>
          <p:cNvGrpSpPr/>
          <p:nvPr/>
        </p:nvGrpSpPr>
        <p:grpSpPr>
          <a:xfrm>
            <a:off x="16294495" y="432924"/>
            <a:ext cx="406852" cy="408676"/>
            <a:chOff x="1813" y="0"/>
            <a:chExt cx="809173" cy="812800"/>
          </a:xfrm>
        </p:grpSpPr>
        <p:sp>
          <p:nvSpPr>
            <p:cNvPr id="954" name="Google Shape;954;p5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56" name="Google Shape;956;p53"/>
          <p:cNvGrpSpPr/>
          <p:nvPr/>
        </p:nvGrpSpPr>
        <p:grpSpPr>
          <a:xfrm>
            <a:off x="16858169" y="432924"/>
            <a:ext cx="406852" cy="408676"/>
            <a:chOff x="1813" y="0"/>
            <a:chExt cx="809173" cy="812800"/>
          </a:xfrm>
        </p:grpSpPr>
        <p:sp>
          <p:nvSpPr>
            <p:cNvPr id="957" name="Google Shape;957;p5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59" name="Google Shape;959;p53"/>
          <p:cNvGrpSpPr/>
          <p:nvPr/>
        </p:nvGrpSpPr>
        <p:grpSpPr>
          <a:xfrm>
            <a:off x="17419216" y="432924"/>
            <a:ext cx="406852" cy="408676"/>
            <a:chOff x="1813" y="0"/>
            <a:chExt cx="809173" cy="812800"/>
          </a:xfrm>
        </p:grpSpPr>
        <p:sp>
          <p:nvSpPr>
            <p:cNvPr id="960" name="Google Shape;960;p5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962" name="Google Shape;962;p53"/>
          <p:cNvPicPr preferRelativeResize="0"/>
          <p:nvPr/>
        </p:nvPicPr>
        <p:blipFill>
          <a:blip r:embed="rId3">
            <a:alphaModFix/>
          </a:blip>
          <a:stretch>
            <a:fillRect/>
          </a:stretch>
        </p:blipFill>
        <p:spPr>
          <a:xfrm>
            <a:off x="341375" y="3260875"/>
            <a:ext cx="17820100" cy="3163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6" name="Shape 966"/>
        <p:cNvGrpSpPr/>
        <p:nvPr/>
      </p:nvGrpSpPr>
      <p:grpSpPr>
        <a:xfrm>
          <a:off x="0" y="0"/>
          <a:ext cx="0" cy="0"/>
          <a:chOff x="0" y="0"/>
          <a:chExt cx="0" cy="0"/>
        </a:xfrm>
      </p:grpSpPr>
      <p:sp>
        <p:nvSpPr>
          <p:cNvPr id="967" name="Google Shape;967;p54"/>
          <p:cNvSpPr txBox="1"/>
          <p:nvPr/>
        </p:nvSpPr>
        <p:spPr>
          <a:xfrm>
            <a:off x="-1048800" y="360213"/>
            <a:ext cx="5620800" cy="554100"/>
          </a:xfrm>
          <a:prstGeom prst="rect">
            <a:avLst/>
          </a:prstGeom>
          <a:noFill/>
          <a:ln>
            <a:noFill/>
          </a:ln>
        </p:spPr>
        <p:txBody>
          <a:bodyPr anchorCtr="0" anchor="t" bIns="0" lIns="0" spcFirstLastPara="1" rIns="0" wrap="square" tIns="0">
            <a:spAutoFit/>
          </a:bodyPr>
          <a:lstStyle/>
          <a:p>
            <a:pPr indent="0" lvl="0" marL="0" rtl="1" algn="r">
              <a:spcBef>
                <a:spcPts val="1000"/>
              </a:spcBef>
              <a:spcAft>
                <a:spcPts val="0"/>
              </a:spcAft>
              <a:buSzPts val="1100"/>
              <a:buNone/>
            </a:pPr>
            <a:r>
              <a:rPr b="1" lang="en-US" sz="3600">
                <a:solidFill>
                  <a:schemeClr val="accent6"/>
                </a:solidFill>
                <a:highlight>
                  <a:srgbClr val="FFFFFF"/>
                </a:highlight>
              </a:rPr>
              <a:t>correlation heatmap</a:t>
            </a:r>
            <a:endParaRPr b="1" sz="3600">
              <a:solidFill>
                <a:schemeClr val="accent6"/>
              </a:solidFill>
              <a:highlight>
                <a:srgbClr val="FFFFFF"/>
              </a:highlight>
            </a:endParaRPr>
          </a:p>
        </p:txBody>
      </p:sp>
      <p:cxnSp>
        <p:nvCxnSpPr>
          <p:cNvPr id="968" name="Google Shape;968;p54"/>
          <p:cNvCxnSpPr/>
          <p:nvPr/>
        </p:nvCxnSpPr>
        <p:spPr>
          <a:xfrm flipH="1" rot="10800000">
            <a:off x="5213550" y="626763"/>
            <a:ext cx="9942900" cy="21000"/>
          </a:xfrm>
          <a:prstGeom prst="straightConnector1">
            <a:avLst/>
          </a:prstGeom>
          <a:noFill/>
          <a:ln cap="flat" cmpd="sng" w="38100">
            <a:solidFill>
              <a:srgbClr val="0B1320"/>
            </a:solidFill>
            <a:prstDash val="solid"/>
            <a:round/>
            <a:headEnd len="sm" w="sm" type="none"/>
            <a:tailEnd len="sm" w="sm" type="none"/>
          </a:ln>
        </p:spPr>
      </p:cxnSp>
      <p:grpSp>
        <p:nvGrpSpPr>
          <p:cNvPr id="969" name="Google Shape;969;p54"/>
          <p:cNvGrpSpPr/>
          <p:nvPr/>
        </p:nvGrpSpPr>
        <p:grpSpPr>
          <a:xfrm>
            <a:off x="16294495" y="432924"/>
            <a:ext cx="406852" cy="408676"/>
            <a:chOff x="1813" y="0"/>
            <a:chExt cx="809173" cy="812800"/>
          </a:xfrm>
        </p:grpSpPr>
        <p:sp>
          <p:nvSpPr>
            <p:cNvPr id="970" name="Google Shape;970;p5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2" name="Google Shape;972;p54"/>
          <p:cNvGrpSpPr/>
          <p:nvPr/>
        </p:nvGrpSpPr>
        <p:grpSpPr>
          <a:xfrm>
            <a:off x="16858169" y="432924"/>
            <a:ext cx="406852" cy="408676"/>
            <a:chOff x="1813" y="0"/>
            <a:chExt cx="809173" cy="812800"/>
          </a:xfrm>
        </p:grpSpPr>
        <p:sp>
          <p:nvSpPr>
            <p:cNvPr id="973" name="Google Shape;973;p5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5" name="Google Shape;975;p54"/>
          <p:cNvGrpSpPr/>
          <p:nvPr/>
        </p:nvGrpSpPr>
        <p:grpSpPr>
          <a:xfrm>
            <a:off x="17419216" y="432924"/>
            <a:ext cx="406852" cy="408676"/>
            <a:chOff x="1813" y="0"/>
            <a:chExt cx="809173" cy="812800"/>
          </a:xfrm>
        </p:grpSpPr>
        <p:sp>
          <p:nvSpPr>
            <p:cNvPr id="976" name="Google Shape;976;p5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978" name="Google Shape;978;p54"/>
          <p:cNvPicPr preferRelativeResize="0"/>
          <p:nvPr/>
        </p:nvPicPr>
        <p:blipFill>
          <a:blip r:embed="rId3">
            <a:alphaModFix/>
          </a:blip>
          <a:stretch>
            <a:fillRect/>
          </a:stretch>
        </p:blipFill>
        <p:spPr>
          <a:xfrm>
            <a:off x="8413325" y="1088825"/>
            <a:ext cx="9708741" cy="9109675"/>
          </a:xfrm>
          <a:prstGeom prst="rect">
            <a:avLst/>
          </a:prstGeom>
          <a:noFill/>
          <a:ln>
            <a:noFill/>
          </a:ln>
        </p:spPr>
      </p:pic>
      <p:sp>
        <p:nvSpPr>
          <p:cNvPr id="979" name="Google Shape;979;p54"/>
          <p:cNvSpPr txBox="1"/>
          <p:nvPr/>
        </p:nvSpPr>
        <p:spPr>
          <a:xfrm>
            <a:off x="420300" y="2245750"/>
            <a:ext cx="7769400" cy="632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3546">
                <a:solidFill>
                  <a:schemeClr val="accent5"/>
                </a:solidFill>
              </a:rPr>
              <a:t>bold results:</a:t>
            </a:r>
            <a:endParaRPr b="1" sz="3546">
              <a:solidFill>
                <a:schemeClr val="accent5"/>
              </a:solidFill>
            </a:endParaRPr>
          </a:p>
          <a:p>
            <a:pPr indent="0" lvl="0" marL="0" rtl="0" algn="just">
              <a:lnSpc>
                <a:spcPct val="115000"/>
              </a:lnSpc>
              <a:spcBef>
                <a:spcPts val="0"/>
              </a:spcBef>
              <a:spcAft>
                <a:spcPts val="0"/>
              </a:spcAft>
              <a:buNone/>
            </a:pPr>
            <a:r>
              <a:t/>
            </a:r>
            <a:endParaRPr b="1" sz="3546">
              <a:solidFill>
                <a:schemeClr val="accent5"/>
              </a:solidFill>
            </a:endParaRPr>
          </a:p>
          <a:p>
            <a:pPr indent="0" lvl="0" marL="0" rtl="0" algn="just">
              <a:lnSpc>
                <a:spcPct val="100000"/>
              </a:lnSpc>
              <a:spcBef>
                <a:spcPts val="0"/>
              </a:spcBef>
              <a:spcAft>
                <a:spcPts val="0"/>
              </a:spcAft>
              <a:buNone/>
            </a:pPr>
            <a:r>
              <a:rPr lang="en-US" sz="3446">
                <a:solidFill>
                  <a:srgbClr val="0B1320"/>
                </a:solidFill>
              </a:rPr>
              <a:t>according to heatmap, lunch has most effect in scores and specially on math score</a:t>
            </a:r>
            <a:endParaRPr sz="3446">
              <a:solidFill>
                <a:srgbClr val="0B1320"/>
              </a:solidFill>
            </a:endParaRPr>
          </a:p>
          <a:p>
            <a:pPr indent="0" lvl="0" marL="0" rtl="0" algn="just">
              <a:lnSpc>
                <a:spcPct val="100000"/>
              </a:lnSpc>
              <a:spcBef>
                <a:spcPts val="0"/>
              </a:spcBef>
              <a:spcAft>
                <a:spcPts val="0"/>
              </a:spcAft>
              <a:buNone/>
            </a:pPr>
            <a:r>
              <a:t/>
            </a:r>
            <a:endParaRPr sz="3446">
              <a:solidFill>
                <a:srgbClr val="0B1320"/>
              </a:solidFill>
            </a:endParaRPr>
          </a:p>
          <a:p>
            <a:pPr indent="0" lvl="0" marL="0" rtl="0" algn="just">
              <a:lnSpc>
                <a:spcPct val="100000"/>
              </a:lnSpc>
              <a:spcBef>
                <a:spcPts val="0"/>
              </a:spcBef>
              <a:spcAft>
                <a:spcPts val="0"/>
              </a:spcAft>
              <a:buNone/>
            </a:pPr>
            <a:r>
              <a:rPr lang="en-US" sz="3446">
                <a:solidFill>
                  <a:srgbClr val="0B1320"/>
                </a:solidFill>
              </a:rPr>
              <a:t>test </a:t>
            </a:r>
            <a:r>
              <a:rPr lang="en-US" sz="3446">
                <a:solidFill>
                  <a:srgbClr val="0B1320"/>
                </a:solidFill>
              </a:rPr>
              <a:t>preparation</a:t>
            </a:r>
            <a:r>
              <a:rPr lang="en-US" sz="3446">
                <a:solidFill>
                  <a:srgbClr val="0B1320"/>
                </a:solidFill>
              </a:rPr>
              <a:t> has least effect on math score compared to other scores and most effect on writing score</a:t>
            </a:r>
            <a:endParaRPr sz="3446">
              <a:solidFill>
                <a:srgbClr val="0B1320"/>
              </a:solidFill>
            </a:endParaRPr>
          </a:p>
          <a:p>
            <a:pPr indent="0" lvl="0" marL="0" rtl="0" algn="just">
              <a:lnSpc>
                <a:spcPct val="115000"/>
              </a:lnSpc>
              <a:spcBef>
                <a:spcPts val="0"/>
              </a:spcBef>
              <a:spcAft>
                <a:spcPts val="0"/>
              </a:spcAft>
              <a:buNone/>
            </a:pPr>
            <a:r>
              <a:t/>
            </a:r>
            <a:endParaRPr b="1" sz="3546">
              <a:solidFill>
                <a:srgbClr val="0B1320"/>
              </a:solidFill>
            </a:endParaRPr>
          </a:p>
          <a:p>
            <a:pPr indent="0" lvl="0" marL="0" rtl="0" algn="just">
              <a:lnSpc>
                <a:spcPct val="115000"/>
              </a:lnSpc>
              <a:spcBef>
                <a:spcPts val="0"/>
              </a:spcBef>
              <a:spcAft>
                <a:spcPts val="0"/>
              </a:spcAft>
              <a:buNone/>
            </a:pPr>
            <a:r>
              <a:t/>
            </a:r>
            <a:endParaRPr b="1" sz="3546">
              <a:solidFill>
                <a:srgbClr val="0B1320"/>
              </a:solidFill>
            </a:endParaRPr>
          </a:p>
        </p:txBody>
      </p:sp>
      <p:sp>
        <p:nvSpPr>
          <p:cNvPr id="980" name="Google Shape;980;p54"/>
          <p:cNvSpPr/>
          <p:nvPr/>
        </p:nvSpPr>
        <p:spPr>
          <a:xfrm>
            <a:off x="12437325" y="4942175"/>
            <a:ext cx="531000" cy="3937800"/>
          </a:xfrm>
          <a:prstGeom prst="roundRect">
            <a:avLst>
              <a:gd fmla="val 16667" name="adj"/>
            </a:avLst>
          </a:prstGeom>
          <a:noFill/>
          <a:ln cap="flat" cmpd="sng" w="38100">
            <a:solidFill>
              <a:schemeClr val="accent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984" name="Shape 984"/>
        <p:cNvGrpSpPr/>
        <p:nvPr/>
      </p:nvGrpSpPr>
      <p:grpSpPr>
        <a:xfrm>
          <a:off x="0" y="0"/>
          <a:ext cx="0" cy="0"/>
          <a:chOff x="0" y="0"/>
          <a:chExt cx="0" cy="0"/>
        </a:xfrm>
      </p:grpSpPr>
      <p:grpSp>
        <p:nvGrpSpPr>
          <p:cNvPr id="985" name="Google Shape;985;p55"/>
          <p:cNvGrpSpPr/>
          <p:nvPr/>
        </p:nvGrpSpPr>
        <p:grpSpPr>
          <a:xfrm>
            <a:off x="1028650" y="771988"/>
            <a:ext cx="16230707" cy="8374317"/>
            <a:chOff x="0" y="-38100"/>
            <a:chExt cx="4274726" cy="2205567"/>
          </a:xfrm>
        </p:grpSpPr>
        <p:sp>
          <p:nvSpPr>
            <p:cNvPr id="986" name="Google Shape;986;p55"/>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5"/>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88" name="Google Shape;988;p55"/>
          <p:cNvSpPr txBox="1"/>
          <p:nvPr/>
        </p:nvSpPr>
        <p:spPr>
          <a:xfrm>
            <a:off x="1767007" y="4266452"/>
            <a:ext cx="14754000" cy="138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9000">
                <a:solidFill>
                  <a:srgbClr val="0B1320"/>
                </a:solidFill>
                <a:latin typeface="Playfair Display Black"/>
                <a:ea typeface="Playfair Display Black"/>
                <a:cs typeface="Playfair Display Black"/>
                <a:sym typeface="Playfair Display Black"/>
              </a:rPr>
              <a:t>machine learning </a:t>
            </a:r>
            <a:r>
              <a:rPr lang="en-US" sz="4800">
                <a:solidFill>
                  <a:srgbClr val="0B1320"/>
                </a:solidFill>
                <a:latin typeface="Playfair Display Black"/>
                <a:ea typeface="Playfair Display Black"/>
                <a:cs typeface="Playfair Display Black"/>
                <a:sym typeface="Playfair Display Black"/>
              </a:rPr>
              <a:t>(and results)</a:t>
            </a:r>
            <a:endParaRPr sz="4800"/>
          </a:p>
        </p:txBody>
      </p:sp>
      <p:cxnSp>
        <p:nvCxnSpPr>
          <p:cNvPr id="989" name="Google Shape;989;p55"/>
          <p:cNvCxnSpPr/>
          <p:nvPr/>
        </p:nvCxnSpPr>
        <p:spPr>
          <a:xfrm>
            <a:off x="1766932" y="1886465"/>
            <a:ext cx="12719400" cy="0"/>
          </a:xfrm>
          <a:prstGeom prst="straightConnector1">
            <a:avLst/>
          </a:prstGeom>
          <a:noFill/>
          <a:ln cap="flat" cmpd="sng" w="38100">
            <a:solidFill>
              <a:srgbClr val="0B1320"/>
            </a:solidFill>
            <a:prstDash val="solid"/>
            <a:round/>
            <a:headEnd len="sm" w="sm" type="none"/>
            <a:tailEnd len="sm" w="sm" type="none"/>
          </a:ln>
        </p:spPr>
      </p:cxnSp>
      <p:grpSp>
        <p:nvGrpSpPr>
          <p:cNvPr id="990" name="Google Shape;990;p55"/>
          <p:cNvGrpSpPr/>
          <p:nvPr/>
        </p:nvGrpSpPr>
        <p:grpSpPr>
          <a:xfrm>
            <a:off x="14988611" y="1682141"/>
            <a:ext cx="406852" cy="408676"/>
            <a:chOff x="1813" y="0"/>
            <a:chExt cx="809173" cy="812800"/>
          </a:xfrm>
        </p:grpSpPr>
        <p:sp>
          <p:nvSpPr>
            <p:cNvPr id="991" name="Google Shape;991;p5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3" name="Google Shape;993;p55"/>
          <p:cNvGrpSpPr/>
          <p:nvPr/>
        </p:nvGrpSpPr>
        <p:grpSpPr>
          <a:xfrm>
            <a:off x="15552286" y="1682141"/>
            <a:ext cx="406852" cy="408676"/>
            <a:chOff x="1813" y="0"/>
            <a:chExt cx="809173" cy="812800"/>
          </a:xfrm>
        </p:grpSpPr>
        <p:sp>
          <p:nvSpPr>
            <p:cNvPr id="994" name="Google Shape;994;p5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6" name="Google Shape;996;p55"/>
          <p:cNvGrpSpPr/>
          <p:nvPr/>
        </p:nvGrpSpPr>
        <p:grpSpPr>
          <a:xfrm>
            <a:off x="16113333" y="1682141"/>
            <a:ext cx="406852" cy="408676"/>
            <a:chOff x="1813" y="0"/>
            <a:chExt cx="809173" cy="812800"/>
          </a:xfrm>
        </p:grpSpPr>
        <p:sp>
          <p:nvSpPr>
            <p:cNvPr id="997" name="Google Shape;997;p5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9" name="Google Shape;999;p55"/>
          <p:cNvGrpSpPr/>
          <p:nvPr/>
        </p:nvGrpSpPr>
        <p:grpSpPr>
          <a:xfrm>
            <a:off x="-3233490" y="5979520"/>
            <a:ext cx="6999679" cy="8616579"/>
            <a:chOff x="0" y="0"/>
            <a:chExt cx="9332905" cy="11488772"/>
          </a:xfrm>
        </p:grpSpPr>
        <p:grpSp>
          <p:nvGrpSpPr>
            <p:cNvPr id="1000" name="Google Shape;1000;p55"/>
            <p:cNvGrpSpPr/>
            <p:nvPr/>
          </p:nvGrpSpPr>
          <p:grpSpPr>
            <a:xfrm>
              <a:off x="0" y="0"/>
              <a:ext cx="9332905" cy="11488772"/>
              <a:chOff x="0" y="0"/>
              <a:chExt cx="660400" cy="812950"/>
            </a:xfrm>
          </p:grpSpPr>
          <p:sp>
            <p:nvSpPr>
              <p:cNvPr id="1001" name="Google Shape;1001;p55"/>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5"/>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03" name="Google Shape;1003;p55"/>
            <p:cNvGrpSpPr/>
            <p:nvPr/>
          </p:nvGrpSpPr>
          <p:grpSpPr>
            <a:xfrm>
              <a:off x="545238" y="671062"/>
              <a:ext cx="8242386" cy="10146348"/>
              <a:chOff x="0" y="0"/>
              <a:chExt cx="660400" cy="812950"/>
            </a:xfrm>
          </p:grpSpPr>
          <p:sp>
            <p:nvSpPr>
              <p:cNvPr id="1004" name="Google Shape;1004;p55"/>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5"/>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06" name="Google Shape;1006;p55"/>
            <p:cNvGrpSpPr/>
            <p:nvPr/>
          </p:nvGrpSpPr>
          <p:grpSpPr>
            <a:xfrm>
              <a:off x="1083502" y="1333541"/>
              <a:ext cx="7165868" cy="8821158"/>
              <a:chOff x="0" y="0"/>
              <a:chExt cx="660400" cy="812950"/>
            </a:xfrm>
          </p:grpSpPr>
          <p:sp>
            <p:nvSpPr>
              <p:cNvPr id="1007" name="Google Shape;1007;p55"/>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5"/>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012" name="Shape 1012"/>
        <p:cNvGrpSpPr/>
        <p:nvPr/>
      </p:nvGrpSpPr>
      <p:grpSpPr>
        <a:xfrm>
          <a:off x="0" y="0"/>
          <a:ext cx="0" cy="0"/>
          <a:chOff x="0" y="0"/>
          <a:chExt cx="0" cy="0"/>
        </a:xfrm>
      </p:grpSpPr>
      <p:grpSp>
        <p:nvGrpSpPr>
          <p:cNvPr id="1013" name="Google Shape;1013;p56"/>
          <p:cNvGrpSpPr/>
          <p:nvPr/>
        </p:nvGrpSpPr>
        <p:grpSpPr>
          <a:xfrm>
            <a:off x="17234359" y="670137"/>
            <a:ext cx="406852" cy="408676"/>
            <a:chOff x="1813" y="0"/>
            <a:chExt cx="809173" cy="812800"/>
          </a:xfrm>
        </p:grpSpPr>
        <p:sp>
          <p:nvSpPr>
            <p:cNvPr id="1014" name="Google Shape;1014;p5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6" name="Google Shape;1016;p56"/>
          <p:cNvSpPr txBox="1"/>
          <p:nvPr/>
        </p:nvSpPr>
        <p:spPr>
          <a:xfrm>
            <a:off x="2620225" y="3227288"/>
            <a:ext cx="9160500" cy="4143900"/>
          </a:xfrm>
          <a:prstGeom prst="rect">
            <a:avLst/>
          </a:prstGeom>
          <a:noFill/>
          <a:ln>
            <a:noFill/>
          </a:ln>
        </p:spPr>
        <p:txBody>
          <a:bodyPr anchorCtr="0" anchor="t" bIns="0" lIns="0" spcFirstLastPara="1" rIns="0" wrap="square" tIns="0">
            <a:spAutoFit/>
          </a:bodyPr>
          <a:lstStyle/>
          <a:p>
            <a:pPr indent="-472821" lvl="0" marL="457200" rtl="0" algn="l">
              <a:spcBef>
                <a:spcPts val="0"/>
              </a:spcBef>
              <a:spcAft>
                <a:spcPts val="0"/>
              </a:spcAft>
              <a:buClr>
                <a:schemeClr val="accent6"/>
              </a:buClr>
              <a:buSzPts val="3846"/>
              <a:buChar char="●"/>
            </a:pPr>
            <a:r>
              <a:rPr b="1" lang="en-US" sz="3846">
                <a:solidFill>
                  <a:schemeClr val="accent6"/>
                </a:solidFill>
              </a:rPr>
              <a:t>add column pass_or_nor</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split : data &amp; target / test &amp; train</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baseline</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Compare models using k-fold cross validation</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GaussianNB , SVC, KNN</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results</a:t>
            </a:r>
            <a:endParaRPr b="1" sz="3846">
              <a:solidFill>
                <a:schemeClr val="accent6"/>
              </a:solidFill>
            </a:endParaRPr>
          </a:p>
        </p:txBody>
      </p:sp>
      <p:cxnSp>
        <p:nvCxnSpPr>
          <p:cNvPr id="1017" name="Google Shape;1017;p56"/>
          <p:cNvCxnSpPr/>
          <p:nvPr/>
        </p:nvCxnSpPr>
        <p:spPr>
          <a:xfrm>
            <a:off x="1912327" y="874461"/>
            <a:ext cx="13312200" cy="0"/>
          </a:xfrm>
          <a:prstGeom prst="straightConnector1">
            <a:avLst/>
          </a:prstGeom>
          <a:noFill/>
          <a:ln cap="flat" cmpd="sng" w="38100">
            <a:solidFill>
              <a:srgbClr val="0B1320"/>
            </a:solidFill>
            <a:prstDash val="solid"/>
            <a:round/>
            <a:headEnd len="sm" w="sm" type="none"/>
            <a:tailEnd len="sm" w="sm" type="none"/>
          </a:ln>
        </p:spPr>
      </p:cxnSp>
      <p:grpSp>
        <p:nvGrpSpPr>
          <p:cNvPr id="1018" name="Google Shape;1018;p56"/>
          <p:cNvGrpSpPr/>
          <p:nvPr/>
        </p:nvGrpSpPr>
        <p:grpSpPr>
          <a:xfrm>
            <a:off x="16109637" y="670137"/>
            <a:ext cx="406852" cy="408676"/>
            <a:chOff x="1813" y="0"/>
            <a:chExt cx="809173" cy="812800"/>
          </a:xfrm>
        </p:grpSpPr>
        <p:sp>
          <p:nvSpPr>
            <p:cNvPr id="1019" name="Google Shape;1019;p5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1" name="Google Shape;1021;p56"/>
          <p:cNvGrpSpPr/>
          <p:nvPr/>
        </p:nvGrpSpPr>
        <p:grpSpPr>
          <a:xfrm>
            <a:off x="16673311" y="670137"/>
            <a:ext cx="406852" cy="408676"/>
            <a:chOff x="1813" y="0"/>
            <a:chExt cx="809173" cy="812800"/>
          </a:xfrm>
        </p:grpSpPr>
        <p:sp>
          <p:nvSpPr>
            <p:cNvPr id="1022" name="Google Shape;1022;p5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4" name="Google Shape;1024;p56"/>
          <p:cNvGrpSpPr/>
          <p:nvPr/>
        </p:nvGrpSpPr>
        <p:grpSpPr>
          <a:xfrm>
            <a:off x="17234359" y="670137"/>
            <a:ext cx="406852" cy="408676"/>
            <a:chOff x="1813" y="0"/>
            <a:chExt cx="809173" cy="812800"/>
          </a:xfrm>
        </p:grpSpPr>
        <p:sp>
          <p:nvSpPr>
            <p:cNvPr id="1025" name="Google Shape;1025;p5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7" name="Google Shape;1027;p56"/>
          <p:cNvGrpSpPr/>
          <p:nvPr/>
        </p:nvGrpSpPr>
        <p:grpSpPr>
          <a:xfrm>
            <a:off x="13272772" y="6149120"/>
            <a:ext cx="6999679" cy="8616579"/>
            <a:chOff x="0" y="0"/>
            <a:chExt cx="9332905" cy="11488772"/>
          </a:xfrm>
        </p:grpSpPr>
        <p:grpSp>
          <p:nvGrpSpPr>
            <p:cNvPr id="1028" name="Google Shape;1028;p56"/>
            <p:cNvGrpSpPr/>
            <p:nvPr/>
          </p:nvGrpSpPr>
          <p:grpSpPr>
            <a:xfrm>
              <a:off x="0" y="0"/>
              <a:ext cx="9332905" cy="11488772"/>
              <a:chOff x="0" y="0"/>
              <a:chExt cx="660400" cy="812950"/>
            </a:xfrm>
          </p:grpSpPr>
          <p:sp>
            <p:nvSpPr>
              <p:cNvPr id="1029" name="Google Shape;1029;p56"/>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6"/>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31" name="Google Shape;1031;p56"/>
            <p:cNvGrpSpPr/>
            <p:nvPr/>
          </p:nvGrpSpPr>
          <p:grpSpPr>
            <a:xfrm>
              <a:off x="545238" y="671062"/>
              <a:ext cx="8242386" cy="10146348"/>
              <a:chOff x="0" y="0"/>
              <a:chExt cx="660400" cy="812950"/>
            </a:xfrm>
          </p:grpSpPr>
          <p:sp>
            <p:nvSpPr>
              <p:cNvPr id="1032" name="Google Shape;1032;p56"/>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6"/>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34" name="Google Shape;1034;p56"/>
            <p:cNvGrpSpPr/>
            <p:nvPr/>
          </p:nvGrpSpPr>
          <p:grpSpPr>
            <a:xfrm>
              <a:off x="1083502" y="1333541"/>
              <a:ext cx="7165868" cy="8821158"/>
              <a:chOff x="0" y="0"/>
              <a:chExt cx="660400" cy="812950"/>
            </a:xfrm>
          </p:grpSpPr>
          <p:sp>
            <p:nvSpPr>
              <p:cNvPr id="1035" name="Google Shape;1035;p56"/>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6"/>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1037" name="Google Shape;1037;p56"/>
          <p:cNvSpPr txBox="1"/>
          <p:nvPr/>
        </p:nvSpPr>
        <p:spPr>
          <a:xfrm>
            <a:off x="1912325" y="1802625"/>
            <a:ext cx="13312200" cy="877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SzPts val="1100"/>
              <a:buNone/>
            </a:pPr>
            <a:r>
              <a:rPr lang="en-US" sz="5700">
                <a:solidFill>
                  <a:schemeClr val="accent1"/>
                </a:solidFill>
                <a:latin typeface="Playfair Display Black"/>
                <a:ea typeface="Playfair Display Black"/>
                <a:cs typeface="Playfair Display Black"/>
                <a:sym typeface="Playfair Display Black"/>
              </a:rPr>
              <a:t>machine learning</a:t>
            </a:r>
            <a:endParaRPr sz="5700">
              <a:solidFill>
                <a:schemeClr val="accent1"/>
              </a:solidFill>
              <a:latin typeface="Playfair Display Black"/>
              <a:ea typeface="Playfair Display Black"/>
              <a:cs typeface="Playfair Display Black"/>
              <a:sym typeface="Playfair Display Black"/>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1" name="Shape 1041"/>
        <p:cNvGrpSpPr/>
        <p:nvPr/>
      </p:nvGrpSpPr>
      <p:grpSpPr>
        <a:xfrm>
          <a:off x="0" y="0"/>
          <a:ext cx="0" cy="0"/>
          <a:chOff x="0" y="0"/>
          <a:chExt cx="0" cy="0"/>
        </a:xfrm>
      </p:grpSpPr>
      <p:sp>
        <p:nvSpPr>
          <p:cNvPr id="1042" name="Google Shape;1042;p57"/>
          <p:cNvSpPr txBox="1"/>
          <p:nvPr/>
        </p:nvSpPr>
        <p:spPr>
          <a:xfrm>
            <a:off x="228600" y="404175"/>
            <a:ext cx="56208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add column pass_or_nor</a:t>
            </a:r>
            <a:endParaRPr b="1" sz="3300">
              <a:solidFill>
                <a:schemeClr val="dk1"/>
              </a:solidFill>
              <a:highlight>
                <a:srgbClr val="FFFFFF"/>
              </a:highlight>
            </a:endParaRPr>
          </a:p>
        </p:txBody>
      </p:sp>
      <p:cxnSp>
        <p:nvCxnSpPr>
          <p:cNvPr id="1043" name="Google Shape;1043;p57"/>
          <p:cNvCxnSpPr>
            <a:stCxn id="1042" idx="3"/>
          </p:cNvCxnSpPr>
          <p:nvPr/>
        </p:nvCxnSpPr>
        <p:spPr>
          <a:xfrm flipH="1" rot="10800000">
            <a:off x="5849400" y="637125"/>
            <a:ext cx="9942900" cy="21000"/>
          </a:xfrm>
          <a:prstGeom prst="straightConnector1">
            <a:avLst/>
          </a:prstGeom>
          <a:noFill/>
          <a:ln cap="flat" cmpd="sng" w="38100">
            <a:solidFill>
              <a:srgbClr val="0B1320"/>
            </a:solidFill>
            <a:prstDash val="solid"/>
            <a:round/>
            <a:headEnd len="sm" w="sm" type="none"/>
            <a:tailEnd len="sm" w="sm" type="none"/>
          </a:ln>
        </p:spPr>
      </p:cxnSp>
      <p:grpSp>
        <p:nvGrpSpPr>
          <p:cNvPr id="1044" name="Google Shape;1044;p57"/>
          <p:cNvGrpSpPr/>
          <p:nvPr/>
        </p:nvGrpSpPr>
        <p:grpSpPr>
          <a:xfrm>
            <a:off x="16294495" y="432924"/>
            <a:ext cx="406852" cy="408676"/>
            <a:chOff x="1813" y="0"/>
            <a:chExt cx="809173" cy="812800"/>
          </a:xfrm>
        </p:grpSpPr>
        <p:sp>
          <p:nvSpPr>
            <p:cNvPr id="1045" name="Google Shape;1045;p5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47" name="Google Shape;1047;p57"/>
          <p:cNvGrpSpPr/>
          <p:nvPr/>
        </p:nvGrpSpPr>
        <p:grpSpPr>
          <a:xfrm>
            <a:off x="16858169" y="432924"/>
            <a:ext cx="406852" cy="408676"/>
            <a:chOff x="1813" y="0"/>
            <a:chExt cx="809173" cy="812800"/>
          </a:xfrm>
        </p:grpSpPr>
        <p:sp>
          <p:nvSpPr>
            <p:cNvPr id="1048" name="Google Shape;1048;p5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0" name="Google Shape;1050;p57"/>
          <p:cNvGrpSpPr/>
          <p:nvPr/>
        </p:nvGrpSpPr>
        <p:grpSpPr>
          <a:xfrm>
            <a:off x="17419216" y="432924"/>
            <a:ext cx="406852" cy="408676"/>
            <a:chOff x="1813" y="0"/>
            <a:chExt cx="809173" cy="812800"/>
          </a:xfrm>
        </p:grpSpPr>
        <p:sp>
          <p:nvSpPr>
            <p:cNvPr id="1051" name="Google Shape;1051;p5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053" name="Google Shape;1053;p57"/>
          <p:cNvPicPr preferRelativeResize="0"/>
          <p:nvPr/>
        </p:nvPicPr>
        <p:blipFill>
          <a:blip r:embed="rId3">
            <a:alphaModFix/>
          </a:blip>
          <a:stretch>
            <a:fillRect/>
          </a:stretch>
        </p:blipFill>
        <p:spPr>
          <a:xfrm>
            <a:off x="10623325" y="1741650"/>
            <a:ext cx="5168975" cy="5341225"/>
          </a:xfrm>
          <a:prstGeom prst="rect">
            <a:avLst/>
          </a:prstGeom>
          <a:noFill/>
          <a:ln>
            <a:noFill/>
          </a:ln>
        </p:spPr>
      </p:pic>
      <p:sp>
        <p:nvSpPr>
          <p:cNvPr id="1054" name="Google Shape;1054;p57"/>
          <p:cNvSpPr txBox="1"/>
          <p:nvPr/>
        </p:nvSpPr>
        <p:spPr>
          <a:xfrm>
            <a:off x="1600200" y="2987750"/>
            <a:ext cx="6386700" cy="468900"/>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SzPts val="1100"/>
              <a:buNone/>
            </a:pPr>
            <a:r>
              <a:rPr lang="en-US" sz="3046">
                <a:solidFill>
                  <a:srgbClr val="0B1320"/>
                </a:solidFill>
              </a:rPr>
              <a:t>1 if Percentage &gt;= 0.6 else 0</a:t>
            </a:r>
            <a:endParaRPr sz="3046">
              <a:solidFill>
                <a:srgbClr val="0B132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8" name="Shape 1058"/>
        <p:cNvGrpSpPr/>
        <p:nvPr/>
      </p:nvGrpSpPr>
      <p:grpSpPr>
        <a:xfrm>
          <a:off x="0" y="0"/>
          <a:ext cx="0" cy="0"/>
          <a:chOff x="0" y="0"/>
          <a:chExt cx="0" cy="0"/>
        </a:xfrm>
      </p:grpSpPr>
      <p:sp>
        <p:nvSpPr>
          <p:cNvPr id="1059" name="Google Shape;1059;p58"/>
          <p:cNvSpPr txBox="1"/>
          <p:nvPr/>
        </p:nvSpPr>
        <p:spPr>
          <a:xfrm>
            <a:off x="228600" y="404175"/>
            <a:ext cx="72792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split : data &amp; target / test &amp; train</a:t>
            </a:r>
            <a:endParaRPr b="1" sz="3300">
              <a:solidFill>
                <a:schemeClr val="dk1"/>
              </a:solidFill>
              <a:highlight>
                <a:srgbClr val="FFFFFF"/>
              </a:highlight>
            </a:endParaRPr>
          </a:p>
        </p:txBody>
      </p:sp>
      <p:cxnSp>
        <p:nvCxnSpPr>
          <p:cNvPr id="1060" name="Google Shape;1060;p58"/>
          <p:cNvCxnSpPr>
            <a:stCxn id="1059" idx="3"/>
          </p:cNvCxnSpPr>
          <p:nvPr/>
        </p:nvCxnSpPr>
        <p:spPr>
          <a:xfrm flipH="1" rot="10800000">
            <a:off x="7507800" y="637125"/>
            <a:ext cx="9942900" cy="21000"/>
          </a:xfrm>
          <a:prstGeom prst="straightConnector1">
            <a:avLst/>
          </a:prstGeom>
          <a:noFill/>
          <a:ln cap="flat" cmpd="sng" w="38100">
            <a:solidFill>
              <a:srgbClr val="0B1320"/>
            </a:solidFill>
            <a:prstDash val="solid"/>
            <a:round/>
            <a:headEnd len="sm" w="sm" type="none"/>
            <a:tailEnd len="sm" w="sm" type="none"/>
          </a:ln>
        </p:spPr>
      </p:cxnSp>
      <p:grpSp>
        <p:nvGrpSpPr>
          <p:cNvPr id="1061" name="Google Shape;1061;p58"/>
          <p:cNvGrpSpPr/>
          <p:nvPr/>
        </p:nvGrpSpPr>
        <p:grpSpPr>
          <a:xfrm>
            <a:off x="16294495" y="432924"/>
            <a:ext cx="406852" cy="408676"/>
            <a:chOff x="1813" y="0"/>
            <a:chExt cx="809173" cy="812800"/>
          </a:xfrm>
        </p:grpSpPr>
        <p:sp>
          <p:nvSpPr>
            <p:cNvPr id="1062" name="Google Shape;1062;p5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4" name="Google Shape;1064;p58"/>
          <p:cNvGrpSpPr/>
          <p:nvPr/>
        </p:nvGrpSpPr>
        <p:grpSpPr>
          <a:xfrm>
            <a:off x="16858169" y="432924"/>
            <a:ext cx="406852" cy="408676"/>
            <a:chOff x="1813" y="0"/>
            <a:chExt cx="809173" cy="812800"/>
          </a:xfrm>
        </p:grpSpPr>
        <p:sp>
          <p:nvSpPr>
            <p:cNvPr id="1065" name="Google Shape;1065;p5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7" name="Google Shape;1067;p58"/>
          <p:cNvGrpSpPr/>
          <p:nvPr/>
        </p:nvGrpSpPr>
        <p:grpSpPr>
          <a:xfrm>
            <a:off x="17419216" y="432924"/>
            <a:ext cx="406852" cy="408676"/>
            <a:chOff x="1813" y="0"/>
            <a:chExt cx="809173" cy="812800"/>
          </a:xfrm>
        </p:grpSpPr>
        <p:sp>
          <p:nvSpPr>
            <p:cNvPr id="1068" name="Google Shape;1068;p5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070" name="Google Shape;1070;p58"/>
          <p:cNvPicPr preferRelativeResize="0"/>
          <p:nvPr/>
        </p:nvPicPr>
        <p:blipFill rotWithShape="1">
          <a:blip r:embed="rId3">
            <a:alphaModFix/>
          </a:blip>
          <a:srcRect b="0" l="2066" r="0" t="0"/>
          <a:stretch/>
        </p:blipFill>
        <p:spPr>
          <a:xfrm>
            <a:off x="4495800" y="5625575"/>
            <a:ext cx="12510350" cy="3787375"/>
          </a:xfrm>
          <a:prstGeom prst="rect">
            <a:avLst/>
          </a:prstGeom>
          <a:noFill/>
          <a:ln>
            <a:noFill/>
          </a:ln>
        </p:spPr>
      </p:pic>
      <p:pic>
        <p:nvPicPr>
          <p:cNvPr id="1071" name="Google Shape;1071;p58"/>
          <p:cNvPicPr preferRelativeResize="0"/>
          <p:nvPr/>
        </p:nvPicPr>
        <p:blipFill rotWithShape="1">
          <a:blip r:embed="rId4">
            <a:alphaModFix/>
          </a:blip>
          <a:srcRect b="18073" l="0" r="0" t="0"/>
          <a:stretch/>
        </p:blipFill>
        <p:spPr>
          <a:xfrm>
            <a:off x="4459900" y="2385063"/>
            <a:ext cx="3164525" cy="2087863"/>
          </a:xfrm>
          <a:prstGeom prst="rect">
            <a:avLst/>
          </a:prstGeom>
          <a:noFill/>
          <a:ln>
            <a:noFill/>
          </a:ln>
        </p:spPr>
      </p:pic>
      <p:sp>
        <p:nvSpPr>
          <p:cNvPr id="1072" name="Google Shape;1072;p58"/>
          <p:cNvSpPr txBox="1"/>
          <p:nvPr/>
        </p:nvSpPr>
        <p:spPr>
          <a:xfrm>
            <a:off x="762000" y="5426150"/>
            <a:ext cx="2725200" cy="468900"/>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SzPts val="1100"/>
              <a:buNone/>
            </a:pPr>
            <a:r>
              <a:rPr lang="en-US" sz="3046">
                <a:solidFill>
                  <a:srgbClr val="0B1320"/>
                </a:solidFill>
              </a:rPr>
              <a:t>features</a:t>
            </a:r>
            <a:endParaRPr sz="3046">
              <a:solidFill>
                <a:srgbClr val="0B1320"/>
              </a:solidFill>
            </a:endParaRPr>
          </a:p>
        </p:txBody>
      </p:sp>
      <p:sp>
        <p:nvSpPr>
          <p:cNvPr id="1073" name="Google Shape;1073;p58"/>
          <p:cNvSpPr txBox="1"/>
          <p:nvPr/>
        </p:nvSpPr>
        <p:spPr>
          <a:xfrm>
            <a:off x="762000" y="2050950"/>
            <a:ext cx="2478600" cy="468900"/>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SzPts val="1100"/>
              <a:buNone/>
            </a:pPr>
            <a:r>
              <a:rPr lang="en-US" sz="3046">
                <a:solidFill>
                  <a:srgbClr val="0B1320"/>
                </a:solidFill>
              </a:rPr>
              <a:t>target</a:t>
            </a:r>
            <a:endParaRPr sz="3046">
              <a:solidFill>
                <a:srgbClr val="0B132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7" name="Shape 1077"/>
        <p:cNvGrpSpPr/>
        <p:nvPr/>
      </p:nvGrpSpPr>
      <p:grpSpPr>
        <a:xfrm>
          <a:off x="0" y="0"/>
          <a:ext cx="0" cy="0"/>
          <a:chOff x="0" y="0"/>
          <a:chExt cx="0" cy="0"/>
        </a:xfrm>
      </p:grpSpPr>
      <p:sp>
        <p:nvSpPr>
          <p:cNvPr id="1078" name="Google Shape;1078;p59"/>
          <p:cNvSpPr txBox="1"/>
          <p:nvPr/>
        </p:nvSpPr>
        <p:spPr>
          <a:xfrm>
            <a:off x="228600" y="404175"/>
            <a:ext cx="56208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baseline</a:t>
            </a:r>
            <a:endParaRPr b="1" sz="3300">
              <a:solidFill>
                <a:schemeClr val="dk1"/>
              </a:solidFill>
              <a:highlight>
                <a:srgbClr val="FFFFFF"/>
              </a:highlight>
            </a:endParaRPr>
          </a:p>
        </p:txBody>
      </p:sp>
      <p:cxnSp>
        <p:nvCxnSpPr>
          <p:cNvPr id="1079" name="Google Shape;1079;p59"/>
          <p:cNvCxnSpPr/>
          <p:nvPr/>
        </p:nvCxnSpPr>
        <p:spPr>
          <a:xfrm flipH="1" rot="10800000">
            <a:off x="2398050" y="637350"/>
            <a:ext cx="13394100" cy="12600"/>
          </a:xfrm>
          <a:prstGeom prst="straightConnector1">
            <a:avLst/>
          </a:prstGeom>
          <a:noFill/>
          <a:ln cap="flat" cmpd="sng" w="38100">
            <a:solidFill>
              <a:srgbClr val="0B1320"/>
            </a:solidFill>
            <a:prstDash val="solid"/>
            <a:round/>
            <a:headEnd len="sm" w="sm" type="none"/>
            <a:tailEnd len="sm" w="sm" type="none"/>
          </a:ln>
        </p:spPr>
      </p:cxnSp>
      <p:grpSp>
        <p:nvGrpSpPr>
          <p:cNvPr id="1080" name="Google Shape;1080;p59"/>
          <p:cNvGrpSpPr/>
          <p:nvPr/>
        </p:nvGrpSpPr>
        <p:grpSpPr>
          <a:xfrm>
            <a:off x="16294495" y="432924"/>
            <a:ext cx="406852" cy="408676"/>
            <a:chOff x="1813" y="0"/>
            <a:chExt cx="809173" cy="812800"/>
          </a:xfrm>
        </p:grpSpPr>
        <p:sp>
          <p:nvSpPr>
            <p:cNvPr id="1081" name="Google Shape;1081;p5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9"/>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3" name="Google Shape;1083;p59"/>
          <p:cNvGrpSpPr/>
          <p:nvPr/>
        </p:nvGrpSpPr>
        <p:grpSpPr>
          <a:xfrm>
            <a:off x="16858169" y="432924"/>
            <a:ext cx="406852" cy="408676"/>
            <a:chOff x="1813" y="0"/>
            <a:chExt cx="809173" cy="812800"/>
          </a:xfrm>
        </p:grpSpPr>
        <p:sp>
          <p:nvSpPr>
            <p:cNvPr id="1084" name="Google Shape;1084;p5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9"/>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6" name="Google Shape;1086;p59"/>
          <p:cNvGrpSpPr/>
          <p:nvPr/>
        </p:nvGrpSpPr>
        <p:grpSpPr>
          <a:xfrm>
            <a:off x="17419216" y="432924"/>
            <a:ext cx="406852" cy="408676"/>
            <a:chOff x="1813" y="0"/>
            <a:chExt cx="809173" cy="812800"/>
          </a:xfrm>
        </p:grpSpPr>
        <p:sp>
          <p:nvSpPr>
            <p:cNvPr id="1087" name="Google Shape;1087;p5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9"/>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9" name="Google Shape;1089;p59"/>
          <p:cNvGrpSpPr/>
          <p:nvPr/>
        </p:nvGrpSpPr>
        <p:grpSpPr>
          <a:xfrm>
            <a:off x="1066800" y="2001600"/>
            <a:ext cx="8920125" cy="1609800"/>
            <a:chOff x="0" y="-13"/>
            <a:chExt cx="11893500" cy="2146400"/>
          </a:xfrm>
        </p:grpSpPr>
        <p:sp>
          <p:nvSpPr>
            <p:cNvPr id="1090" name="Google Shape;1090;p59"/>
            <p:cNvSpPr txBox="1"/>
            <p:nvPr/>
          </p:nvSpPr>
          <p:spPr>
            <a:xfrm>
              <a:off x="0" y="-13"/>
              <a:ext cx="11893500" cy="625200"/>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None/>
              </a:pPr>
              <a:r>
                <a:rPr b="1" lang="en-US" sz="3046">
                  <a:solidFill>
                    <a:srgbClr val="0B1320"/>
                  </a:solidFill>
                </a:rPr>
                <a:t>Decision Tree Classifier</a:t>
              </a:r>
              <a:endParaRPr b="1"/>
            </a:p>
          </p:txBody>
        </p:sp>
        <p:sp>
          <p:nvSpPr>
            <p:cNvPr id="1091" name="Google Shape;1091;p59"/>
            <p:cNvSpPr txBox="1"/>
            <p:nvPr/>
          </p:nvSpPr>
          <p:spPr>
            <a:xfrm>
              <a:off x="0" y="1020787"/>
              <a:ext cx="11893500" cy="1125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SzPts val="1100"/>
                <a:buNone/>
              </a:pPr>
              <a:r>
                <a:rPr lang="en-US" sz="2285">
                  <a:solidFill>
                    <a:srgbClr val="0B1320"/>
                  </a:solidFill>
                  <a:latin typeface="Roboto"/>
                  <a:ea typeface="Roboto"/>
                  <a:cs typeface="Roboto"/>
                  <a:sym typeface="Roboto"/>
                </a:rPr>
                <a:t>Train Accuracy: 0.8063943161634103</a:t>
              </a:r>
              <a:endParaRPr sz="2285">
                <a:solidFill>
                  <a:srgbClr val="0B1320"/>
                </a:solidFill>
                <a:latin typeface="Roboto"/>
                <a:ea typeface="Roboto"/>
                <a:cs typeface="Roboto"/>
                <a:sym typeface="Roboto"/>
              </a:endParaRPr>
            </a:p>
            <a:p>
              <a:pPr indent="0" lvl="0" marL="0" marR="0" rtl="0" algn="l">
                <a:lnSpc>
                  <a:spcPct val="140000"/>
                </a:lnSpc>
                <a:spcBef>
                  <a:spcPts val="0"/>
                </a:spcBef>
                <a:spcAft>
                  <a:spcPts val="0"/>
                </a:spcAft>
                <a:buSzPts val="1100"/>
                <a:buNone/>
              </a:pPr>
              <a:r>
                <a:rPr lang="en-US" sz="2285">
                  <a:solidFill>
                    <a:srgbClr val="0B1320"/>
                  </a:solidFill>
                  <a:latin typeface="Roboto"/>
                  <a:ea typeface="Roboto"/>
                  <a:cs typeface="Roboto"/>
                  <a:sym typeface="Roboto"/>
                </a:rPr>
                <a:t>Test Accuracy: 0.648936170212766</a:t>
              </a:r>
              <a:endParaRPr sz="2285">
                <a:solidFill>
                  <a:srgbClr val="0B1320"/>
                </a:solidFill>
                <a:latin typeface="Roboto"/>
                <a:ea typeface="Roboto"/>
                <a:cs typeface="Roboto"/>
                <a:sym typeface="Roboto"/>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5" name="Shape 1095"/>
        <p:cNvGrpSpPr/>
        <p:nvPr/>
      </p:nvGrpSpPr>
      <p:grpSpPr>
        <a:xfrm>
          <a:off x="0" y="0"/>
          <a:ext cx="0" cy="0"/>
          <a:chOff x="0" y="0"/>
          <a:chExt cx="0" cy="0"/>
        </a:xfrm>
      </p:grpSpPr>
      <p:sp>
        <p:nvSpPr>
          <p:cNvPr id="1096" name="Google Shape;1096;p60"/>
          <p:cNvSpPr txBox="1"/>
          <p:nvPr/>
        </p:nvSpPr>
        <p:spPr>
          <a:xfrm>
            <a:off x="228600" y="404163"/>
            <a:ext cx="11650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Compare models using k-fold cross validation</a:t>
            </a:r>
            <a:endParaRPr sz="3300">
              <a:solidFill>
                <a:srgbClr val="0B1320"/>
              </a:solidFill>
              <a:latin typeface="Playfair Display Black"/>
              <a:ea typeface="Playfair Display Black"/>
              <a:cs typeface="Playfair Display Black"/>
              <a:sym typeface="Playfair Display Black"/>
            </a:endParaRPr>
          </a:p>
        </p:txBody>
      </p:sp>
      <p:cxnSp>
        <p:nvCxnSpPr>
          <p:cNvPr id="1097" name="Google Shape;1097;p60"/>
          <p:cNvCxnSpPr/>
          <p:nvPr/>
        </p:nvCxnSpPr>
        <p:spPr>
          <a:xfrm flipH="1" rot="10800000">
            <a:off x="11331175" y="637275"/>
            <a:ext cx="4461000" cy="3300"/>
          </a:xfrm>
          <a:prstGeom prst="straightConnector1">
            <a:avLst/>
          </a:prstGeom>
          <a:noFill/>
          <a:ln cap="flat" cmpd="sng" w="38100">
            <a:solidFill>
              <a:srgbClr val="0B1320"/>
            </a:solidFill>
            <a:prstDash val="solid"/>
            <a:round/>
            <a:headEnd len="sm" w="sm" type="none"/>
            <a:tailEnd len="sm" w="sm" type="none"/>
          </a:ln>
        </p:spPr>
      </p:cxnSp>
      <p:grpSp>
        <p:nvGrpSpPr>
          <p:cNvPr id="1098" name="Google Shape;1098;p60"/>
          <p:cNvGrpSpPr/>
          <p:nvPr/>
        </p:nvGrpSpPr>
        <p:grpSpPr>
          <a:xfrm>
            <a:off x="16294495" y="432924"/>
            <a:ext cx="406852" cy="408676"/>
            <a:chOff x="1813" y="0"/>
            <a:chExt cx="809173" cy="812800"/>
          </a:xfrm>
        </p:grpSpPr>
        <p:sp>
          <p:nvSpPr>
            <p:cNvPr id="1099" name="Google Shape;1099;p6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01" name="Google Shape;1101;p60"/>
          <p:cNvGrpSpPr/>
          <p:nvPr/>
        </p:nvGrpSpPr>
        <p:grpSpPr>
          <a:xfrm>
            <a:off x="16858169" y="432924"/>
            <a:ext cx="406852" cy="408676"/>
            <a:chOff x="1813" y="0"/>
            <a:chExt cx="809173" cy="812800"/>
          </a:xfrm>
        </p:grpSpPr>
        <p:sp>
          <p:nvSpPr>
            <p:cNvPr id="1102" name="Google Shape;1102;p6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04" name="Google Shape;1104;p60"/>
          <p:cNvGrpSpPr/>
          <p:nvPr/>
        </p:nvGrpSpPr>
        <p:grpSpPr>
          <a:xfrm>
            <a:off x="17419216" y="432924"/>
            <a:ext cx="406852" cy="408676"/>
            <a:chOff x="1813" y="0"/>
            <a:chExt cx="809173" cy="812800"/>
          </a:xfrm>
        </p:grpSpPr>
        <p:sp>
          <p:nvSpPr>
            <p:cNvPr id="1105" name="Google Shape;1105;p6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107" name="Google Shape;1107;p60"/>
          <p:cNvPicPr preferRelativeResize="0"/>
          <p:nvPr/>
        </p:nvPicPr>
        <p:blipFill>
          <a:blip r:embed="rId3">
            <a:alphaModFix/>
          </a:blip>
          <a:stretch>
            <a:fillRect/>
          </a:stretch>
        </p:blipFill>
        <p:spPr>
          <a:xfrm>
            <a:off x="0" y="2520875"/>
            <a:ext cx="18288000" cy="7766125"/>
          </a:xfrm>
          <a:prstGeom prst="rect">
            <a:avLst/>
          </a:prstGeom>
          <a:noFill/>
          <a:ln>
            <a:noFill/>
          </a:ln>
        </p:spPr>
      </p:pic>
      <p:sp>
        <p:nvSpPr>
          <p:cNvPr id="1108" name="Google Shape;1108;p60"/>
          <p:cNvSpPr txBox="1"/>
          <p:nvPr/>
        </p:nvSpPr>
        <p:spPr>
          <a:xfrm>
            <a:off x="228600" y="1893150"/>
            <a:ext cx="12008100" cy="351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285">
                <a:solidFill>
                  <a:srgbClr val="0B1320"/>
                </a:solidFill>
                <a:latin typeface="Roboto"/>
                <a:ea typeface="Roboto"/>
                <a:cs typeface="Roboto"/>
                <a:sym typeface="Roboto"/>
              </a:rPr>
              <a:t>GaussianNB , SVC, KNN have highest score in machine learning models with default tuning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2" name="Shape 1112"/>
        <p:cNvGrpSpPr/>
        <p:nvPr/>
      </p:nvGrpSpPr>
      <p:grpSpPr>
        <a:xfrm>
          <a:off x="0" y="0"/>
          <a:ext cx="0" cy="0"/>
          <a:chOff x="0" y="0"/>
          <a:chExt cx="0" cy="0"/>
        </a:xfrm>
      </p:grpSpPr>
      <p:sp>
        <p:nvSpPr>
          <p:cNvPr id="1113" name="Google Shape;1113;p61"/>
          <p:cNvSpPr txBox="1"/>
          <p:nvPr/>
        </p:nvSpPr>
        <p:spPr>
          <a:xfrm>
            <a:off x="228600" y="404163"/>
            <a:ext cx="11650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GaussianNB , SVC, KNN</a:t>
            </a:r>
            <a:endParaRPr b="1" sz="3300">
              <a:solidFill>
                <a:schemeClr val="dk1"/>
              </a:solidFill>
              <a:highlight>
                <a:srgbClr val="FFFFFF"/>
              </a:highlight>
            </a:endParaRPr>
          </a:p>
        </p:txBody>
      </p:sp>
      <p:cxnSp>
        <p:nvCxnSpPr>
          <p:cNvPr id="1114" name="Google Shape;1114;p61"/>
          <p:cNvCxnSpPr/>
          <p:nvPr/>
        </p:nvCxnSpPr>
        <p:spPr>
          <a:xfrm flipH="1" rot="10800000">
            <a:off x="6745950" y="637250"/>
            <a:ext cx="9046200" cy="35100"/>
          </a:xfrm>
          <a:prstGeom prst="straightConnector1">
            <a:avLst/>
          </a:prstGeom>
          <a:noFill/>
          <a:ln cap="flat" cmpd="sng" w="38100">
            <a:solidFill>
              <a:srgbClr val="0B1320"/>
            </a:solidFill>
            <a:prstDash val="solid"/>
            <a:round/>
            <a:headEnd len="sm" w="sm" type="none"/>
            <a:tailEnd len="sm" w="sm" type="none"/>
          </a:ln>
        </p:spPr>
      </p:cxnSp>
      <p:grpSp>
        <p:nvGrpSpPr>
          <p:cNvPr id="1115" name="Google Shape;1115;p61"/>
          <p:cNvGrpSpPr/>
          <p:nvPr/>
        </p:nvGrpSpPr>
        <p:grpSpPr>
          <a:xfrm>
            <a:off x="16294495" y="432924"/>
            <a:ext cx="406852" cy="408676"/>
            <a:chOff x="1813" y="0"/>
            <a:chExt cx="809173" cy="812800"/>
          </a:xfrm>
        </p:grpSpPr>
        <p:sp>
          <p:nvSpPr>
            <p:cNvPr id="1116" name="Google Shape;1116;p6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18" name="Google Shape;1118;p61"/>
          <p:cNvGrpSpPr/>
          <p:nvPr/>
        </p:nvGrpSpPr>
        <p:grpSpPr>
          <a:xfrm>
            <a:off x="16858169" y="432924"/>
            <a:ext cx="406852" cy="408676"/>
            <a:chOff x="1813" y="0"/>
            <a:chExt cx="809173" cy="812800"/>
          </a:xfrm>
        </p:grpSpPr>
        <p:sp>
          <p:nvSpPr>
            <p:cNvPr id="1119" name="Google Shape;1119;p6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21" name="Google Shape;1121;p61"/>
          <p:cNvGrpSpPr/>
          <p:nvPr/>
        </p:nvGrpSpPr>
        <p:grpSpPr>
          <a:xfrm>
            <a:off x="17419216" y="432924"/>
            <a:ext cx="406852" cy="408676"/>
            <a:chOff x="1813" y="0"/>
            <a:chExt cx="809173" cy="812800"/>
          </a:xfrm>
        </p:grpSpPr>
        <p:sp>
          <p:nvSpPr>
            <p:cNvPr id="1122" name="Google Shape;1122;p6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124" name="Google Shape;1124;p61"/>
          <p:cNvPicPr preferRelativeResize="0"/>
          <p:nvPr/>
        </p:nvPicPr>
        <p:blipFill>
          <a:blip r:embed="rId3">
            <a:alphaModFix/>
          </a:blip>
          <a:stretch>
            <a:fillRect/>
          </a:stretch>
        </p:blipFill>
        <p:spPr>
          <a:xfrm>
            <a:off x="0" y="2039200"/>
            <a:ext cx="18135599" cy="82477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26" name="Shape 226"/>
        <p:cNvGrpSpPr/>
        <p:nvPr/>
      </p:nvGrpSpPr>
      <p:grpSpPr>
        <a:xfrm>
          <a:off x="0" y="0"/>
          <a:ext cx="0" cy="0"/>
          <a:chOff x="0" y="0"/>
          <a:chExt cx="0" cy="0"/>
        </a:xfrm>
      </p:grpSpPr>
      <p:grpSp>
        <p:nvGrpSpPr>
          <p:cNvPr id="227" name="Google Shape;227;p17"/>
          <p:cNvGrpSpPr/>
          <p:nvPr/>
        </p:nvGrpSpPr>
        <p:grpSpPr>
          <a:xfrm>
            <a:off x="601725" y="260375"/>
            <a:ext cx="17016616" cy="9504536"/>
            <a:chOff x="0" y="-38100"/>
            <a:chExt cx="2137363" cy="2352084"/>
          </a:xfrm>
        </p:grpSpPr>
        <p:sp>
          <p:nvSpPr>
            <p:cNvPr id="228" name="Google Shape;228;p17"/>
            <p:cNvSpPr/>
            <p:nvPr/>
          </p:nvSpPr>
          <p:spPr>
            <a:xfrm>
              <a:off x="0" y="0"/>
              <a:ext cx="2137363" cy="2313984"/>
            </a:xfrm>
            <a:custGeom>
              <a:rect b="b" l="l" r="r" t="t"/>
              <a:pathLst>
                <a:path extrusionOk="0" h="2313984" w="2137363">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0" name="Google Shape;230;p17"/>
          <p:cNvSpPr txBox="1"/>
          <p:nvPr/>
        </p:nvSpPr>
        <p:spPr>
          <a:xfrm>
            <a:off x="9704294" y="2232031"/>
            <a:ext cx="6225300" cy="2154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t/>
            </a:r>
            <a:endParaRPr/>
          </a:p>
        </p:txBody>
      </p:sp>
      <p:sp>
        <p:nvSpPr>
          <p:cNvPr id="231" name="Google Shape;231;p17"/>
          <p:cNvSpPr txBox="1"/>
          <p:nvPr/>
        </p:nvSpPr>
        <p:spPr>
          <a:xfrm>
            <a:off x="1265400" y="1162175"/>
            <a:ext cx="15071400" cy="6681900"/>
          </a:xfrm>
          <a:prstGeom prst="rect">
            <a:avLst/>
          </a:prstGeom>
          <a:noFill/>
          <a:ln>
            <a:noFill/>
          </a:ln>
        </p:spPr>
        <p:txBody>
          <a:bodyPr anchorCtr="0" anchor="t" bIns="0" lIns="0" spcFirstLastPara="1" rIns="0" wrap="square" tIns="0">
            <a:spAutoFit/>
          </a:bodyPr>
          <a:lstStyle/>
          <a:p>
            <a:pPr indent="0" lvl="0" marL="0" marR="0" rtl="1" algn="just">
              <a:lnSpc>
                <a:spcPct val="115000"/>
              </a:lnSpc>
              <a:spcBef>
                <a:spcPts val="0"/>
              </a:spcBef>
              <a:spcAft>
                <a:spcPts val="0"/>
              </a:spcAft>
              <a:buNone/>
            </a:pPr>
            <a:r>
              <a:rPr lang="en-US" sz="5200">
                <a:solidFill>
                  <a:srgbClr val="FF9900"/>
                </a:solidFill>
                <a:latin typeface="Calibri"/>
                <a:ea typeface="Calibri"/>
                <a:cs typeface="Calibri"/>
                <a:sym typeface="Calibri"/>
              </a:rPr>
              <a:t>  نحوه ی حل مسئله:</a:t>
            </a:r>
            <a:endParaRPr sz="5200">
              <a:solidFill>
                <a:srgbClr val="FF9900"/>
              </a:solidFill>
              <a:latin typeface="Calibri"/>
              <a:ea typeface="Calibri"/>
              <a:cs typeface="Calibri"/>
              <a:sym typeface="Calibri"/>
            </a:endParaRPr>
          </a:p>
          <a:p>
            <a:pPr indent="0" lvl="0" marL="0" marR="0" rtl="1" algn="just">
              <a:lnSpc>
                <a:spcPct val="115000"/>
              </a:lnSpc>
              <a:spcBef>
                <a:spcPts val="0"/>
              </a:spcBef>
              <a:spcAft>
                <a:spcPts val="0"/>
              </a:spcAft>
              <a:buNone/>
            </a:pPr>
            <a:r>
              <a:t/>
            </a:r>
            <a:endParaRPr sz="5200">
              <a:solidFill>
                <a:srgbClr val="FF9900"/>
              </a:solidFill>
              <a:latin typeface="Calibri"/>
              <a:ea typeface="Calibri"/>
              <a:cs typeface="Calibri"/>
              <a:sym typeface="Calibri"/>
            </a:endParaRPr>
          </a:p>
          <a:p>
            <a:pPr indent="0" lvl="0" marL="0" marR="0" rtl="1" algn="just">
              <a:lnSpc>
                <a:spcPct val="150000"/>
              </a:lnSpc>
              <a:spcBef>
                <a:spcPts val="0"/>
              </a:spcBef>
              <a:spcAft>
                <a:spcPts val="0"/>
              </a:spcAft>
              <a:buSzPts val="1100"/>
              <a:buNone/>
            </a:pPr>
            <a:r>
              <a:rPr lang="en-US" sz="3700">
                <a:solidFill>
                  <a:schemeClr val="lt1"/>
                </a:solidFill>
                <a:latin typeface="Calibri"/>
                <a:ea typeface="Calibri"/>
                <a:cs typeface="Calibri"/>
                <a:sym typeface="Calibri"/>
              </a:rPr>
              <a:t>از انجاییکه هدف از این مسئله بررسی فاکتورهای موثر روی نتیجه ی امتحانات است ابزار اصلی مورد استفاده ی ما رسم نمودارها خواهد بود که با رسم نمودارهای مختلف  ابعاد مختلف را بررسی و تاثیر عوامل مختلف را روی نتیجه هر امتحان به تفکیک و به طور کلی روی میانگین نمرات انها بررسی میکنیم .</a:t>
            </a:r>
            <a:endParaRPr sz="3700">
              <a:solidFill>
                <a:schemeClr val="lt1"/>
              </a:solidFill>
              <a:latin typeface="Calibri"/>
              <a:ea typeface="Calibri"/>
              <a:cs typeface="Calibri"/>
              <a:sym typeface="Calibri"/>
            </a:endParaRPr>
          </a:p>
          <a:p>
            <a:pPr indent="0" lvl="0" marL="0" marR="0" rtl="1" algn="just">
              <a:lnSpc>
                <a:spcPct val="150000"/>
              </a:lnSpc>
              <a:spcBef>
                <a:spcPts val="0"/>
              </a:spcBef>
              <a:spcAft>
                <a:spcPts val="0"/>
              </a:spcAft>
              <a:buNone/>
            </a:pPr>
            <a:r>
              <a:rPr lang="en-US" sz="3700">
                <a:solidFill>
                  <a:schemeClr val="lt1"/>
                </a:solidFill>
                <a:latin typeface="Calibri"/>
                <a:ea typeface="Calibri"/>
                <a:cs typeface="Calibri"/>
                <a:sym typeface="Calibri"/>
              </a:rPr>
              <a:t>در نهایت با بررسی مدل های مختلف پیش بینی، بهترین مدل را انتخاب و به منظور پیش بینی پاس شدن یا افتادن فرد در درس ان را روی داده ها اعمال میکنیم.</a:t>
            </a:r>
            <a:endParaRPr sz="3700">
              <a:solidFill>
                <a:schemeClr val="lt1"/>
              </a:solidFill>
              <a:latin typeface="Calibri"/>
              <a:ea typeface="Calibri"/>
              <a:cs typeface="Calibri"/>
              <a:sym typeface="Calibri"/>
            </a:endParaRPr>
          </a:p>
        </p:txBody>
      </p:sp>
      <p:sp>
        <p:nvSpPr>
          <p:cNvPr id="232" name="Google Shape;232;p17"/>
          <p:cNvSpPr txBox="1"/>
          <p:nvPr/>
        </p:nvSpPr>
        <p:spPr>
          <a:xfrm>
            <a:off x="856388" y="8141848"/>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t/>
            </a:r>
            <a:endParaRPr/>
          </a:p>
        </p:txBody>
      </p:sp>
      <p:sp>
        <p:nvSpPr>
          <p:cNvPr id="233" name="Google Shape;233;p17"/>
          <p:cNvSpPr txBox="1"/>
          <p:nvPr/>
        </p:nvSpPr>
        <p:spPr>
          <a:xfrm>
            <a:off x="5369388" y="44966"/>
            <a:ext cx="6910500" cy="215400"/>
          </a:xfrm>
          <a:prstGeom prst="rect">
            <a:avLst/>
          </a:prstGeom>
          <a:noFill/>
          <a:ln>
            <a:noFill/>
          </a:ln>
        </p:spPr>
        <p:txBody>
          <a:bodyPr anchorCtr="0" anchor="t" bIns="0" lIns="0" spcFirstLastPara="1" rIns="0" wrap="square" tIns="0">
            <a:spAutoFit/>
          </a:bodyPr>
          <a:lstStyle/>
          <a:p>
            <a:pPr indent="0" lvl="0" marL="0" marR="0" rtl="1" algn="r">
              <a:lnSpc>
                <a:spcPct val="120002"/>
              </a:lnSpc>
              <a:spcBef>
                <a:spcPts val="0"/>
              </a:spcBef>
              <a:spcAft>
                <a:spcPts val="0"/>
              </a:spcAft>
              <a:buNone/>
            </a:pPr>
            <a:r>
              <a:t/>
            </a:r>
            <a:endParaRPr/>
          </a:p>
        </p:txBody>
      </p:sp>
      <p:sp>
        <p:nvSpPr>
          <p:cNvPr id="234" name="Google Shape;234;p17"/>
          <p:cNvSpPr txBox="1"/>
          <p:nvPr/>
        </p:nvSpPr>
        <p:spPr>
          <a:xfrm>
            <a:off x="856388" y="7349424"/>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sp>
        <p:nvSpPr>
          <p:cNvPr id="235" name="Google Shape;235;p17"/>
          <p:cNvSpPr txBox="1"/>
          <p:nvPr/>
        </p:nvSpPr>
        <p:spPr>
          <a:xfrm>
            <a:off x="856388" y="2929467"/>
            <a:ext cx="6910500" cy="215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t/>
            </a:r>
            <a:endParaRPr/>
          </a:p>
        </p:txBody>
      </p:sp>
      <p:sp>
        <p:nvSpPr>
          <p:cNvPr id="236" name="Google Shape;236;p17"/>
          <p:cNvSpPr txBox="1"/>
          <p:nvPr/>
        </p:nvSpPr>
        <p:spPr>
          <a:xfrm>
            <a:off x="856388" y="628786"/>
            <a:ext cx="6910500" cy="33840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t/>
            </a:r>
            <a:endParaRPr b="0" i="0" sz="2199" u="none" cap="none" strike="noStrike">
              <a:solidFill>
                <a:srgbClr val="0B1320"/>
              </a:solidFill>
              <a:latin typeface="Playfair Display Black"/>
              <a:ea typeface="Playfair Display Black"/>
              <a:cs typeface="Playfair Display Black"/>
              <a:sym typeface="Playfair Display Black"/>
            </a:endParaRPr>
          </a:p>
        </p:txBody>
      </p:sp>
      <p:sp>
        <p:nvSpPr>
          <p:cNvPr id="237" name="Google Shape;237;p17"/>
          <p:cNvSpPr txBox="1"/>
          <p:nvPr/>
        </p:nvSpPr>
        <p:spPr>
          <a:xfrm>
            <a:off x="3732313" y="1756198"/>
            <a:ext cx="69105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238" name="Google Shape;238;p17"/>
          <p:cNvSpPr txBox="1"/>
          <p:nvPr/>
        </p:nvSpPr>
        <p:spPr>
          <a:xfrm>
            <a:off x="856388" y="6452093"/>
            <a:ext cx="69105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239" name="Google Shape;239;p17"/>
          <p:cNvSpPr txBox="1"/>
          <p:nvPr/>
        </p:nvSpPr>
        <p:spPr>
          <a:xfrm>
            <a:off x="856388" y="1280385"/>
            <a:ext cx="6910500" cy="2154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t/>
            </a:r>
            <a:endParaRPr/>
          </a:p>
        </p:txBody>
      </p:sp>
      <p:sp>
        <p:nvSpPr>
          <p:cNvPr id="240" name="Google Shape;240;p17"/>
          <p:cNvSpPr txBox="1"/>
          <p:nvPr/>
        </p:nvSpPr>
        <p:spPr>
          <a:xfrm>
            <a:off x="856388" y="8732998"/>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13"/>
              </a:lnSpc>
              <a:spcBef>
                <a:spcPts val="0"/>
              </a:spcBef>
              <a:spcAft>
                <a:spcPts val="0"/>
              </a:spcAft>
              <a:buNone/>
            </a:pPr>
            <a:r>
              <a:t/>
            </a:r>
            <a:endParaRPr/>
          </a:p>
        </p:txBody>
      </p:sp>
      <p:sp>
        <p:nvSpPr>
          <p:cNvPr id="241" name="Google Shape;241;p17"/>
          <p:cNvSpPr txBox="1"/>
          <p:nvPr/>
        </p:nvSpPr>
        <p:spPr>
          <a:xfrm>
            <a:off x="856388" y="9328649"/>
            <a:ext cx="69105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p>
        </p:txBody>
      </p:sp>
      <p:grpSp>
        <p:nvGrpSpPr>
          <p:cNvPr id="242" name="Google Shape;242;p17"/>
          <p:cNvGrpSpPr/>
          <p:nvPr/>
        </p:nvGrpSpPr>
        <p:grpSpPr>
          <a:xfrm>
            <a:off x="16493527" y="1280385"/>
            <a:ext cx="406852" cy="408676"/>
            <a:chOff x="1813" y="0"/>
            <a:chExt cx="809173" cy="812800"/>
          </a:xfrm>
        </p:grpSpPr>
        <p:sp>
          <p:nvSpPr>
            <p:cNvPr id="243" name="Google Shape;243;p1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5" name="Google Shape;245;p17"/>
          <p:cNvGrpSpPr/>
          <p:nvPr/>
        </p:nvGrpSpPr>
        <p:grpSpPr>
          <a:xfrm>
            <a:off x="17057202" y="1280385"/>
            <a:ext cx="406852" cy="408676"/>
            <a:chOff x="1813" y="0"/>
            <a:chExt cx="809173" cy="812800"/>
          </a:xfrm>
        </p:grpSpPr>
        <p:sp>
          <p:nvSpPr>
            <p:cNvPr id="246" name="Google Shape;246;p1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8" name="Google Shape;248;p17"/>
          <p:cNvGrpSpPr/>
          <p:nvPr/>
        </p:nvGrpSpPr>
        <p:grpSpPr>
          <a:xfrm>
            <a:off x="17618249" y="1280385"/>
            <a:ext cx="406852" cy="408676"/>
            <a:chOff x="1813" y="0"/>
            <a:chExt cx="809173" cy="812800"/>
          </a:xfrm>
        </p:grpSpPr>
        <p:sp>
          <p:nvSpPr>
            <p:cNvPr id="249" name="Google Shape;249;p1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1" name="Google Shape;251;p17"/>
          <p:cNvGrpSpPr/>
          <p:nvPr/>
        </p:nvGrpSpPr>
        <p:grpSpPr>
          <a:xfrm>
            <a:off x="8378227" y="8752048"/>
            <a:ext cx="406852" cy="408676"/>
            <a:chOff x="1813" y="0"/>
            <a:chExt cx="809173" cy="812800"/>
          </a:xfrm>
        </p:grpSpPr>
        <p:sp>
          <p:nvSpPr>
            <p:cNvPr id="252" name="Google Shape;252;p1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4" name="Google Shape;254;p17"/>
          <p:cNvGrpSpPr/>
          <p:nvPr/>
        </p:nvGrpSpPr>
        <p:grpSpPr>
          <a:xfrm>
            <a:off x="8941902" y="8752048"/>
            <a:ext cx="406852" cy="408676"/>
            <a:chOff x="1813" y="0"/>
            <a:chExt cx="809173" cy="812800"/>
          </a:xfrm>
        </p:grpSpPr>
        <p:sp>
          <p:nvSpPr>
            <p:cNvPr id="255" name="Google Shape;255;p1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7" name="Google Shape;257;p17"/>
          <p:cNvGrpSpPr/>
          <p:nvPr/>
        </p:nvGrpSpPr>
        <p:grpSpPr>
          <a:xfrm>
            <a:off x="9502949" y="8752048"/>
            <a:ext cx="406852" cy="408676"/>
            <a:chOff x="1813" y="0"/>
            <a:chExt cx="809173" cy="812800"/>
          </a:xfrm>
        </p:grpSpPr>
        <p:sp>
          <p:nvSpPr>
            <p:cNvPr id="258" name="Google Shape;258;p1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8" name="Shape 1128"/>
        <p:cNvGrpSpPr/>
        <p:nvPr/>
      </p:nvGrpSpPr>
      <p:grpSpPr>
        <a:xfrm>
          <a:off x="0" y="0"/>
          <a:ext cx="0" cy="0"/>
          <a:chOff x="0" y="0"/>
          <a:chExt cx="0" cy="0"/>
        </a:xfrm>
      </p:grpSpPr>
      <p:sp>
        <p:nvSpPr>
          <p:cNvPr id="1129" name="Google Shape;1129;p62"/>
          <p:cNvSpPr txBox="1"/>
          <p:nvPr/>
        </p:nvSpPr>
        <p:spPr>
          <a:xfrm>
            <a:off x="803775" y="400838"/>
            <a:ext cx="11650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rgbClr val="FF9F1C"/>
                </a:solidFill>
                <a:highlight>
                  <a:srgbClr val="FFFFFF"/>
                </a:highlight>
              </a:rPr>
              <a:t>GaussianNB , SVC, KNN</a:t>
            </a:r>
            <a:endParaRPr b="1" sz="3300">
              <a:solidFill>
                <a:srgbClr val="FF9F1C"/>
              </a:solidFill>
              <a:highlight>
                <a:srgbClr val="FFFFFF"/>
              </a:highlight>
            </a:endParaRPr>
          </a:p>
        </p:txBody>
      </p:sp>
      <p:cxnSp>
        <p:nvCxnSpPr>
          <p:cNvPr id="1130" name="Google Shape;1130;p62"/>
          <p:cNvCxnSpPr/>
          <p:nvPr/>
        </p:nvCxnSpPr>
        <p:spPr>
          <a:xfrm flipH="1" rot="10800000">
            <a:off x="6745950" y="637250"/>
            <a:ext cx="9046200" cy="35100"/>
          </a:xfrm>
          <a:prstGeom prst="straightConnector1">
            <a:avLst/>
          </a:prstGeom>
          <a:noFill/>
          <a:ln cap="flat" cmpd="sng" w="38100">
            <a:solidFill>
              <a:srgbClr val="0B1320"/>
            </a:solidFill>
            <a:prstDash val="solid"/>
            <a:round/>
            <a:headEnd len="sm" w="sm" type="none"/>
            <a:tailEnd len="sm" w="sm" type="none"/>
          </a:ln>
        </p:spPr>
      </p:cxnSp>
      <p:grpSp>
        <p:nvGrpSpPr>
          <p:cNvPr id="1131" name="Google Shape;1131;p62"/>
          <p:cNvGrpSpPr/>
          <p:nvPr/>
        </p:nvGrpSpPr>
        <p:grpSpPr>
          <a:xfrm>
            <a:off x="16294495" y="432924"/>
            <a:ext cx="406852" cy="408676"/>
            <a:chOff x="1813" y="0"/>
            <a:chExt cx="809173" cy="812800"/>
          </a:xfrm>
        </p:grpSpPr>
        <p:sp>
          <p:nvSpPr>
            <p:cNvPr id="1132" name="Google Shape;1132;p6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34" name="Google Shape;1134;p62"/>
          <p:cNvGrpSpPr/>
          <p:nvPr/>
        </p:nvGrpSpPr>
        <p:grpSpPr>
          <a:xfrm>
            <a:off x="16858169" y="432924"/>
            <a:ext cx="406852" cy="408676"/>
            <a:chOff x="1813" y="0"/>
            <a:chExt cx="809173" cy="812800"/>
          </a:xfrm>
        </p:grpSpPr>
        <p:sp>
          <p:nvSpPr>
            <p:cNvPr id="1135" name="Google Shape;1135;p6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37" name="Google Shape;1137;p62"/>
          <p:cNvGrpSpPr/>
          <p:nvPr/>
        </p:nvGrpSpPr>
        <p:grpSpPr>
          <a:xfrm>
            <a:off x="17419216" y="432924"/>
            <a:ext cx="406852" cy="408676"/>
            <a:chOff x="1813" y="0"/>
            <a:chExt cx="809173" cy="812800"/>
          </a:xfrm>
        </p:grpSpPr>
        <p:sp>
          <p:nvSpPr>
            <p:cNvPr id="1138" name="Google Shape;1138;p6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40" name="Google Shape;1140;p62"/>
          <p:cNvSpPr txBox="1"/>
          <p:nvPr/>
        </p:nvSpPr>
        <p:spPr>
          <a:xfrm>
            <a:off x="623875" y="2189700"/>
            <a:ext cx="16370700" cy="59076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SzPts val="1100"/>
              <a:buNone/>
            </a:pPr>
            <a:r>
              <a:rPr lang="en-US" sz="3800">
                <a:solidFill>
                  <a:srgbClr val="0B1320"/>
                </a:solidFill>
                <a:latin typeface="Roboto"/>
                <a:ea typeface="Roboto"/>
                <a:cs typeface="Roboto"/>
                <a:sym typeface="Roboto"/>
              </a:rPr>
              <a:t>As a result of scaling, it can be seen that the score of GNB is not significantly affected by the scaling model, but nevertheless obtains a high score. Although the SVC and KNN machine learning models were affected, it can be seen that both SVCs scored higher.</a:t>
            </a:r>
            <a:endParaRPr sz="3800">
              <a:solidFill>
                <a:srgbClr val="0B1320"/>
              </a:solidFill>
              <a:latin typeface="Roboto"/>
              <a:ea typeface="Roboto"/>
              <a:cs typeface="Roboto"/>
              <a:sym typeface="Roboto"/>
            </a:endParaRPr>
          </a:p>
          <a:p>
            <a:pPr indent="0" lvl="0" marL="0" marR="0" rtl="0" algn="just">
              <a:lnSpc>
                <a:spcPct val="130000"/>
              </a:lnSpc>
              <a:spcBef>
                <a:spcPts val="0"/>
              </a:spcBef>
              <a:spcAft>
                <a:spcPts val="0"/>
              </a:spcAft>
              <a:buSzPts val="1100"/>
              <a:buNone/>
            </a:pPr>
            <a:r>
              <a:rPr lang="en-US" sz="3800">
                <a:solidFill>
                  <a:srgbClr val="0B1320"/>
                </a:solidFill>
                <a:latin typeface="Roboto"/>
                <a:ea typeface="Roboto"/>
                <a:cs typeface="Roboto"/>
                <a:sym typeface="Roboto"/>
              </a:rPr>
              <a:t>only the GNB and SVC models was an efficient method Through the Data scaling, Got the same score in GNB Model.</a:t>
            </a:r>
            <a:endParaRPr sz="3800">
              <a:solidFill>
                <a:srgbClr val="0B1320"/>
              </a:solidFill>
              <a:latin typeface="Roboto"/>
              <a:ea typeface="Roboto"/>
              <a:cs typeface="Roboto"/>
              <a:sym typeface="Roboto"/>
            </a:endParaRPr>
          </a:p>
          <a:p>
            <a:pPr indent="0" lvl="0" marL="0" marR="0" rtl="0" algn="just">
              <a:lnSpc>
                <a:spcPct val="130000"/>
              </a:lnSpc>
              <a:spcBef>
                <a:spcPts val="0"/>
              </a:spcBef>
              <a:spcAft>
                <a:spcPts val="0"/>
              </a:spcAft>
              <a:buSzPts val="1100"/>
              <a:buNone/>
            </a:pPr>
            <a:r>
              <a:t/>
            </a:r>
            <a:endParaRPr sz="3800">
              <a:solidFill>
                <a:srgbClr val="0B1320"/>
              </a:solidFill>
              <a:latin typeface="Roboto"/>
              <a:ea typeface="Roboto"/>
              <a:cs typeface="Roboto"/>
              <a:sym typeface="Roboto"/>
            </a:endParaRPr>
          </a:p>
          <a:p>
            <a:pPr indent="0" lvl="0" marL="0" marR="0" rtl="0" algn="just">
              <a:lnSpc>
                <a:spcPct val="130000"/>
              </a:lnSpc>
              <a:spcBef>
                <a:spcPts val="0"/>
              </a:spcBef>
              <a:spcAft>
                <a:spcPts val="0"/>
              </a:spcAft>
              <a:buNone/>
            </a:pPr>
            <a:r>
              <a:t/>
            </a:r>
            <a:endParaRPr sz="3800">
              <a:solidFill>
                <a:srgbClr val="0B1320"/>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144" name="Shape 1144"/>
        <p:cNvGrpSpPr/>
        <p:nvPr/>
      </p:nvGrpSpPr>
      <p:grpSpPr>
        <a:xfrm>
          <a:off x="0" y="0"/>
          <a:ext cx="0" cy="0"/>
          <a:chOff x="0" y="0"/>
          <a:chExt cx="0" cy="0"/>
        </a:xfrm>
      </p:grpSpPr>
      <p:grpSp>
        <p:nvGrpSpPr>
          <p:cNvPr id="1145" name="Google Shape;1145;p63"/>
          <p:cNvGrpSpPr/>
          <p:nvPr/>
        </p:nvGrpSpPr>
        <p:grpSpPr>
          <a:xfrm>
            <a:off x="17234359" y="670137"/>
            <a:ext cx="406852" cy="408676"/>
            <a:chOff x="1813" y="0"/>
            <a:chExt cx="809173" cy="812800"/>
          </a:xfrm>
        </p:grpSpPr>
        <p:sp>
          <p:nvSpPr>
            <p:cNvPr id="1146" name="Google Shape;1146;p6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148" name="Google Shape;1148;p63"/>
          <p:cNvCxnSpPr/>
          <p:nvPr/>
        </p:nvCxnSpPr>
        <p:spPr>
          <a:xfrm>
            <a:off x="1912327" y="874461"/>
            <a:ext cx="13312200" cy="0"/>
          </a:xfrm>
          <a:prstGeom prst="straightConnector1">
            <a:avLst/>
          </a:prstGeom>
          <a:noFill/>
          <a:ln cap="flat" cmpd="sng" w="38100">
            <a:solidFill>
              <a:srgbClr val="0B1320"/>
            </a:solidFill>
            <a:prstDash val="solid"/>
            <a:round/>
            <a:headEnd len="sm" w="sm" type="none"/>
            <a:tailEnd len="sm" w="sm" type="none"/>
          </a:ln>
        </p:spPr>
      </p:cxnSp>
      <p:grpSp>
        <p:nvGrpSpPr>
          <p:cNvPr id="1149" name="Google Shape;1149;p63"/>
          <p:cNvGrpSpPr/>
          <p:nvPr/>
        </p:nvGrpSpPr>
        <p:grpSpPr>
          <a:xfrm>
            <a:off x="16109637" y="670137"/>
            <a:ext cx="406852" cy="408676"/>
            <a:chOff x="1813" y="0"/>
            <a:chExt cx="809173" cy="812800"/>
          </a:xfrm>
        </p:grpSpPr>
        <p:sp>
          <p:nvSpPr>
            <p:cNvPr id="1150" name="Google Shape;1150;p6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52" name="Google Shape;1152;p63"/>
          <p:cNvGrpSpPr/>
          <p:nvPr/>
        </p:nvGrpSpPr>
        <p:grpSpPr>
          <a:xfrm>
            <a:off x="16673311" y="670137"/>
            <a:ext cx="406852" cy="408676"/>
            <a:chOff x="1813" y="0"/>
            <a:chExt cx="809173" cy="812800"/>
          </a:xfrm>
        </p:grpSpPr>
        <p:sp>
          <p:nvSpPr>
            <p:cNvPr id="1153" name="Google Shape;1153;p6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55" name="Google Shape;1155;p63"/>
          <p:cNvGrpSpPr/>
          <p:nvPr/>
        </p:nvGrpSpPr>
        <p:grpSpPr>
          <a:xfrm>
            <a:off x="17234359" y="670137"/>
            <a:ext cx="406852" cy="408676"/>
            <a:chOff x="1813" y="0"/>
            <a:chExt cx="809173" cy="812800"/>
          </a:xfrm>
        </p:grpSpPr>
        <p:sp>
          <p:nvSpPr>
            <p:cNvPr id="1156" name="Google Shape;1156;p6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3"/>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58" name="Google Shape;1158;p63"/>
          <p:cNvGrpSpPr/>
          <p:nvPr/>
        </p:nvGrpSpPr>
        <p:grpSpPr>
          <a:xfrm>
            <a:off x="13272772" y="6149120"/>
            <a:ext cx="6999679" cy="8616579"/>
            <a:chOff x="0" y="0"/>
            <a:chExt cx="9332905" cy="11488772"/>
          </a:xfrm>
        </p:grpSpPr>
        <p:grpSp>
          <p:nvGrpSpPr>
            <p:cNvPr id="1159" name="Google Shape;1159;p63"/>
            <p:cNvGrpSpPr/>
            <p:nvPr/>
          </p:nvGrpSpPr>
          <p:grpSpPr>
            <a:xfrm>
              <a:off x="0" y="0"/>
              <a:ext cx="9332905" cy="11488772"/>
              <a:chOff x="0" y="0"/>
              <a:chExt cx="660400" cy="812950"/>
            </a:xfrm>
          </p:grpSpPr>
          <p:sp>
            <p:nvSpPr>
              <p:cNvPr id="1160" name="Google Shape;1160;p63"/>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3"/>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62" name="Google Shape;1162;p63"/>
            <p:cNvGrpSpPr/>
            <p:nvPr/>
          </p:nvGrpSpPr>
          <p:grpSpPr>
            <a:xfrm>
              <a:off x="545238" y="671062"/>
              <a:ext cx="8242386" cy="10146348"/>
              <a:chOff x="0" y="0"/>
              <a:chExt cx="660400" cy="812950"/>
            </a:xfrm>
          </p:grpSpPr>
          <p:sp>
            <p:nvSpPr>
              <p:cNvPr id="1163" name="Google Shape;1163;p63"/>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3"/>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65" name="Google Shape;1165;p63"/>
            <p:cNvGrpSpPr/>
            <p:nvPr/>
          </p:nvGrpSpPr>
          <p:grpSpPr>
            <a:xfrm>
              <a:off x="1083502" y="1333541"/>
              <a:ext cx="7165868" cy="8821158"/>
              <a:chOff x="0" y="0"/>
              <a:chExt cx="660400" cy="812950"/>
            </a:xfrm>
          </p:grpSpPr>
          <p:sp>
            <p:nvSpPr>
              <p:cNvPr id="1166" name="Google Shape;1166;p63"/>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3"/>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168" name="Google Shape;1168;p63"/>
          <p:cNvGrpSpPr/>
          <p:nvPr/>
        </p:nvGrpSpPr>
        <p:grpSpPr>
          <a:xfrm>
            <a:off x="2623750" y="4410520"/>
            <a:ext cx="7124521" cy="2219096"/>
            <a:chOff x="0" y="0"/>
            <a:chExt cx="6148188" cy="2958794"/>
          </a:xfrm>
        </p:grpSpPr>
        <p:sp>
          <p:nvSpPr>
            <p:cNvPr id="1169" name="Google Shape;1169;p63"/>
            <p:cNvSpPr txBox="1"/>
            <p:nvPr/>
          </p:nvSpPr>
          <p:spPr>
            <a:xfrm>
              <a:off x="0" y="0"/>
              <a:ext cx="5819400" cy="861900"/>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None/>
              </a:pPr>
              <a:r>
                <a:rPr b="1" lang="en-US" sz="4200">
                  <a:solidFill>
                    <a:schemeClr val="accent1"/>
                  </a:solidFill>
                </a:rPr>
                <a:t>Random Forest Classifier</a:t>
              </a:r>
              <a:endParaRPr b="1" sz="4200">
                <a:solidFill>
                  <a:schemeClr val="accent1"/>
                </a:solidFill>
              </a:endParaRPr>
            </a:p>
          </p:txBody>
        </p:sp>
        <p:sp>
          <p:nvSpPr>
            <p:cNvPr id="1170" name="Google Shape;1170;p63"/>
            <p:cNvSpPr txBox="1"/>
            <p:nvPr/>
          </p:nvSpPr>
          <p:spPr>
            <a:xfrm>
              <a:off x="328788" y="1020794"/>
              <a:ext cx="5819400" cy="1938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485">
                  <a:solidFill>
                    <a:schemeClr val="accent6"/>
                  </a:solidFill>
                  <a:latin typeface="Roboto"/>
                  <a:ea typeface="Roboto"/>
                  <a:cs typeface="Roboto"/>
                  <a:sym typeface="Roboto"/>
                </a:rPr>
                <a:t>according to characteristic of this model and features of this dataset RFC can be prepare model by setting optimal parameter</a:t>
              </a:r>
              <a:endParaRPr sz="1600">
                <a:solidFill>
                  <a:schemeClr val="accent6"/>
                </a:solidFill>
              </a:endParaRPr>
            </a:p>
          </p:txBody>
        </p:sp>
      </p:grpSp>
      <p:sp>
        <p:nvSpPr>
          <p:cNvPr id="1171" name="Google Shape;1171;p63"/>
          <p:cNvSpPr txBox="1"/>
          <p:nvPr/>
        </p:nvSpPr>
        <p:spPr>
          <a:xfrm>
            <a:off x="2623750" y="3240800"/>
            <a:ext cx="6743521" cy="646425"/>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None/>
            </a:pPr>
            <a:r>
              <a:rPr b="1" lang="en-US" sz="4200">
                <a:solidFill>
                  <a:schemeClr val="accent1"/>
                </a:solidFill>
              </a:rPr>
              <a:t>Gaussian Naive Bayes</a:t>
            </a:r>
            <a:endParaRPr b="1" sz="4200">
              <a:solidFill>
                <a:schemeClr val="accent1"/>
              </a:solidFill>
            </a:endParaRPr>
          </a:p>
        </p:txBody>
      </p:sp>
      <p:sp>
        <p:nvSpPr>
          <p:cNvPr id="1172" name="Google Shape;1172;p63"/>
          <p:cNvSpPr txBox="1"/>
          <p:nvPr/>
        </p:nvSpPr>
        <p:spPr>
          <a:xfrm>
            <a:off x="1912325" y="1802625"/>
            <a:ext cx="13312200" cy="877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SzPts val="1100"/>
              <a:buNone/>
            </a:pPr>
            <a:r>
              <a:rPr lang="en-US" sz="5700">
                <a:solidFill>
                  <a:schemeClr val="accent1"/>
                </a:solidFill>
                <a:latin typeface="Playfair Display Black"/>
                <a:ea typeface="Playfair Display Black"/>
                <a:cs typeface="Playfair Display Black"/>
                <a:sym typeface="Playfair Display Black"/>
              </a:rPr>
              <a:t>models</a:t>
            </a:r>
            <a:endParaRPr sz="5700">
              <a:solidFill>
                <a:schemeClr val="accent1"/>
              </a:solidFill>
              <a:latin typeface="Playfair Display Black"/>
              <a:ea typeface="Playfair Display Black"/>
              <a:cs typeface="Playfair Display Black"/>
              <a:sym typeface="Playfair Display Black"/>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6" name="Shape 1176"/>
        <p:cNvGrpSpPr/>
        <p:nvPr/>
      </p:nvGrpSpPr>
      <p:grpSpPr>
        <a:xfrm>
          <a:off x="0" y="0"/>
          <a:ext cx="0" cy="0"/>
          <a:chOff x="0" y="0"/>
          <a:chExt cx="0" cy="0"/>
        </a:xfrm>
      </p:grpSpPr>
      <p:sp>
        <p:nvSpPr>
          <p:cNvPr id="1177" name="Google Shape;1177;p64"/>
          <p:cNvSpPr txBox="1"/>
          <p:nvPr/>
        </p:nvSpPr>
        <p:spPr>
          <a:xfrm>
            <a:off x="228600" y="404163"/>
            <a:ext cx="11650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dk1"/>
                </a:solidFill>
                <a:highlight>
                  <a:srgbClr val="FFFFFF"/>
                </a:highlight>
              </a:rPr>
              <a:t>RFC vs GNB</a:t>
            </a:r>
            <a:endParaRPr b="1" sz="3300">
              <a:solidFill>
                <a:schemeClr val="dk1"/>
              </a:solidFill>
              <a:highlight>
                <a:srgbClr val="FFFFFF"/>
              </a:highlight>
            </a:endParaRPr>
          </a:p>
        </p:txBody>
      </p:sp>
      <p:cxnSp>
        <p:nvCxnSpPr>
          <p:cNvPr id="1178" name="Google Shape;1178;p64"/>
          <p:cNvCxnSpPr/>
          <p:nvPr/>
        </p:nvCxnSpPr>
        <p:spPr>
          <a:xfrm flipH="1" rot="10800000">
            <a:off x="3473825" y="637350"/>
            <a:ext cx="12318300" cy="12600"/>
          </a:xfrm>
          <a:prstGeom prst="straightConnector1">
            <a:avLst/>
          </a:prstGeom>
          <a:noFill/>
          <a:ln cap="flat" cmpd="sng" w="38100">
            <a:solidFill>
              <a:srgbClr val="0B1320"/>
            </a:solidFill>
            <a:prstDash val="solid"/>
            <a:round/>
            <a:headEnd len="sm" w="sm" type="none"/>
            <a:tailEnd len="sm" w="sm" type="none"/>
          </a:ln>
        </p:spPr>
      </p:cxnSp>
      <p:grpSp>
        <p:nvGrpSpPr>
          <p:cNvPr id="1179" name="Google Shape;1179;p64"/>
          <p:cNvGrpSpPr/>
          <p:nvPr/>
        </p:nvGrpSpPr>
        <p:grpSpPr>
          <a:xfrm>
            <a:off x="16294495" y="432924"/>
            <a:ext cx="406852" cy="408676"/>
            <a:chOff x="1813" y="0"/>
            <a:chExt cx="809173" cy="812800"/>
          </a:xfrm>
        </p:grpSpPr>
        <p:sp>
          <p:nvSpPr>
            <p:cNvPr id="1180" name="Google Shape;1180;p6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82" name="Google Shape;1182;p64"/>
          <p:cNvGrpSpPr/>
          <p:nvPr/>
        </p:nvGrpSpPr>
        <p:grpSpPr>
          <a:xfrm>
            <a:off x="16858169" y="432924"/>
            <a:ext cx="406852" cy="408676"/>
            <a:chOff x="1813" y="0"/>
            <a:chExt cx="809173" cy="812800"/>
          </a:xfrm>
        </p:grpSpPr>
        <p:sp>
          <p:nvSpPr>
            <p:cNvPr id="1183" name="Google Shape;1183;p6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85" name="Google Shape;1185;p64"/>
          <p:cNvGrpSpPr/>
          <p:nvPr/>
        </p:nvGrpSpPr>
        <p:grpSpPr>
          <a:xfrm>
            <a:off x="17419216" y="432924"/>
            <a:ext cx="406852" cy="408676"/>
            <a:chOff x="1813" y="0"/>
            <a:chExt cx="809173" cy="812800"/>
          </a:xfrm>
        </p:grpSpPr>
        <p:sp>
          <p:nvSpPr>
            <p:cNvPr id="1186" name="Google Shape;1186;p6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188" name="Google Shape;1188;p64"/>
          <p:cNvPicPr preferRelativeResize="0"/>
          <p:nvPr/>
        </p:nvPicPr>
        <p:blipFill>
          <a:blip r:embed="rId3">
            <a:alphaModFix/>
          </a:blip>
          <a:stretch>
            <a:fillRect/>
          </a:stretch>
        </p:blipFill>
        <p:spPr>
          <a:xfrm>
            <a:off x="1047749" y="2833700"/>
            <a:ext cx="16192499" cy="69602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2" name="Shape 1192"/>
        <p:cNvGrpSpPr/>
        <p:nvPr/>
      </p:nvGrpSpPr>
      <p:grpSpPr>
        <a:xfrm>
          <a:off x="0" y="0"/>
          <a:ext cx="0" cy="0"/>
          <a:chOff x="0" y="0"/>
          <a:chExt cx="0" cy="0"/>
        </a:xfrm>
      </p:grpSpPr>
      <p:sp>
        <p:nvSpPr>
          <p:cNvPr id="1193" name="Google Shape;1193;p65"/>
          <p:cNvSpPr txBox="1"/>
          <p:nvPr/>
        </p:nvSpPr>
        <p:spPr>
          <a:xfrm>
            <a:off x="838200" y="404175"/>
            <a:ext cx="3337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accent6"/>
                </a:solidFill>
                <a:highlight>
                  <a:srgbClr val="FFFFFF"/>
                </a:highlight>
              </a:rPr>
              <a:t>RFC vs GNB</a:t>
            </a:r>
            <a:endParaRPr b="1" sz="3300">
              <a:solidFill>
                <a:schemeClr val="accent6"/>
              </a:solidFill>
              <a:highlight>
                <a:srgbClr val="FFFFFF"/>
              </a:highlight>
            </a:endParaRPr>
          </a:p>
        </p:txBody>
      </p:sp>
      <p:cxnSp>
        <p:nvCxnSpPr>
          <p:cNvPr id="1194" name="Google Shape;1194;p65"/>
          <p:cNvCxnSpPr/>
          <p:nvPr/>
        </p:nvCxnSpPr>
        <p:spPr>
          <a:xfrm flipH="1" rot="10800000">
            <a:off x="3720350" y="637350"/>
            <a:ext cx="12071700" cy="12600"/>
          </a:xfrm>
          <a:prstGeom prst="straightConnector1">
            <a:avLst/>
          </a:prstGeom>
          <a:noFill/>
          <a:ln cap="flat" cmpd="sng" w="38100">
            <a:solidFill>
              <a:srgbClr val="0B1320"/>
            </a:solidFill>
            <a:prstDash val="solid"/>
            <a:round/>
            <a:headEnd len="sm" w="sm" type="none"/>
            <a:tailEnd len="sm" w="sm" type="none"/>
          </a:ln>
        </p:spPr>
      </p:cxnSp>
      <p:grpSp>
        <p:nvGrpSpPr>
          <p:cNvPr id="1195" name="Google Shape;1195;p65"/>
          <p:cNvGrpSpPr/>
          <p:nvPr/>
        </p:nvGrpSpPr>
        <p:grpSpPr>
          <a:xfrm>
            <a:off x="16294495" y="432924"/>
            <a:ext cx="406852" cy="408676"/>
            <a:chOff x="1813" y="0"/>
            <a:chExt cx="809173" cy="812800"/>
          </a:xfrm>
        </p:grpSpPr>
        <p:sp>
          <p:nvSpPr>
            <p:cNvPr id="1196" name="Google Shape;1196;p6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98" name="Google Shape;1198;p65"/>
          <p:cNvGrpSpPr/>
          <p:nvPr/>
        </p:nvGrpSpPr>
        <p:grpSpPr>
          <a:xfrm>
            <a:off x="16858169" y="432924"/>
            <a:ext cx="406852" cy="408676"/>
            <a:chOff x="1813" y="0"/>
            <a:chExt cx="809173" cy="812800"/>
          </a:xfrm>
        </p:grpSpPr>
        <p:sp>
          <p:nvSpPr>
            <p:cNvPr id="1199" name="Google Shape;1199;p6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1" name="Google Shape;1201;p65"/>
          <p:cNvGrpSpPr/>
          <p:nvPr/>
        </p:nvGrpSpPr>
        <p:grpSpPr>
          <a:xfrm>
            <a:off x="17419216" y="432924"/>
            <a:ext cx="406852" cy="408676"/>
            <a:chOff x="1813" y="0"/>
            <a:chExt cx="809173" cy="812800"/>
          </a:xfrm>
        </p:grpSpPr>
        <p:sp>
          <p:nvSpPr>
            <p:cNvPr id="1202" name="Google Shape;1202;p6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04" name="Google Shape;1204;p65"/>
          <p:cNvSpPr txBox="1"/>
          <p:nvPr/>
        </p:nvSpPr>
        <p:spPr>
          <a:xfrm>
            <a:off x="778725" y="1936075"/>
            <a:ext cx="16486200" cy="57522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SzPts val="1100"/>
              <a:buNone/>
            </a:pPr>
            <a:r>
              <a:rPr lang="en-US" sz="3700">
                <a:solidFill>
                  <a:srgbClr val="0B1320"/>
                </a:solidFill>
                <a:latin typeface="Roboto"/>
                <a:ea typeface="Roboto"/>
                <a:cs typeface="Roboto"/>
                <a:sym typeface="Roboto"/>
              </a:rPr>
              <a:t>The previous results show that the Naive Bayes model scored the highest score without tuning, and also the accuracy obtained by finding the optimized tuning value of the </a:t>
            </a:r>
            <a:r>
              <a:rPr lang="en-US" sz="3700">
                <a:solidFill>
                  <a:srgbClr val="0B1320"/>
                </a:solidFill>
                <a:latin typeface="Roboto"/>
                <a:ea typeface="Roboto"/>
                <a:cs typeface="Roboto"/>
                <a:sym typeface="Roboto"/>
              </a:rPr>
              <a:t>Naive Bayes</a:t>
            </a:r>
            <a:r>
              <a:rPr lang="en-US" sz="3700">
                <a:solidFill>
                  <a:srgbClr val="0B1320"/>
                </a:solidFill>
                <a:latin typeface="Roboto"/>
                <a:ea typeface="Roboto"/>
                <a:cs typeface="Roboto"/>
                <a:sym typeface="Roboto"/>
              </a:rPr>
              <a:t> model showed higher accuracy than the tuned </a:t>
            </a:r>
            <a:r>
              <a:rPr lang="en-US" sz="3700">
                <a:solidFill>
                  <a:srgbClr val="0B1320"/>
                </a:solidFill>
                <a:latin typeface="Roboto"/>
                <a:ea typeface="Roboto"/>
                <a:cs typeface="Roboto"/>
                <a:sym typeface="Roboto"/>
              </a:rPr>
              <a:t>Random Forest Classifier</a:t>
            </a:r>
            <a:r>
              <a:rPr lang="en-US" sz="3700">
                <a:solidFill>
                  <a:srgbClr val="0B1320"/>
                </a:solidFill>
                <a:latin typeface="Roboto"/>
                <a:ea typeface="Roboto"/>
                <a:cs typeface="Roboto"/>
                <a:sym typeface="Roboto"/>
              </a:rPr>
              <a:t>. Therefore, since the results may vary depending on the tuning method and parameter setting method of each model, so it is the most efficient way to find a machine learning model that is best suited to the data by improving understanding of the characteristics and performance of each model.</a:t>
            </a:r>
            <a:endParaRPr sz="3700">
              <a:solidFill>
                <a:srgbClr val="0B1320"/>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1208" name="Shape 1208"/>
        <p:cNvGrpSpPr/>
        <p:nvPr/>
      </p:nvGrpSpPr>
      <p:grpSpPr>
        <a:xfrm>
          <a:off x="0" y="0"/>
          <a:ext cx="0" cy="0"/>
          <a:chOff x="0" y="0"/>
          <a:chExt cx="0" cy="0"/>
        </a:xfrm>
      </p:grpSpPr>
      <p:grpSp>
        <p:nvGrpSpPr>
          <p:cNvPr id="1209" name="Google Shape;1209;p66"/>
          <p:cNvGrpSpPr/>
          <p:nvPr/>
        </p:nvGrpSpPr>
        <p:grpSpPr>
          <a:xfrm>
            <a:off x="1028700" y="884038"/>
            <a:ext cx="16230707" cy="8374317"/>
            <a:chOff x="0" y="-38100"/>
            <a:chExt cx="4274726" cy="2205567"/>
          </a:xfrm>
        </p:grpSpPr>
        <p:sp>
          <p:nvSpPr>
            <p:cNvPr id="1210" name="Google Shape;1210;p66"/>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6"/>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12" name="Google Shape;1212;p66"/>
          <p:cNvSpPr txBox="1"/>
          <p:nvPr/>
        </p:nvSpPr>
        <p:spPr>
          <a:xfrm>
            <a:off x="1914407" y="4470527"/>
            <a:ext cx="14754000" cy="1523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9900">
                <a:solidFill>
                  <a:srgbClr val="0B1320"/>
                </a:solidFill>
                <a:latin typeface="Playfair Display Black"/>
                <a:ea typeface="Playfair Display Black"/>
                <a:cs typeface="Playfair Display Black"/>
                <a:sym typeface="Playfair Display Black"/>
              </a:rPr>
              <a:t>conclusion</a:t>
            </a:r>
            <a:endParaRPr sz="9900">
              <a:solidFill>
                <a:srgbClr val="0B1320"/>
              </a:solidFill>
              <a:latin typeface="Playfair Display Black"/>
              <a:ea typeface="Playfair Display Black"/>
              <a:cs typeface="Playfair Display Black"/>
              <a:sym typeface="Playfair Display Black"/>
            </a:endParaRPr>
          </a:p>
        </p:txBody>
      </p:sp>
      <p:cxnSp>
        <p:nvCxnSpPr>
          <p:cNvPr id="1213" name="Google Shape;1213;p66"/>
          <p:cNvCxnSpPr/>
          <p:nvPr/>
        </p:nvCxnSpPr>
        <p:spPr>
          <a:xfrm>
            <a:off x="1766932" y="1886465"/>
            <a:ext cx="12719400" cy="0"/>
          </a:xfrm>
          <a:prstGeom prst="straightConnector1">
            <a:avLst/>
          </a:prstGeom>
          <a:noFill/>
          <a:ln cap="flat" cmpd="sng" w="38100">
            <a:solidFill>
              <a:srgbClr val="0B1320"/>
            </a:solidFill>
            <a:prstDash val="solid"/>
            <a:round/>
            <a:headEnd len="sm" w="sm" type="none"/>
            <a:tailEnd len="sm" w="sm" type="none"/>
          </a:ln>
        </p:spPr>
      </p:cxnSp>
      <p:grpSp>
        <p:nvGrpSpPr>
          <p:cNvPr id="1214" name="Google Shape;1214;p66"/>
          <p:cNvGrpSpPr/>
          <p:nvPr/>
        </p:nvGrpSpPr>
        <p:grpSpPr>
          <a:xfrm>
            <a:off x="14988611" y="1682141"/>
            <a:ext cx="406852" cy="408676"/>
            <a:chOff x="1813" y="0"/>
            <a:chExt cx="809173" cy="812800"/>
          </a:xfrm>
        </p:grpSpPr>
        <p:sp>
          <p:nvSpPr>
            <p:cNvPr id="1215" name="Google Shape;1215;p6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7" name="Google Shape;1217;p66"/>
          <p:cNvGrpSpPr/>
          <p:nvPr/>
        </p:nvGrpSpPr>
        <p:grpSpPr>
          <a:xfrm>
            <a:off x="15552286" y="1682141"/>
            <a:ext cx="406852" cy="408676"/>
            <a:chOff x="1813" y="0"/>
            <a:chExt cx="809173" cy="812800"/>
          </a:xfrm>
        </p:grpSpPr>
        <p:sp>
          <p:nvSpPr>
            <p:cNvPr id="1218" name="Google Shape;1218;p6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0" name="Google Shape;1220;p66"/>
          <p:cNvGrpSpPr/>
          <p:nvPr/>
        </p:nvGrpSpPr>
        <p:grpSpPr>
          <a:xfrm>
            <a:off x="16113333" y="1682141"/>
            <a:ext cx="406852" cy="408676"/>
            <a:chOff x="1813" y="0"/>
            <a:chExt cx="809173" cy="812800"/>
          </a:xfrm>
        </p:grpSpPr>
        <p:sp>
          <p:nvSpPr>
            <p:cNvPr id="1221" name="Google Shape;1221;p6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3" name="Google Shape;1223;p66"/>
          <p:cNvGrpSpPr/>
          <p:nvPr/>
        </p:nvGrpSpPr>
        <p:grpSpPr>
          <a:xfrm>
            <a:off x="-3233490" y="5979520"/>
            <a:ext cx="6999679" cy="8616579"/>
            <a:chOff x="0" y="0"/>
            <a:chExt cx="9332905" cy="11488772"/>
          </a:xfrm>
        </p:grpSpPr>
        <p:grpSp>
          <p:nvGrpSpPr>
            <p:cNvPr id="1224" name="Google Shape;1224;p66"/>
            <p:cNvGrpSpPr/>
            <p:nvPr/>
          </p:nvGrpSpPr>
          <p:grpSpPr>
            <a:xfrm>
              <a:off x="0" y="0"/>
              <a:ext cx="9332905" cy="11488772"/>
              <a:chOff x="0" y="0"/>
              <a:chExt cx="660400" cy="812950"/>
            </a:xfrm>
          </p:grpSpPr>
          <p:sp>
            <p:nvSpPr>
              <p:cNvPr id="1225" name="Google Shape;1225;p66"/>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6"/>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7" name="Google Shape;1227;p66"/>
            <p:cNvGrpSpPr/>
            <p:nvPr/>
          </p:nvGrpSpPr>
          <p:grpSpPr>
            <a:xfrm>
              <a:off x="545238" y="671062"/>
              <a:ext cx="8242386" cy="10146348"/>
              <a:chOff x="0" y="0"/>
              <a:chExt cx="660400" cy="812950"/>
            </a:xfrm>
          </p:grpSpPr>
          <p:sp>
            <p:nvSpPr>
              <p:cNvPr id="1228" name="Google Shape;1228;p66"/>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6"/>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30" name="Google Shape;1230;p66"/>
            <p:cNvGrpSpPr/>
            <p:nvPr/>
          </p:nvGrpSpPr>
          <p:grpSpPr>
            <a:xfrm>
              <a:off x="1083502" y="1333541"/>
              <a:ext cx="7165868" cy="8821158"/>
              <a:chOff x="0" y="0"/>
              <a:chExt cx="660400" cy="812950"/>
            </a:xfrm>
          </p:grpSpPr>
          <p:sp>
            <p:nvSpPr>
              <p:cNvPr id="1231" name="Google Shape;1231;p66"/>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6"/>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6" name="Shape 1236"/>
        <p:cNvGrpSpPr/>
        <p:nvPr/>
      </p:nvGrpSpPr>
      <p:grpSpPr>
        <a:xfrm>
          <a:off x="0" y="0"/>
          <a:ext cx="0" cy="0"/>
          <a:chOff x="0" y="0"/>
          <a:chExt cx="0" cy="0"/>
        </a:xfrm>
      </p:grpSpPr>
      <p:sp>
        <p:nvSpPr>
          <p:cNvPr id="1237" name="Google Shape;1237;p67"/>
          <p:cNvSpPr txBox="1"/>
          <p:nvPr/>
        </p:nvSpPr>
        <p:spPr>
          <a:xfrm>
            <a:off x="228600" y="404163"/>
            <a:ext cx="11650500" cy="507900"/>
          </a:xfrm>
          <a:prstGeom prst="rect">
            <a:avLst/>
          </a:prstGeom>
          <a:noFill/>
          <a:ln>
            <a:noFill/>
          </a:ln>
        </p:spPr>
        <p:txBody>
          <a:bodyPr anchorCtr="0" anchor="t" bIns="0" lIns="0" spcFirstLastPara="1" rIns="0" wrap="square" tIns="0">
            <a:spAutoFit/>
          </a:bodyPr>
          <a:lstStyle/>
          <a:p>
            <a:pPr indent="0" lvl="0" marL="0" rtl="0" algn="l">
              <a:spcBef>
                <a:spcPts val="1000"/>
              </a:spcBef>
              <a:spcAft>
                <a:spcPts val="0"/>
              </a:spcAft>
              <a:buSzPts val="1100"/>
              <a:buNone/>
            </a:pPr>
            <a:r>
              <a:rPr b="1" lang="en-US" sz="3300">
                <a:solidFill>
                  <a:schemeClr val="accent6"/>
                </a:solidFill>
                <a:highlight>
                  <a:srgbClr val="FFFFFF"/>
                </a:highlight>
              </a:rPr>
              <a:t>conclusion</a:t>
            </a:r>
            <a:endParaRPr b="1" sz="3300">
              <a:solidFill>
                <a:schemeClr val="accent6"/>
              </a:solidFill>
              <a:highlight>
                <a:srgbClr val="FFFFFF"/>
              </a:highlight>
            </a:endParaRPr>
          </a:p>
        </p:txBody>
      </p:sp>
      <p:cxnSp>
        <p:nvCxnSpPr>
          <p:cNvPr id="1238" name="Google Shape;1238;p67"/>
          <p:cNvCxnSpPr/>
          <p:nvPr/>
        </p:nvCxnSpPr>
        <p:spPr>
          <a:xfrm flipH="1" rot="10800000">
            <a:off x="3720350" y="637350"/>
            <a:ext cx="12071700" cy="12600"/>
          </a:xfrm>
          <a:prstGeom prst="straightConnector1">
            <a:avLst/>
          </a:prstGeom>
          <a:noFill/>
          <a:ln cap="flat" cmpd="sng" w="38100">
            <a:solidFill>
              <a:srgbClr val="0B1320"/>
            </a:solidFill>
            <a:prstDash val="solid"/>
            <a:round/>
            <a:headEnd len="sm" w="sm" type="none"/>
            <a:tailEnd len="sm" w="sm" type="none"/>
          </a:ln>
        </p:spPr>
      </p:cxnSp>
      <p:grpSp>
        <p:nvGrpSpPr>
          <p:cNvPr id="1239" name="Google Shape;1239;p67"/>
          <p:cNvGrpSpPr/>
          <p:nvPr/>
        </p:nvGrpSpPr>
        <p:grpSpPr>
          <a:xfrm>
            <a:off x="16294495" y="432924"/>
            <a:ext cx="406852" cy="408676"/>
            <a:chOff x="1813" y="0"/>
            <a:chExt cx="809173" cy="812800"/>
          </a:xfrm>
        </p:grpSpPr>
        <p:sp>
          <p:nvSpPr>
            <p:cNvPr id="1240" name="Google Shape;1240;p6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42" name="Google Shape;1242;p67"/>
          <p:cNvGrpSpPr/>
          <p:nvPr/>
        </p:nvGrpSpPr>
        <p:grpSpPr>
          <a:xfrm>
            <a:off x="16858169" y="432924"/>
            <a:ext cx="406852" cy="408676"/>
            <a:chOff x="1813" y="0"/>
            <a:chExt cx="809173" cy="812800"/>
          </a:xfrm>
        </p:grpSpPr>
        <p:sp>
          <p:nvSpPr>
            <p:cNvPr id="1243" name="Google Shape;1243;p6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45" name="Google Shape;1245;p67"/>
          <p:cNvGrpSpPr/>
          <p:nvPr/>
        </p:nvGrpSpPr>
        <p:grpSpPr>
          <a:xfrm>
            <a:off x="17419216" y="432924"/>
            <a:ext cx="406852" cy="408676"/>
            <a:chOff x="1813" y="0"/>
            <a:chExt cx="809173" cy="812800"/>
          </a:xfrm>
        </p:grpSpPr>
        <p:sp>
          <p:nvSpPr>
            <p:cNvPr id="1246" name="Google Shape;1246;p6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48" name="Google Shape;1248;p67"/>
          <p:cNvSpPr txBox="1"/>
          <p:nvPr/>
        </p:nvSpPr>
        <p:spPr>
          <a:xfrm>
            <a:off x="778875" y="1442000"/>
            <a:ext cx="17047200" cy="8713500"/>
          </a:xfrm>
          <a:prstGeom prst="rect">
            <a:avLst/>
          </a:prstGeom>
          <a:noFill/>
          <a:ln>
            <a:noFill/>
          </a:ln>
        </p:spPr>
        <p:txBody>
          <a:bodyPr anchorCtr="0" anchor="t" bIns="0" lIns="0" spcFirstLastPara="1" rIns="0" wrap="square" tIns="0">
            <a:spAutoFit/>
          </a:bodyPr>
          <a:lstStyle/>
          <a:p>
            <a:pPr indent="-463550" lvl="0" marL="457200" marR="0" rtl="0" algn="just">
              <a:lnSpc>
                <a:spcPct val="130000"/>
              </a:lnSpc>
              <a:spcBef>
                <a:spcPts val="0"/>
              </a:spcBef>
              <a:spcAft>
                <a:spcPts val="0"/>
              </a:spcAft>
              <a:buClr>
                <a:srgbClr val="0B1320"/>
              </a:buClr>
              <a:buSzPts val="3700"/>
              <a:buFont typeface="Roboto"/>
              <a:buAutoNum type="arabicPeriod"/>
            </a:pPr>
            <a:r>
              <a:rPr lang="en-US" sz="3700">
                <a:solidFill>
                  <a:srgbClr val="0B1320"/>
                </a:solidFill>
                <a:latin typeface="Roboto"/>
                <a:ea typeface="Roboto"/>
                <a:cs typeface="Roboto"/>
                <a:sym typeface="Roboto"/>
              </a:rPr>
              <a:t>reading score and writing score are linearly related with coef=0.94</a:t>
            </a:r>
            <a:endParaRPr sz="3700">
              <a:solidFill>
                <a:srgbClr val="0B1320"/>
              </a:solidFill>
              <a:latin typeface="Roboto"/>
              <a:ea typeface="Roboto"/>
              <a:cs typeface="Roboto"/>
              <a:sym typeface="Roboto"/>
            </a:endParaRPr>
          </a:p>
          <a:p>
            <a:pPr indent="-463550" lvl="0" marL="457200" marR="0" rtl="0" algn="just">
              <a:lnSpc>
                <a:spcPct val="130000"/>
              </a:lnSpc>
              <a:spcBef>
                <a:spcPts val="0"/>
              </a:spcBef>
              <a:spcAft>
                <a:spcPts val="0"/>
              </a:spcAft>
              <a:buClr>
                <a:srgbClr val="0B1320"/>
              </a:buClr>
              <a:buSzPts val="3700"/>
              <a:buFont typeface="Roboto"/>
              <a:buAutoNum type="arabicPeriod"/>
            </a:pPr>
            <a:r>
              <a:rPr lang="en-US" sz="3700">
                <a:solidFill>
                  <a:srgbClr val="0B1320"/>
                </a:solidFill>
                <a:latin typeface="Roboto"/>
                <a:ea typeface="Roboto"/>
                <a:cs typeface="Roboto"/>
                <a:sym typeface="Roboto"/>
              </a:rPr>
              <a:t>on </a:t>
            </a:r>
            <a:r>
              <a:rPr lang="en-US" sz="3700">
                <a:solidFill>
                  <a:srgbClr val="0B1320"/>
                </a:solidFill>
                <a:latin typeface="Roboto"/>
                <a:ea typeface="Roboto"/>
                <a:cs typeface="Roboto"/>
                <a:sym typeface="Roboto"/>
              </a:rPr>
              <a:t>average</a:t>
            </a:r>
            <a:r>
              <a:rPr lang="en-US" sz="3700">
                <a:solidFill>
                  <a:srgbClr val="0B1320"/>
                </a:solidFill>
                <a:latin typeface="Roboto"/>
                <a:ea typeface="Roboto"/>
                <a:cs typeface="Roboto"/>
                <a:sym typeface="Roboto"/>
              </a:rPr>
              <a:t> female performed better than male but male has better </a:t>
            </a:r>
            <a:r>
              <a:rPr lang="en-US" sz="3700">
                <a:solidFill>
                  <a:srgbClr val="0B1320"/>
                </a:solidFill>
                <a:latin typeface="Roboto"/>
                <a:ea typeface="Roboto"/>
                <a:cs typeface="Roboto"/>
                <a:sym typeface="Roboto"/>
              </a:rPr>
              <a:t>performance</a:t>
            </a:r>
            <a:r>
              <a:rPr lang="en-US" sz="3700">
                <a:solidFill>
                  <a:srgbClr val="0B1320"/>
                </a:solidFill>
                <a:latin typeface="Roboto"/>
                <a:ea typeface="Roboto"/>
                <a:cs typeface="Roboto"/>
                <a:sym typeface="Roboto"/>
              </a:rPr>
              <a:t> in math score and female has better performance in reading/writing score.</a:t>
            </a:r>
            <a:endParaRPr sz="3700">
              <a:solidFill>
                <a:srgbClr val="0B1320"/>
              </a:solidFill>
              <a:latin typeface="Roboto"/>
              <a:ea typeface="Roboto"/>
              <a:cs typeface="Roboto"/>
              <a:sym typeface="Roboto"/>
            </a:endParaRPr>
          </a:p>
          <a:p>
            <a:pPr indent="-463550" lvl="0" marL="457200" marR="0" rtl="0" algn="just">
              <a:lnSpc>
                <a:spcPct val="130000"/>
              </a:lnSpc>
              <a:spcBef>
                <a:spcPts val="0"/>
              </a:spcBef>
              <a:spcAft>
                <a:spcPts val="0"/>
              </a:spcAft>
              <a:buClr>
                <a:srgbClr val="0B1320"/>
              </a:buClr>
              <a:buSzPts val="3700"/>
              <a:buFont typeface="Roboto"/>
              <a:buAutoNum type="arabicPeriod"/>
            </a:pPr>
            <a:r>
              <a:rPr lang="en-US" sz="3700">
                <a:solidFill>
                  <a:srgbClr val="0B1320"/>
                </a:solidFill>
                <a:latin typeface="Roboto"/>
                <a:ea typeface="Roboto"/>
                <a:cs typeface="Roboto"/>
                <a:sym typeface="Roboto"/>
              </a:rPr>
              <a:t>group E performed better in math and </a:t>
            </a:r>
            <a:r>
              <a:rPr lang="en-US" sz="3700">
                <a:solidFill>
                  <a:srgbClr val="0B1320"/>
                </a:solidFill>
                <a:latin typeface="Roboto"/>
                <a:ea typeface="Roboto"/>
                <a:cs typeface="Roboto"/>
                <a:sym typeface="Roboto"/>
              </a:rPr>
              <a:t>reading</a:t>
            </a:r>
            <a:r>
              <a:rPr lang="en-US" sz="3700">
                <a:solidFill>
                  <a:srgbClr val="0B1320"/>
                </a:solidFill>
                <a:latin typeface="Roboto"/>
                <a:ea typeface="Roboto"/>
                <a:cs typeface="Roboto"/>
                <a:sym typeface="Roboto"/>
              </a:rPr>
              <a:t> score and group D performed better in writing score . generally group E has best performance .</a:t>
            </a:r>
            <a:endParaRPr sz="3700">
              <a:solidFill>
                <a:srgbClr val="0B1320"/>
              </a:solidFill>
              <a:latin typeface="Roboto"/>
              <a:ea typeface="Roboto"/>
              <a:cs typeface="Roboto"/>
              <a:sym typeface="Roboto"/>
            </a:endParaRPr>
          </a:p>
          <a:p>
            <a:pPr indent="-463550" lvl="0" marL="457200" marR="0" rtl="0" algn="just">
              <a:lnSpc>
                <a:spcPct val="130000"/>
              </a:lnSpc>
              <a:spcBef>
                <a:spcPts val="0"/>
              </a:spcBef>
              <a:spcAft>
                <a:spcPts val="0"/>
              </a:spcAft>
              <a:buClr>
                <a:srgbClr val="0B1320"/>
              </a:buClr>
              <a:buSzPts val="3700"/>
              <a:buFont typeface="Roboto"/>
              <a:buAutoNum type="arabicPeriod"/>
            </a:pPr>
            <a:r>
              <a:rPr lang="en-US" sz="3700">
                <a:solidFill>
                  <a:srgbClr val="0B1320"/>
                </a:solidFill>
                <a:latin typeface="Roboto"/>
                <a:ea typeface="Roboto"/>
                <a:cs typeface="Roboto"/>
                <a:sym typeface="Roboto"/>
              </a:rPr>
              <a:t>lunch has the </a:t>
            </a:r>
            <a:r>
              <a:rPr b="1" lang="en-US" sz="3700">
                <a:solidFill>
                  <a:srgbClr val="0B1320"/>
                </a:solidFill>
                <a:latin typeface="Roboto"/>
                <a:ea typeface="Roboto"/>
                <a:cs typeface="Roboto"/>
                <a:sym typeface="Roboto"/>
              </a:rPr>
              <a:t>most</a:t>
            </a:r>
            <a:r>
              <a:rPr lang="en-US" sz="3700">
                <a:solidFill>
                  <a:srgbClr val="0B1320"/>
                </a:solidFill>
                <a:latin typeface="Roboto"/>
                <a:ea typeface="Roboto"/>
                <a:cs typeface="Roboto"/>
                <a:sym typeface="Roboto"/>
              </a:rPr>
              <a:t> effect on scores comparing with other features, </a:t>
            </a:r>
            <a:r>
              <a:rPr b="1" lang="en-US" sz="3700">
                <a:solidFill>
                  <a:srgbClr val="0B1320"/>
                </a:solidFill>
                <a:latin typeface="Roboto"/>
                <a:ea typeface="Roboto"/>
                <a:cs typeface="Roboto"/>
                <a:sym typeface="Roboto"/>
              </a:rPr>
              <a:t>especially on math score</a:t>
            </a:r>
            <a:r>
              <a:rPr lang="en-US" sz="3700">
                <a:solidFill>
                  <a:srgbClr val="0B1320"/>
                </a:solidFill>
                <a:latin typeface="Roboto"/>
                <a:ea typeface="Roboto"/>
                <a:cs typeface="Roboto"/>
                <a:sym typeface="Roboto"/>
              </a:rPr>
              <a:t>.</a:t>
            </a:r>
            <a:endParaRPr sz="3700">
              <a:solidFill>
                <a:srgbClr val="0B1320"/>
              </a:solidFill>
              <a:latin typeface="Roboto"/>
              <a:ea typeface="Roboto"/>
              <a:cs typeface="Roboto"/>
              <a:sym typeface="Roboto"/>
            </a:endParaRPr>
          </a:p>
          <a:p>
            <a:pPr indent="-463550" lvl="0" marL="457200" marR="0" rtl="0" algn="just">
              <a:lnSpc>
                <a:spcPct val="130000"/>
              </a:lnSpc>
              <a:spcBef>
                <a:spcPts val="0"/>
              </a:spcBef>
              <a:spcAft>
                <a:spcPts val="0"/>
              </a:spcAft>
              <a:buClr>
                <a:srgbClr val="0B1320"/>
              </a:buClr>
              <a:buSzPts val="3700"/>
              <a:buFont typeface="Roboto"/>
              <a:buAutoNum type="arabicPeriod"/>
            </a:pPr>
            <a:r>
              <a:rPr lang="en-US" sz="3700">
                <a:solidFill>
                  <a:srgbClr val="0B1320"/>
                </a:solidFill>
                <a:latin typeface="Roboto"/>
                <a:ea typeface="Roboto"/>
                <a:cs typeface="Roboto"/>
                <a:sym typeface="Roboto"/>
              </a:rPr>
              <a:t>test preparation has the least effect on math score and most effect on writing score .but generally people who prepared completely for test performed better.</a:t>
            </a:r>
            <a:endParaRPr sz="3700">
              <a:solidFill>
                <a:srgbClr val="0B1320"/>
              </a:solidFill>
              <a:latin typeface="Roboto"/>
              <a:ea typeface="Roboto"/>
              <a:cs typeface="Roboto"/>
              <a:sym typeface="Roboto"/>
            </a:endParaRPr>
          </a:p>
          <a:p>
            <a:pPr indent="-463550" lvl="0" marL="457200" rtl="0" algn="just">
              <a:lnSpc>
                <a:spcPct val="130000"/>
              </a:lnSpc>
              <a:spcBef>
                <a:spcPts val="0"/>
              </a:spcBef>
              <a:spcAft>
                <a:spcPts val="0"/>
              </a:spcAft>
              <a:buClr>
                <a:srgbClr val="0B1320"/>
              </a:buClr>
              <a:buSzPts val="3700"/>
              <a:buFont typeface="Roboto"/>
              <a:buAutoNum type="arabicPeriod"/>
            </a:pPr>
            <a:r>
              <a:rPr lang="en-US" sz="3700">
                <a:solidFill>
                  <a:srgbClr val="0B1320"/>
                </a:solidFill>
                <a:latin typeface="Roboto"/>
                <a:ea typeface="Roboto"/>
                <a:cs typeface="Roboto"/>
                <a:sym typeface="Roboto"/>
              </a:rPr>
              <a:t> students whose parents have a master's degree performed better </a:t>
            </a:r>
            <a:endParaRPr sz="3700">
              <a:solidFill>
                <a:srgbClr val="0B1320"/>
              </a:solidFill>
              <a:latin typeface="Roboto"/>
              <a:ea typeface="Roboto"/>
              <a:cs typeface="Roboto"/>
              <a:sym typeface="Roboto"/>
            </a:endParaRPr>
          </a:p>
          <a:p>
            <a:pPr indent="0" lvl="0" marL="0" marR="0" rtl="0" algn="just">
              <a:lnSpc>
                <a:spcPct val="130000"/>
              </a:lnSpc>
              <a:spcBef>
                <a:spcPts val="0"/>
              </a:spcBef>
              <a:spcAft>
                <a:spcPts val="0"/>
              </a:spcAft>
              <a:buNone/>
            </a:pPr>
            <a:r>
              <a:t/>
            </a:r>
            <a:endParaRPr sz="3700">
              <a:solidFill>
                <a:srgbClr val="0B1320"/>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252" name="Shape 1252"/>
        <p:cNvGrpSpPr/>
        <p:nvPr/>
      </p:nvGrpSpPr>
      <p:grpSpPr>
        <a:xfrm>
          <a:off x="0" y="0"/>
          <a:ext cx="0" cy="0"/>
          <a:chOff x="0" y="0"/>
          <a:chExt cx="0" cy="0"/>
        </a:xfrm>
      </p:grpSpPr>
      <p:sp>
        <p:nvSpPr>
          <p:cNvPr id="1253" name="Google Shape;1253;p68"/>
          <p:cNvSpPr txBox="1"/>
          <p:nvPr/>
        </p:nvSpPr>
        <p:spPr>
          <a:xfrm>
            <a:off x="1419033" y="762000"/>
            <a:ext cx="2696654" cy="226741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13856" u="none" cap="none" strike="noStrike">
                <a:solidFill>
                  <a:srgbClr val="F3F6FA"/>
                </a:solidFill>
                <a:latin typeface="Playfair Display Black"/>
                <a:ea typeface="Playfair Display Black"/>
                <a:cs typeface="Playfair Display Black"/>
                <a:sym typeface="Playfair Display Black"/>
              </a:rPr>
              <a:t>03.</a:t>
            </a:r>
            <a:endParaRPr/>
          </a:p>
        </p:txBody>
      </p:sp>
      <p:sp>
        <p:nvSpPr>
          <p:cNvPr id="1254" name="Google Shape;1254;p68"/>
          <p:cNvSpPr txBox="1"/>
          <p:nvPr/>
        </p:nvSpPr>
        <p:spPr>
          <a:xfrm>
            <a:off x="6849371" y="7292586"/>
            <a:ext cx="9909000" cy="16008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10400" u="none" cap="none" strike="noStrike">
                <a:solidFill>
                  <a:srgbClr val="F3F6FA"/>
                </a:solidFill>
                <a:latin typeface="Playfair Display Black"/>
                <a:ea typeface="Playfair Display Black"/>
                <a:cs typeface="Playfair Display Black"/>
                <a:sym typeface="Playfair Display Black"/>
              </a:rPr>
              <a:t>sectin name</a:t>
            </a:r>
            <a:endParaRPr/>
          </a:p>
        </p:txBody>
      </p:sp>
      <p:grpSp>
        <p:nvGrpSpPr>
          <p:cNvPr id="1255" name="Google Shape;1255;p68"/>
          <p:cNvGrpSpPr/>
          <p:nvPr/>
        </p:nvGrpSpPr>
        <p:grpSpPr>
          <a:xfrm>
            <a:off x="0" y="-243349"/>
            <a:ext cx="18288133" cy="10530259"/>
            <a:chOff x="0" y="-38100"/>
            <a:chExt cx="4274726" cy="2205567"/>
          </a:xfrm>
        </p:grpSpPr>
        <p:sp>
          <p:nvSpPr>
            <p:cNvPr id="1256" name="Google Shape;1256;p68"/>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8"/>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8" name="Google Shape;1258;p68"/>
          <p:cNvGrpSpPr/>
          <p:nvPr/>
        </p:nvGrpSpPr>
        <p:grpSpPr>
          <a:xfrm>
            <a:off x="-3157290" y="6284320"/>
            <a:ext cx="6999656" cy="8614961"/>
            <a:chOff x="0" y="0"/>
            <a:chExt cx="9332874" cy="11486614"/>
          </a:xfrm>
        </p:grpSpPr>
        <p:grpSp>
          <p:nvGrpSpPr>
            <p:cNvPr id="1259" name="Google Shape;1259;p68"/>
            <p:cNvGrpSpPr/>
            <p:nvPr/>
          </p:nvGrpSpPr>
          <p:grpSpPr>
            <a:xfrm>
              <a:off x="0" y="0"/>
              <a:ext cx="9332874" cy="11486614"/>
              <a:chOff x="0" y="0"/>
              <a:chExt cx="660400" cy="812800"/>
            </a:xfrm>
          </p:grpSpPr>
          <p:sp>
            <p:nvSpPr>
              <p:cNvPr id="1260" name="Google Shape;1260;p68"/>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8"/>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62" name="Google Shape;1262;p68"/>
            <p:cNvGrpSpPr/>
            <p:nvPr/>
          </p:nvGrpSpPr>
          <p:grpSpPr>
            <a:xfrm>
              <a:off x="545238" y="671062"/>
              <a:ext cx="8242398" cy="10144490"/>
              <a:chOff x="0" y="0"/>
              <a:chExt cx="660400" cy="812800"/>
            </a:xfrm>
          </p:grpSpPr>
          <p:sp>
            <p:nvSpPr>
              <p:cNvPr id="1263" name="Google Shape;1263;p68"/>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8"/>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65" name="Google Shape;1265;p68"/>
            <p:cNvGrpSpPr/>
            <p:nvPr/>
          </p:nvGrpSpPr>
          <p:grpSpPr>
            <a:xfrm>
              <a:off x="1083502" y="1333541"/>
              <a:ext cx="7165870" cy="8819533"/>
              <a:chOff x="0" y="0"/>
              <a:chExt cx="660400" cy="812800"/>
            </a:xfrm>
          </p:grpSpPr>
          <p:sp>
            <p:nvSpPr>
              <p:cNvPr id="1266" name="Google Shape;1266;p68"/>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8"/>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268" name="Google Shape;1268;p68"/>
          <p:cNvGrpSpPr/>
          <p:nvPr/>
        </p:nvGrpSpPr>
        <p:grpSpPr>
          <a:xfrm rot="10800000">
            <a:off x="14014728" y="-5640979"/>
            <a:ext cx="6999656" cy="8614961"/>
            <a:chOff x="0" y="0"/>
            <a:chExt cx="9332874" cy="11486614"/>
          </a:xfrm>
        </p:grpSpPr>
        <p:grpSp>
          <p:nvGrpSpPr>
            <p:cNvPr id="1269" name="Google Shape;1269;p68"/>
            <p:cNvGrpSpPr/>
            <p:nvPr/>
          </p:nvGrpSpPr>
          <p:grpSpPr>
            <a:xfrm>
              <a:off x="0" y="0"/>
              <a:ext cx="9332874" cy="11486614"/>
              <a:chOff x="0" y="0"/>
              <a:chExt cx="660400" cy="812800"/>
            </a:xfrm>
          </p:grpSpPr>
          <p:sp>
            <p:nvSpPr>
              <p:cNvPr id="1270" name="Google Shape;1270;p68"/>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8"/>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2" name="Google Shape;1272;p68"/>
            <p:cNvGrpSpPr/>
            <p:nvPr/>
          </p:nvGrpSpPr>
          <p:grpSpPr>
            <a:xfrm>
              <a:off x="545238" y="671062"/>
              <a:ext cx="8242398" cy="10144490"/>
              <a:chOff x="0" y="0"/>
              <a:chExt cx="660400" cy="812800"/>
            </a:xfrm>
          </p:grpSpPr>
          <p:sp>
            <p:nvSpPr>
              <p:cNvPr id="1273" name="Google Shape;1273;p68"/>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8"/>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5" name="Google Shape;1275;p68"/>
            <p:cNvGrpSpPr/>
            <p:nvPr/>
          </p:nvGrpSpPr>
          <p:grpSpPr>
            <a:xfrm>
              <a:off x="1083502" y="1333541"/>
              <a:ext cx="7165870" cy="8819533"/>
              <a:chOff x="0" y="0"/>
              <a:chExt cx="660400" cy="812800"/>
            </a:xfrm>
          </p:grpSpPr>
          <p:sp>
            <p:nvSpPr>
              <p:cNvPr id="1276" name="Google Shape;1276;p68"/>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8"/>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1278" name="Google Shape;1278;p68"/>
          <p:cNvSpPr txBox="1"/>
          <p:nvPr/>
        </p:nvSpPr>
        <p:spPr>
          <a:xfrm>
            <a:off x="1317825" y="4787800"/>
            <a:ext cx="14667000" cy="1203600"/>
          </a:xfrm>
          <a:prstGeom prst="rect">
            <a:avLst/>
          </a:prstGeom>
          <a:noFill/>
          <a:ln>
            <a:noFill/>
          </a:ln>
        </p:spPr>
        <p:txBody>
          <a:bodyPr anchorCtr="0" anchor="t" bIns="0" lIns="0" spcFirstLastPara="1" rIns="0" wrap="square" tIns="0">
            <a:spAutoFit/>
          </a:bodyPr>
          <a:lstStyle/>
          <a:p>
            <a:pPr indent="0" lvl="0" marL="0" rtl="0" algn="just">
              <a:lnSpc>
                <a:spcPct val="130000"/>
              </a:lnSpc>
              <a:spcBef>
                <a:spcPts val="0"/>
              </a:spcBef>
              <a:spcAft>
                <a:spcPts val="0"/>
              </a:spcAft>
              <a:buSzPts val="1100"/>
              <a:buNone/>
            </a:pPr>
            <a:r>
              <a:rPr b="1" lang="en-US" sz="3400">
                <a:solidFill>
                  <a:srgbClr val="FF9F1C"/>
                </a:solidFill>
                <a:latin typeface="Roboto"/>
                <a:ea typeface="Roboto"/>
                <a:cs typeface="Roboto"/>
                <a:sym typeface="Roboto"/>
              </a:rPr>
              <a:t>overall lunch has the best effect on scores, so according to results having a standard lunch has positive effect on scores improvement.</a:t>
            </a:r>
            <a:endParaRPr b="1" sz="3600">
              <a:solidFill>
                <a:schemeClr val="dk2"/>
              </a:solidFill>
              <a:latin typeface="Roboto"/>
              <a:ea typeface="Roboto"/>
              <a:cs typeface="Roboto"/>
              <a:sym typeface="Roboto"/>
            </a:endParaRPr>
          </a:p>
        </p:txBody>
      </p:sp>
      <p:sp>
        <p:nvSpPr>
          <p:cNvPr id="1279" name="Google Shape;1279;p68"/>
          <p:cNvSpPr txBox="1"/>
          <p:nvPr/>
        </p:nvSpPr>
        <p:spPr>
          <a:xfrm>
            <a:off x="1165413" y="3333600"/>
            <a:ext cx="15957300" cy="8004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0"/>
              </a:spcBef>
              <a:spcAft>
                <a:spcPts val="0"/>
              </a:spcAft>
              <a:buClr>
                <a:schemeClr val="dk1"/>
              </a:buClr>
              <a:buSzPts val="1100"/>
              <a:buFont typeface="Arial"/>
              <a:buNone/>
            </a:pPr>
            <a:r>
              <a:rPr b="1" lang="en-US" sz="4000">
                <a:solidFill>
                  <a:schemeClr val="accent5"/>
                </a:solidFill>
                <a:latin typeface="Roboto"/>
                <a:ea typeface="Roboto"/>
                <a:cs typeface="Roboto"/>
                <a:sym typeface="Roboto"/>
              </a:rPr>
              <a:t>What would be the best way to improve student scores on each test?</a:t>
            </a:r>
            <a:endParaRPr>
              <a:solidFill>
                <a:schemeClr val="accent5"/>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283" name="Shape 1283"/>
        <p:cNvGrpSpPr/>
        <p:nvPr/>
      </p:nvGrpSpPr>
      <p:grpSpPr>
        <a:xfrm>
          <a:off x="0" y="0"/>
          <a:ext cx="0" cy="0"/>
          <a:chOff x="0" y="0"/>
          <a:chExt cx="0" cy="0"/>
        </a:xfrm>
      </p:grpSpPr>
      <p:sp>
        <p:nvSpPr>
          <p:cNvPr id="1284" name="Google Shape;1284;p69"/>
          <p:cNvSpPr txBox="1"/>
          <p:nvPr/>
        </p:nvSpPr>
        <p:spPr>
          <a:xfrm>
            <a:off x="1028700" y="457200"/>
            <a:ext cx="16230600" cy="1369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900">
                <a:solidFill>
                  <a:srgbClr val="0B1320"/>
                </a:solidFill>
                <a:latin typeface="Playfair Display Black"/>
                <a:ea typeface="Playfair Display Black"/>
                <a:cs typeface="Playfair Display Black"/>
                <a:sym typeface="Playfair Display Black"/>
              </a:rPr>
              <a:t>references</a:t>
            </a:r>
            <a:endParaRPr sz="2800"/>
          </a:p>
        </p:txBody>
      </p:sp>
      <p:grpSp>
        <p:nvGrpSpPr>
          <p:cNvPr id="1285" name="Google Shape;1285;p69"/>
          <p:cNvGrpSpPr/>
          <p:nvPr/>
        </p:nvGrpSpPr>
        <p:grpSpPr>
          <a:xfrm>
            <a:off x="1853775" y="2370400"/>
            <a:ext cx="14910803" cy="7058082"/>
            <a:chOff x="0" y="-38100"/>
            <a:chExt cx="4068654" cy="1976168"/>
          </a:xfrm>
        </p:grpSpPr>
        <p:sp>
          <p:nvSpPr>
            <p:cNvPr id="1286" name="Google Shape;1286;p69"/>
            <p:cNvSpPr/>
            <p:nvPr/>
          </p:nvSpPr>
          <p:spPr>
            <a:xfrm>
              <a:off x="0" y="0"/>
              <a:ext cx="4068654" cy="1938068"/>
            </a:xfrm>
            <a:custGeom>
              <a:rect b="b" l="l" r="r" t="t"/>
              <a:pathLst>
                <a:path extrusionOk="0" h="1938068" w="4068654">
                  <a:moveTo>
                    <a:pt x="26120" y="0"/>
                  </a:moveTo>
                  <a:lnTo>
                    <a:pt x="4042533" y="0"/>
                  </a:lnTo>
                  <a:cubicBezTo>
                    <a:pt x="4056959" y="0"/>
                    <a:pt x="4068654" y="11694"/>
                    <a:pt x="4068654" y="26120"/>
                  </a:cubicBezTo>
                  <a:lnTo>
                    <a:pt x="4068654" y="1911948"/>
                  </a:lnTo>
                  <a:cubicBezTo>
                    <a:pt x="4068654" y="1926374"/>
                    <a:pt x="4056959" y="1938068"/>
                    <a:pt x="4042533" y="1938068"/>
                  </a:cubicBezTo>
                  <a:lnTo>
                    <a:pt x="26120" y="1938068"/>
                  </a:lnTo>
                  <a:cubicBezTo>
                    <a:pt x="11694" y="1938068"/>
                    <a:pt x="0" y="1926374"/>
                    <a:pt x="0" y="1911948"/>
                  </a:cubicBezTo>
                  <a:lnTo>
                    <a:pt x="0" y="26120"/>
                  </a:lnTo>
                  <a:cubicBezTo>
                    <a:pt x="0" y="11694"/>
                    <a:pt x="11694" y="0"/>
                    <a:pt x="26120" y="0"/>
                  </a:cubicBezTo>
                  <a:close/>
                </a:path>
              </a:pathLst>
            </a:custGeom>
            <a:solidFill>
              <a:srgbClr val="000000">
                <a:alpha val="0"/>
              </a:srgbClr>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88" name="Google Shape;1288;p69"/>
          <p:cNvSpPr txBox="1"/>
          <p:nvPr/>
        </p:nvSpPr>
        <p:spPr>
          <a:xfrm>
            <a:off x="2216658" y="3050375"/>
            <a:ext cx="11092200" cy="468900"/>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None/>
            </a:pPr>
            <a:r>
              <a:rPr lang="en-US" sz="3046" u="sng">
                <a:solidFill>
                  <a:schemeClr val="hlink"/>
                </a:solidFill>
                <a:hlinkClick r:id="rId3"/>
              </a:rPr>
              <a:t>http://roycekimmons.com/tools/generated_data/exams</a:t>
            </a:r>
            <a:endParaRPr/>
          </a:p>
        </p:txBody>
      </p:sp>
      <p:sp>
        <p:nvSpPr>
          <p:cNvPr id="1289" name="Google Shape;1289;p69"/>
          <p:cNvSpPr txBox="1"/>
          <p:nvPr/>
        </p:nvSpPr>
        <p:spPr>
          <a:xfrm>
            <a:off x="2216650" y="4016950"/>
            <a:ext cx="14238000" cy="468900"/>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None/>
            </a:pPr>
            <a:r>
              <a:rPr lang="en-US" sz="3046" u="sng">
                <a:solidFill>
                  <a:schemeClr val="hlink"/>
                </a:solidFill>
                <a:hlinkClick r:id="rId4"/>
              </a:rPr>
              <a:t>https://www.kaggle.com/code/nihar14/analysis-on-factors-affecting-students-scores</a:t>
            </a:r>
            <a:endParaRPr/>
          </a:p>
        </p:txBody>
      </p:sp>
      <p:sp>
        <p:nvSpPr>
          <p:cNvPr id="1290" name="Google Shape;1290;p69"/>
          <p:cNvSpPr txBox="1"/>
          <p:nvPr/>
        </p:nvSpPr>
        <p:spPr>
          <a:xfrm>
            <a:off x="2216659" y="4961913"/>
            <a:ext cx="12640800" cy="468900"/>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None/>
            </a:pPr>
            <a:r>
              <a:rPr lang="en-US" sz="3046" u="sng">
                <a:solidFill>
                  <a:schemeClr val="hlink"/>
                </a:solidFill>
                <a:hlinkClick r:id="rId5"/>
              </a:rPr>
              <a:t>https://github.com/AzT3Risk/Students-performance-in-Exams</a:t>
            </a:r>
            <a:endParaRPr/>
          </a:p>
        </p:txBody>
      </p:sp>
      <p:sp>
        <p:nvSpPr>
          <p:cNvPr id="1291" name="Google Shape;1291;p69"/>
          <p:cNvSpPr txBox="1"/>
          <p:nvPr/>
        </p:nvSpPr>
        <p:spPr>
          <a:xfrm>
            <a:off x="2216650" y="5793250"/>
            <a:ext cx="14547900" cy="468900"/>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None/>
            </a:pPr>
            <a:r>
              <a:rPr lang="en-US" sz="3046" u="sng">
                <a:solidFill>
                  <a:schemeClr val="hlink"/>
                </a:solidFill>
                <a:hlinkClick r:id="rId6"/>
              </a:rPr>
              <a:t>https://www.kaggle.com/code/kagleo123/student-perform-in-exam-eda-ml-prediction</a:t>
            </a:r>
            <a:endParaRPr/>
          </a:p>
        </p:txBody>
      </p:sp>
      <p:sp>
        <p:nvSpPr>
          <p:cNvPr id="1292" name="Google Shape;1292;p69"/>
          <p:cNvSpPr txBox="1"/>
          <p:nvPr/>
        </p:nvSpPr>
        <p:spPr>
          <a:xfrm>
            <a:off x="2216674" y="6670675"/>
            <a:ext cx="14238000" cy="1031700"/>
          </a:xfrm>
          <a:prstGeom prst="rect">
            <a:avLst/>
          </a:prstGeom>
          <a:noFill/>
          <a:ln>
            <a:noFill/>
          </a:ln>
        </p:spPr>
        <p:txBody>
          <a:bodyPr anchorCtr="0" anchor="t" bIns="0" lIns="0" spcFirstLastPara="1" rIns="0" wrap="square" tIns="0">
            <a:spAutoFit/>
          </a:bodyPr>
          <a:lstStyle/>
          <a:p>
            <a:pPr indent="0" lvl="0" marL="0" marR="0" rtl="0" algn="l">
              <a:lnSpc>
                <a:spcPct val="120026"/>
              </a:lnSpc>
              <a:spcBef>
                <a:spcPts val="0"/>
              </a:spcBef>
              <a:spcAft>
                <a:spcPts val="0"/>
              </a:spcAft>
              <a:buNone/>
            </a:pPr>
            <a:r>
              <a:rPr lang="en-US" sz="3046" u="sng">
                <a:solidFill>
                  <a:schemeClr val="hlink"/>
                </a:solidFill>
                <a:hlinkClick r:id="rId7"/>
              </a:rPr>
              <a:t>https://www.kaggle.com/code/victorferino/student-s-performance-in-exams-eda-ml#Multiple-Linear-Regression-Model</a:t>
            </a:r>
            <a:endParaRPr/>
          </a:p>
        </p:txBody>
      </p:sp>
      <p:grpSp>
        <p:nvGrpSpPr>
          <p:cNvPr id="1293" name="Google Shape;1293;p69"/>
          <p:cNvGrpSpPr/>
          <p:nvPr/>
        </p:nvGrpSpPr>
        <p:grpSpPr>
          <a:xfrm>
            <a:off x="16895641" y="4185870"/>
            <a:ext cx="6045617" cy="7440760"/>
            <a:chOff x="0" y="0"/>
            <a:chExt cx="8060823" cy="9921013"/>
          </a:xfrm>
        </p:grpSpPr>
        <p:grpSp>
          <p:nvGrpSpPr>
            <p:cNvPr id="1294" name="Google Shape;1294;p69"/>
            <p:cNvGrpSpPr/>
            <p:nvPr/>
          </p:nvGrpSpPr>
          <p:grpSpPr>
            <a:xfrm>
              <a:off x="0" y="0"/>
              <a:ext cx="8060823" cy="9921013"/>
              <a:chOff x="0" y="0"/>
              <a:chExt cx="660400" cy="812800"/>
            </a:xfrm>
          </p:grpSpPr>
          <p:sp>
            <p:nvSpPr>
              <p:cNvPr id="1295" name="Google Shape;1295;p6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9"/>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97" name="Google Shape;1297;p69"/>
            <p:cNvGrpSpPr/>
            <p:nvPr/>
          </p:nvGrpSpPr>
          <p:grpSpPr>
            <a:xfrm>
              <a:off x="470923" y="579598"/>
              <a:ext cx="7118977" cy="8761817"/>
              <a:chOff x="0" y="0"/>
              <a:chExt cx="660400" cy="812800"/>
            </a:xfrm>
          </p:grpSpPr>
          <p:sp>
            <p:nvSpPr>
              <p:cNvPr id="1298" name="Google Shape;1298;p6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9"/>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00" name="Google Shape;1300;p69"/>
            <p:cNvGrpSpPr/>
            <p:nvPr/>
          </p:nvGrpSpPr>
          <p:grpSpPr>
            <a:xfrm>
              <a:off x="935823" y="1151782"/>
              <a:ext cx="6189177" cy="7617449"/>
              <a:chOff x="0" y="0"/>
              <a:chExt cx="660400" cy="812800"/>
            </a:xfrm>
          </p:grpSpPr>
          <p:sp>
            <p:nvSpPr>
              <p:cNvPr id="1301" name="Google Shape;1301;p6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9"/>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303" name="Google Shape;1303;p69"/>
          <p:cNvGrpSpPr/>
          <p:nvPr/>
        </p:nvGrpSpPr>
        <p:grpSpPr>
          <a:xfrm rot="10800000">
            <a:off x="-4149315" y="-1063303"/>
            <a:ext cx="5734715" cy="7058111"/>
            <a:chOff x="0" y="0"/>
            <a:chExt cx="7646287" cy="9410815"/>
          </a:xfrm>
        </p:grpSpPr>
        <p:grpSp>
          <p:nvGrpSpPr>
            <p:cNvPr id="1304" name="Google Shape;1304;p69"/>
            <p:cNvGrpSpPr/>
            <p:nvPr/>
          </p:nvGrpSpPr>
          <p:grpSpPr>
            <a:xfrm>
              <a:off x="0" y="0"/>
              <a:ext cx="7646287" cy="9410815"/>
              <a:chOff x="0" y="0"/>
              <a:chExt cx="660400" cy="812800"/>
            </a:xfrm>
          </p:grpSpPr>
          <p:sp>
            <p:nvSpPr>
              <p:cNvPr id="1305" name="Google Shape;1305;p6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9"/>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07" name="Google Shape;1307;p69"/>
            <p:cNvGrpSpPr/>
            <p:nvPr/>
          </p:nvGrpSpPr>
          <p:grpSpPr>
            <a:xfrm>
              <a:off x="446706" y="549792"/>
              <a:ext cx="6752876" cy="8311232"/>
              <a:chOff x="0" y="0"/>
              <a:chExt cx="660400" cy="812800"/>
            </a:xfrm>
          </p:grpSpPr>
          <p:sp>
            <p:nvSpPr>
              <p:cNvPr id="1308" name="Google Shape;1308;p6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9"/>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10" name="Google Shape;1310;p69"/>
            <p:cNvGrpSpPr/>
            <p:nvPr/>
          </p:nvGrpSpPr>
          <p:grpSpPr>
            <a:xfrm>
              <a:off x="887697" y="1092550"/>
              <a:ext cx="5870893" cy="7225714"/>
              <a:chOff x="0" y="0"/>
              <a:chExt cx="660400" cy="812800"/>
            </a:xfrm>
          </p:grpSpPr>
          <p:sp>
            <p:nvSpPr>
              <p:cNvPr id="1311" name="Google Shape;1311;p6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9"/>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8"/>
          <p:cNvSpPr txBox="1"/>
          <p:nvPr/>
        </p:nvSpPr>
        <p:spPr>
          <a:xfrm>
            <a:off x="720538" y="556932"/>
            <a:ext cx="9386100" cy="1154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500">
                <a:solidFill>
                  <a:srgbClr val="0B1320"/>
                </a:solidFill>
                <a:latin typeface="Playfair Display Black"/>
                <a:ea typeface="Playfair Display Black"/>
                <a:cs typeface="Playfair Display Black"/>
                <a:sym typeface="Playfair Display Black"/>
              </a:rPr>
              <a:t>overview on dataset</a:t>
            </a:r>
            <a:endParaRPr sz="300"/>
          </a:p>
        </p:txBody>
      </p:sp>
      <p:cxnSp>
        <p:nvCxnSpPr>
          <p:cNvPr id="265" name="Google Shape;265;p18"/>
          <p:cNvCxnSpPr/>
          <p:nvPr/>
        </p:nvCxnSpPr>
        <p:spPr>
          <a:xfrm>
            <a:off x="10248689" y="1399247"/>
            <a:ext cx="5543425" cy="0"/>
          </a:xfrm>
          <a:prstGeom prst="straightConnector1">
            <a:avLst/>
          </a:prstGeom>
          <a:noFill/>
          <a:ln cap="flat" cmpd="sng" w="38100">
            <a:solidFill>
              <a:srgbClr val="0B1320"/>
            </a:solidFill>
            <a:prstDash val="solid"/>
            <a:round/>
            <a:headEnd len="sm" w="sm" type="none"/>
            <a:tailEnd len="sm" w="sm" type="none"/>
          </a:ln>
        </p:spPr>
      </p:cxnSp>
      <p:grpSp>
        <p:nvGrpSpPr>
          <p:cNvPr id="266" name="Google Shape;266;p18"/>
          <p:cNvGrpSpPr/>
          <p:nvPr/>
        </p:nvGrpSpPr>
        <p:grpSpPr>
          <a:xfrm>
            <a:off x="16294495" y="1194924"/>
            <a:ext cx="406823" cy="408647"/>
            <a:chOff x="1813" y="0"/>
            <a:chExt cx="809173" cy="812800"/>
          </a:xfrm>
        </p:grpSpPr>
        <p:sp>
          <p:nvSpPr>
            <p:cNvPr id="267" name="Google Shape;267;p1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9" name="Google Shape;269;p18"/>
          <p:cNvGrpSpPr/>
          <p:nvPr/>
        </p:nvGrpSpPr>
        <p:grpSpPr>
          <a:xfrm>
            <a:off x="16858169" y="1194924"/>
            <a:ext cx="406823" cy="408647"/>
            <a:chOff x="1813" y="0"/>
            <a:chExt cx="809173" cy="812800"/>
          </a:xfrm>
        </p:grpSpPr>
        <p:sp>
          <p:nvSpPr>
            <p:cNvPr id="270" name="Google Shape;270;p1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2" name="Google Shape;272;p18"/>
          <p:cNvGrpSpPr/>
          <p:nvPr/>
        </p:nvGrpSpPr>
        <p:grpSpPr>
          <a:xfrm>
            <a:off x="17419216" y="1194924"/>
            <a:ext cx="406823" cy="408647"/>
            <a:chOff x="1813" y="0"/>
            <a:chExt cx="809173" cy="812800"/>
          </a:xfrm>
        </p:grpSpPr>
        <p:sp>
          <p:nvSpPr>
            <p:cNvPr id="273" name="Google Shape;273;p1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75" name="Google Shape;275;p18"/>
          <p:cNvPicPr preferRelativeResize="0"/>
          <p:nvPr/>
        </p:nvPicPr>
        <p:blipFill>
          <a:blip r:embed="rId3">
            <a:alphaModFix/>
          </a:blip>
          <a:stretch>
            <a:fillRect/>
          </a:stretch>
        </p:blipFill>
        <p:spPr>
          <a:xfrm>
            <a:off x="5249000" y="4676550"/>
            <a:ext cx="7170525" cy="5406975"/>
          </a:xfrm>
          <a:prstGeom prst="rect">
            <a:avLst/>
          </a:prstGeom>
          <a:noFill/>
          <a:ln>
            <a:noFill/>
          </a:ln>
        </p:spPr>
      </p:pic>
      <p:pic>
        <p:nvPicPr>
          <p:cNvPr id="276" name="Google Shape;276;p18"/>
          <p:cNvPicPr preferRelativeResize="0"/>
          <p:nvPr/>
        </p:nvPicPr>
        <p:blipFill>
          <a:blip r:embed="rId4">
            <a:alphaModFix/>
          </a:blip>
          <a:stretch>
            <a:fillRect/>
          </a:stretch>
        </p:blipFill>
        <p:spPr>
          <a:xfrm>
            <a:off x="3663888" y="1824537"/>
            <a:ext cx="10960231" cy="285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280" name="Shape 280"/>
        <p:cNvGrpSpPr/>
        <p:nvPr/>
      </p:nvGrpSpPr>
      <p:grpSpPr>
        <a:xfrm>
          <a:off x="0" y="0"/>
          <a:ext cx="0" cy="0"/>
          <a:chOff x="0" y="0"/>
          <a:chExt cx="0" cy="0"/>
        </a:xfrm>
      </p:grpSpPr>
      <p:grpSp>
        <p:nvGrpSpPr>
          <p:cNvPr id="281" name="Google Shape;281;p19"/>
          <p:cNvGrpSpPr/>
          <p:nvPr/>
        </p:nvGrpSpPr>
        <p:grpSpPr>
          <a:xfrm>
            <a:off x="1028575" y="956338"/>
            <a:ext cx="16230707" cy="8374317"/>
            <a:chOff x="0" y="-38100"/>
            <a:chExt cx="4274726" cy="2205567"/>
          </a:xfrm>
        </p:grpSpPr>
        <p:sp>
          <p:nvSpPr>
            <p:cNvPr id="282" name="Google Shape;282;p19"/>
            <p:cNvSpPr/>
            <p:nvPr/>
          </p:nvSpPr>
          <p:spPr>
            <a:xfrm>
              <a:off x="0" y="0"/>
              <a:ext cx="4274726" cy="2167467"/>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4" name="Google Shape;284;p19"/>
          <p:cNvSpPr txBox="1"/>
          <p:nvPr/>
        </p:nvSpPr>
        <p:spPr>
          <a:xfrm>
            <a:off x="1766932" y="4003452"/>
            <a:ext cx="14754000" cy="1862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12100">
                <a:solidFill>
                  <a:srgbClr val="0B1320"/>
                </a:solidFill>
                <a:latin typeface="Playfair Display Black"/>
                <a:ea typeface="Playfair Display Black"/>
                <a:cs typeface="Playfair Display Black"/>
                <a:sym typeface="Playfair Display Black"/>
              </a:rPr>
              <a:t>Visualization</a:t>
            </a:r>
            <a:endParaRPr sz="4500"/>
          </a:p>
        </p:txBody>
      </p:sp>
      <p:cxnSp>
        <p:nvCxnSpPr>
          <p:cNvPr id="285" name="Google Shape;285;p19"/>
          <p:cNvCxnSpPr/>
          <p:nvPr/>
        </p:nvCxnSpPr>
        <p:spPr>
          <a:xfrm>
            <a:off x="1766932" y="1886465"/>
            <a:ext cx="12719299" cy="0"/>
          </a:xfrm>
          <a:prstGeom prst="straightConnector1">
            <a:avLst/>
          </a:prstGeom>
          <a:noFill/>
          <a:ln cap="flat" cmpd="sng" w="38100">
            <a:solidFill>
              <a:srgbClr val="0B1320"/>
            </a:solidFill>
            <a:prstDash val="solid"/>
            <a:round/>
            <a:headEnd len="sm" w="sm" type="none"/>
            <a:tailEnd len="sm" w="sm" type="none"/>
          </a:ln>
        </p:spPr>
      </p:cxnSp>
      <p:grpSp>
        <p:nvGrpSpPr>
          <p:cNvPr id="286" name="Google Shape;286;p19"/>
          <p:cNvGrpSpPr/>
          <p:nvPr/>
        </p:nvGrpSpPr>
        <p:grpSpPr>
          <a:xfrm>
            <a:off x="14988611" y="1682141"/>
            <a:ext cx="406823" cy="408647"/>
            <a:chOff x="1813" y="0"/>
            <a:chExt cx="809173" cy="812800"/>
          </a:xfrm>
        </p:grpSpPr>
        <p:sp>
          <p:nvSpPr>
            <p:cNvPr id="287" name="Google Shape;287;p1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9" name="Google Shape;289;p19"/>
          <p:cNvGrpSpPr/>
          <p:nvPr/>
        </p:nvGrpSpPr>
        <p:grpSpPr>
          <a:xfrm>
            <a:off x="15552286" y="1682141"/>
            <a:ext cx="406823" cy="408647"/>
            <a:chOff x="1813" y="0"/>
            <a:chExt cx="809173" cy="812800"/>
          </a:xfrm>
        </p:grpSpPr>
        <p:sp>
          <p:nvSpPr>
            <p:cNvPr id="290" name="Google Shape;290;p1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2" name="Google Shape;292;p19"/>
          <p:cNvGrpSpPr/>
          <p:nvPr/>
        </p:nvGrpSpPr>
        <p:grpSpPr>
          <a:xfrm>
            <a:off x="16113333" y="1682141"/>
            <a:ext cx="406823" cy="408647"/>
            <a:chOff x="1813" y="0"/>
            <a:chExt cx="809173" cy="812800"/>
          </a:xfrm>
        </p:grpSpPr>
        <p:sp>
          <p:nvSpPr>
            <p:cNvPr id="293" name="Google Shape;293;p1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5" name="Google Shape;295;p19"/>
          <p:cNvGrpSpPr/>
          <p:nvPr/>
        </p:nvGrpSpPr>
        <p:grpSpPr>
          <a:xfrm>
            <a:off x="-3233490" y="5979520"/>
            <a:ext cx="6999655" cy="8614961"/>
            <a:chOff x="0" y="0"/>
            <a:chExt cx="9332874" cy="11486614"/>
          </a:xfrm>
        </p:grpSpPr>
        <p:grpSp>
          <p:nvGrpSpPr>
            <p:cNvPr id="296" name="Google Shape;296;p19"/>
            <p:cNvGrpSpPr/>
            <p:nvPr/>
          </p:nvGrpSpPr>
          <p:grpSpPr>
            <a:xfrm>
              <a:off x="0" y="0"/>
              <a:ext cx="9332874" cy="11486614"/>
              <a:chOff x="0" y="0"/>
              <a:chExt cx="660400" cy="812800"/>
            </a:xfrm>
          </p:grpSpPr>
          <p:sp>
            <p:nvSpPr>
              <p:cNvPr id="297" name="Google Shape;297;p1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4DA1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9" name="Google Shape;299;p19"/>
            <p:cNvGrpSpPr/>
            <p:nvPr/>
          </p:nvGrpSpPr>
          <p:grpSpPr>
            <a:xfrm>
              <a:off x="545238" y="671062"/>
              <a:ext cx="8242398" cy="10144490"/>
              <a:chOff x="0" y="0"/>
              <a:chExt cx="660400" cy="812800"/>
            </a:xfrm>
          </p:grpSpPr>
          <p:sp>
            <p:nvSpPr>
              <p:cNvPr id="300" name="Google Shape;300;p1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2" name="Google Shape;302;p19"/>
            <p:cNvGrpSpPr/>
            <p:nvPr/>
          </p:nvGrpSpPr>
          <p:grpSpPr>
            <a:xfrm>
              <a:off x="1083502" y="1333541"/>
              <a:ext cx="7165870" cy="8819533"/>
              <a:chOff x="0" y="0"/>
              <a:chExt cx="660400" cy="812800"/>
            </a:xfrm>
          </p:grpSpPr>
          <p:sp>
            <p:nvSpPr>
              <p:cNvPr id="303" name="Google Shape;303;p19"/>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txBox="1"/>
              <p:nvPr/>
            </p:nvSpPr>
            <p:spPr>
              <a:xfrm>
                <a:off x="0" y="69850"/>
                <a:ext cx="660400" cy="742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20"/>
          <p:cNvSpPr txBox="1"/>
          <p:nvPr/>
        </p:nvSpPr>
        <p:spPr>
          <a:xfrm>
            <a:off x="228600" y="404163"/>
            <a:ext cx="11650500" cy="461700"/>
          </a:xfrm>
          <a:prstGeom prst="rect">
            <a:avLst/>
          </a:prstGeom>
          <a:noFill/>
          <a:ln>
            <a:noFill/>
          </a:ln>
        </p:spPr>
        <p:txBody>
          <a:bodyPr anchorCtr="0" anchor="t" bIns="0" lIns="0" spcFirstLastPara="1" rIns="0" wrap="square" tIns="0">
            <a:spAutoFit/>
          </a:bodyPr>
          <a:lstStyle/>
          <a:p>
            <a:pPr indent="0" lvl="0" marL="0" rtl="0" algn="l">
              <a:spcBef>
                <a:spcPts val="1100"/>
              </a:spcBef>
              <a:spcAft>
                <a:spcPts val="0"/>
              </a:spcAft>
              <a:buClr>
                <a:schemeClr val="dk1"/>
              </a:buClr>
              <a:buSzPts val="1100"/>
              <a:buFont typeface="Arial"/>
              <a:buNone/>
            </a:pPr>
            <a:r>
              <a:rPr b="1" lang="en-US" sz="3000">
                <a:solidFill>
                  <a:schemeClr val="dk1"/>
                </a:solidFill>
                <a:highlight>
                  <a:srgbClr val="FFFFFF"/>
                </a:highlight>
              </a:rPr>
              <a:t>count of each feature</a:t>
            </a:r>
            <a:endParaRPr sz="3000">
              <a:solidFill>
                <a:srgbClr val="0B1320"/>
              </a:solidFill>
              <a:latin typeface="Playfair Display Black"/>
              <a:ea typeface="Playfair Display Black"/>
              <a:cs typeface="Playfair Display Black"/>
              <a:sym typeface="Playfair Display Black"/>
            </a:endParaRPr>
          </a:p>
        </p:txBody>
      </p:sp>
      <p:cxnSp>
        <p:nvCxnSpPr>
          <p:cNvPr id="310" name="Google Shape;310;p20"/>
          <p:cNvCxnSpPr/>
          <p:nvPr/>
        </p:nvCxnSpPr>
        <p:spPr>
          <a:xfrm>
            <a:off x="4785250" y="614150"/>
            <a:ext cx="11007000" cy="23100"/>
          </a:xfrm>
          <a:prstGeom prst="straightConnector1">
            <a:avLst/>
          </a:prstGeom>
          <a:noFill/>
          <a:ln cap="flat" cmpd="sng" w="38100">
            <a:solidFill>
              <a:srgbClr val="0B1320"/>
            </a:solidFill>
            <a:prstDash val="solid"/>
            <a:round/>
            <a:headEnd len="sm" w="sm" type="none"/>
            <a:tailEnd len="sm" w="sm" type="none"/>
          </a:ln>
        </p:spPr>
      </p:cxnSp>
      <p:grpSp>
        <p:nvGrpSpPr>
          <p:cNvPr id="311" name="Google Shape;311;p20"/>
          <p:cNvGrpSpPr/>
          <p:nvPr/>
        </p:nvGrpSpPr>
        <p:grpSpPr>
          <a:xfrm>
            <a:off x="16294495" y="432924"/>
            <a:ext cx="406852" cy="408676"/>
            <a:chOff x="1813" y="0"/>
            <a:chExt cx="809173" cy="812800"/>
          </a:xfrm>
        </p:grpSpPr>
        <p:sp>
          <p:nvSpPr>
            <p:cNvPr id="312" name="Google Shape;312;p2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4" name="Google Shape;314;p20"/>
          <p:cNvGrpSpPr/>
          <p:nvPr/>
        </p:nvGrpSpPr>
        <p:grpSpPr>
          <a:xfrm>
            <a:off x="16858169" y="432924"/>
            <a:ext cx="406852" cy="408676"/>
            <a:chOff x="1813" y="0"/>
            <a:chExt cx="809173" cy="812800"/>
          </a:xfrm>
        </p:grpSpPr>
        <p:sp>
          <p:nvSpPr>
            <p:cNvPr id="315" name="Google Shape;315;p2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7" name="Google Shape;317;p20"/>
          <p:cNvGrpSpPr/>
          <p:nvPr/>
        </p:nvGrpSpPr>
        <p:grpSpPr>
          <a:xfrm>
            <a:off x="17419216" y="432924"/>
            <a:ext cx="406852" cy="408676"/>
            <a:chOff x="1813" y="0"/>
            <a:chExt cx="809173" cy="812800"/>
          </a:xfrm>
        </p:grpSpPr>
        <p:sp>
          <p:nvSpPr>
            <p:cNvPr id="318" name="Google Shape;318;p2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0" name="Google Shape;320;p20"/>
          <p:cNvSpPr txBox="1"/>
          <p:nvPr/>
        </p:nvSpPr>
        <p:spPr>
          <a:xfrm>
            <a:off x="2087875" y="1305013"/>
            <a:ext cx="14532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200">
                <a:solidFill>
                  <a:srgbClr val="0B1320"/>
                </a:solidFill>
                <a:latin typeface="Roboto"/>
                <a:ea typeface="Roboto"/>
                <a:cs typeface="Roboto"/>
                <a:sym typeface="Roboto"/>
              </a:rPr>
              <a:t>gender</a:t>
            </a:r>
            <a:endParaRPr sz="100"/>
          </a:p>
        </p:txBody>
      </p:sp>
      <p:sp>
        <p:nvSpPr>
          <p:cNvPr id="321" name="Google Shape;321;p20"/>
          <p:cNvSpPr txBox="1"/>
          <p:nvPr/>
        </p:nvSpPr>
        <p:spPr>
          <a:xfrm>
            <a:off x="3581399" y="9740905"/>
            <a:ext cx="49305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200">
                <a:solidFill>
                  <a:srgbClr val="0B1320"/>
                </a:solidFill>
                <a:latin typeface="Roboto"/>
                <a:ea typeface="Roboto"/>
                <a:cs typeface="Roboto"/>
                <a:sym typeface="Roboto"/>
              </a:rPr>
              <a:t>parental level of education</a:t>
            </a:r>
            <a:endParaRPr sz="3200"/>
          </a:p>
        </p:txBody>
      </p:sp>
      <p:sp>
        <p:nvSpPr>
          <p:cNvPr id="322" name="Google Shape;322;p20"/>
          <p:cNvSpPr txBox="1"/>
          <p:nvPr/>
        </p:nvSpPr>
        <p:spPr>
          <a:xfrm>
            <a:off x="6227699" y="1797629"/>
            <a:ext cx="49305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323" name="Google Shape;323;p20"/>
          <p:cNvSpPr txBox="1"/>
          <p:nvPr/>
        </p:nvSpPr>
        <p:spPr>
          <a:xfrm>
            <a:off x="10797681" y="9740905"/>
            <a:ext cx="49305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200">
                <a:solidFill>
                  <a:srgbClr val="0B1320"/>
                </a:solidFill>
                <a:latin typeface="Roboto"/>
                <a:ea typeface="Roboto"/>
                <a:cs typeface="Roboto"/>
                <a:sym typeface="Roboto"/>
              </a:rPr>
              <a:t>test preparation course</a:t>
            </a:r>
            <a:endParaRPr sz="3200"/>
          </a:p>
        </p:txBody>
      </p:sp>
      <p:sp>
        <p:nvSpPr>
          <p:cNvPr id="324" name="Google Shape;324;p20"/>
          <p:cNvSpPr txBox="1"/>
          <p:nvPr/>
        </p:nvSpPr>
        <p:spPr>
          <a:xfrm>
            <a:off x="7785453" y="1305025"/>
            <a:ext cx="27171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200">
                <a:solidFill>
                  <a:srgbClr val="0B1320"/>
                </a:solidFill>
                <a:latin typeface="Roboto"/>
                <a:ea typeface="Roboto"/>
                <a:cs typeface="Roboto"/>
                <a:sym typeface="Roboto"/>
              </a:rPr>
              <a:t>race/ethnicity</a:t>
            </a:r>
            <a:endParaRPr sz="3200"/>
          </a:p>
        </p:txBody>
      </p:sp>
      <p:pic>
        <p:nvPicPr>
          <p:cNvPr id="325" name="Google Shape;325;p20"/>
          <p:cNvPicPr preferRelativeResize="0"/>
          <p:nvPr/>
        </p:nvPicPr>
        <p:blipFill rotWithShape="1">
          <a:blip r:embed="rId3">
            <a:alphaModFix/>
          </a:blip>
          <a:srcRect b="6317" l="4879" r="0" t="7370"/>
          <a:stretch/>
        </p:blipFill>
        <p:spPr>
          <a:xfrm>
            <a:off x="866600" y="1797625"/>
            <a:ext cx="3895725" cy="3724275"/>
          </a:xfrm>
          <a:prstGeom prst="rect">
            <a:avLst/>
          </a:prstGeom>
          <a:noFill/>
          <a:ln>
            <a:noFill/>
          </a:ln>
        </p:spPr>
      </p:pic>
      <p:pic>
        <p:nvPicPr>
          <p:cNvPr id="326" name="Google Shape;326;p20"/>
          <p:cNvPicPr preferRelativeResize="0"/>
          <p:nvPr/>
        </p:nvPicPr>
        <p:blipFill>
          <a:blip r:embed="rId4">
            <a:alphaModFix/>
          </a:blip>
          <a:stretch>
            <a:fillRect/>
          </a:stretch>
        </p:blipFill>
        <p:spPr>
          <a:xfrm>
            <a:off x="7196144" y="1730468"/>
            <a:ext cx="3895725" cy="3810000"/>
          </a:xfrm>
          <a:prstGeom prst="rect">
            <a:avLst/>
          </a:prstGeom>
          <a:noFill/>
          <a:ln>
            <a:noFill/>
          </a:ln>
        </p:spPr>
      </p:pic>
      <p:pic>
        <p:nvPicPr>
          <p:cNvPr id="327" name="Google Shape;327;p20"/>
          <p:cNvPicPr preferRelativeResize="0"/>
          <p:nvPr/>
        </p:nvPicPr>
        <p:blipFill>
          <a:blip r:embed="rId5">
            <a:alphaModFix/>
          </a:blip>
          <a:stretch>
            <a:fillRect/>
          </a:stretch>
        </p:blipFill>
        <p:spPr>
          <a:xfrm>
            <a:off x="3931369" y="5691231"/>
            <a:ext cx="4924425" cy="3724275"/>
          </a:xfrm>
          <a:prstGeom prst="rect">
            <a:avLst/>
          </a:prstGeom>
          <a:noFill/>
          <a:ln>
            <a:noFill/>
          </a:ln>
        </p:spPr>
      </p:pic>
      <p:sp>
        <p:nvSpPr>
          <p:cNvPr id="328" name="Google Shape;328;p20"/>
          <p:cNvSpPr txBox="1"/>
          <p:nvPr/>
        </p:nvSpPr>
        <p:spPr>
          <a:xfrm>
            <a:off x="14746930" y="1143000"/>
            <a:ext cx="11046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200">
                <a:solidFill>
                  <a:srgbClr val="0B1320"/>
                </a:solidFill>
                <a:latin typeface="Roboto"/>
                <a:ea typeface="Roboto"/>
                <a:cs typeface="Roboto"/>
                <a:sym typeface="Roboto"/>
              </a:rPr>
              <a:t>lunch</a:t>
            </a:r>
            <a:endParaRPr sz="3200"/>
          </a:p>
        </p:txBody>
      </p:sp>
      <p:pic>
        <p:nvPicPr>
          <p:cNvPr id="329" name="Google Shape;329;p20"/>
          <p:cNvPicPr preferRelativeResize="0"/>
          <p:nvPr/>
        </p:nvPicPr>
        <p:blipFill>
          <a:blip r:embed="rId6">
            <a:alphaModFix/>
          </a:blip>
          <a:stretch>
            <a:fillRect/>
          </a:stretch>
        </p:blipFill>
        <p:spPr>
          <a:xfrm>
            <a:off x="13259656" y="1811443"/>
            <a:ext cx="3876675" cy="3648075"/>
          </a:xfrm>
          <a:prstGeom prst="rect">
            <a:avLst/>
          </a:prstGeom>
          <a:noFill/>
          <a:ln>
            <a:noFill/>
          </a:ln>
        </p:spPr>
      </p:pic>
      <p:pic>
        <p:nvPicPr>
          <p:cNvPr id="330" name="Google Shape;330;p20"/>
          <p:cNvPicPr preferRelativeResize="0"/>
          <p:nvPr/>
        </p:nvPicPr>
        <p:blipFill>
          <a:blip r:embed="rId7">
            <a:alphaModFix/>
          </a:blip>
          <a:stretch>
            <a:fillRect/>
          </a:stretch>
        </p:blipFill>
        <p:spPr>
          <a:xfrm>
            <a:off x="10797675" y="5566613"/>
            <a:ext cx="4152900" cy="414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334" name="Shape 334"/>
        <p:cNvGrpSpPr/>
        <p:nvPr/>
      </p:nvGrpSpPr>
      <p:grpSpPr>
        <a:xfrm>
          <a:off x="0" y="0"/>
          <a:ext cx="0" cy="0"/>
          <a:chOff x="0" y="0"/>
          <a:chExt cx="0" cy="0"/>
        </a:xfrm>
      </p:grpSpPr>
      <p:sp>
        <p:nvSpPr>
          <p:cNvPr id="335" name="Google Shape;335;p21"/>
          <p:cNvSpPr txBox="1"/>
          <p:nvPr/>
        </p:nvSpPr>
        <p:spPr>
          <a:xfrm>
            <a:off x="1912325" y="1498800"/>
            <a:ext cx="13312200" cy="1930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SzPts val="1100"/>
              <a:buNone/>
            </a:pPr>
            <a:r>
              <a:rPr lang="en-US" sz="5700">
                <a:solidFill>
                  <a:schemeClr val="accent1"/>
                </a:solidFill>
                <a:latin typeface="Playfair Display Black"/>
                <a:ea typeface="Playfair Display Black"/>
                <a:cs typeface="Playfair Display Black"/>
                <a:sym typeface="Playfair Display Black"/>
              </a:rPr>
              <a:t>The Distribution of Student's Test Scores For Each Subject</a:t>
            </a:r>
            <a:endParaRPr sz="5700">
              <a:solidFill>
                <a:schemeClr val="accent1"/>
              </a:solidFill>
              <a:latin typeface="Playfair Display Black"/>
              <a:ea typeface="Playfair Display Black"/>
              <a:cs typeface="Playfair Display Black"/>
              <a:sym typeface="Playfair Display Black"/>
            </a:endParaRPr>
          </a:p>
        </p:txBody>
      </p:sp>
      <p:sp>
        <p:nvSpPr>
          <p:cNvPr id="336" name="Google Shape;336;p21"/>
          <p:cNvSpPr txBox="1"/>
          <p:nvPr/>
        </p:nvSpPr>
        <p:spPr>
          <a:xfrm>
            <a:off x="2696425" y="3913088"/>
            <a:ext cx="9160500" cy="1776000"/>
          </a:xfrm>
          <a:prstGeom prst="rect">
            <a:avLst/>
          </a:prstGeom>
          <a:noFill/>
          <a:ln>
            <a:noFill/>
          </a:ln>
        </p:spPr>
        <p:txBody>
          <a:bodyPr anchorCtr="0" anchor="t" bIns="0" lIns="0" spcFirstLastPara="1" rIns="0" wrap="square" tIns="0">
            <a:spAutoFit/>
          </a:bodyPr>
          <a:lstStyle/>
          <a:p>
            <a:pPr indent="-472821" lvl="0" marL="457200" rtl="0" algn="l">
              <a:spcBef>
                <a:spcPts val="0"/>
              </a:spcBef>
              <a:spcAft>
                <a:spcPts val="0"/>
              </a:spcAft>
              <a:buClr>
                <a:schemeClr val="accent6"/>
              </a:buClr>
              <a:buSzPts val="3846"/>
              <a:buChar char="●"/>
            </a:pPr>
            <a:r>
              <a:rPr b="1" lang="en-US" sz="3846">
                <a:solidFill>
                  <a:schemeClr val="accent6"/>
                </a:solidFill>
              </a:rPr>
              <a:t>Distribution of scores</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Distribution of grades</a:t>
            </a:r>
            <a:endParaRPr b="1" sz="3846">
              <a:solidFill>
                <a:schemeClr val="accent6"/>
              </a:solidFill>
            </a:endParaRPr>
          </a:p>
          <a:p>
            <a:pPr indent="-472821" lvl="0" marL="457200" rtl="0" algn="l">
              <a:spcBef>
                <a:spcPts val="0"/>
              </a:spcBef>
              <a:spcAft>
                <a:spcPts val="0"/>
              </a:spcAft>
              <a:buClr>
                <a:schemeClr val="accent6"/>
              </a:buClr>
              <a:buSzPts val="3846"/>
              <a:buChar char="●"/>
            </a:pPr>
            <a:r>
              <a:rPr b="1" lang="en-US" sz="3846">
                <a:solidFill>
                  <a:schemeClr val="accent6"/>
                </a:solidFill>
              </a:rPr>
              <a:t>all Distributions together</a:t>
            </a:r>
            <a:endParaRPr b="1" sz="3846">
              <a:solidFill>
                <a:schemeClr val="accent6"/>
              </a:solidFill>
            </a:endParaRPr>
          </a:p>
        </p:txBody>
      </p:sp>
      <p:cxnSp>
        <p:nvCxnSpPr>
          <p:cNvPr id="337" name="Google Shape;337;p21"/>
          <p:cNvCxnSpPr/>
          <p:nvPr/>
        </p:nvCxnSpPr>
        <p:spPr>
          <a:xfrm>
            <a:off x="1912327" y="874461"/>
            <a:ext cx="13312200" cy="0"/>
          </a:xfrm>
          <a:prstGeom prst="straightConnector1">
            <a:avLst/>
          </a:prstGeom>
          <a:noFill/>
          <a:ln cap="flat" cmpd="sng" w="38100">
            <a:solidFill>
              <a:srgbClr val="0B1320"/>
            </a:solidFill>
            <a:prstDash val="solid"/>
            <a:round/>
            <a:headEnd len="sm" w="sm" type="none"/>
            <a:tailEnd len="sm" w="sm" type="none"/>
          </a:ln>
        </p:spPr>
      </p:cxnSp>
      <p:grpSp>
        <p:nvGrpSpPr>
          <p:cNvPr id="338" name="Google Shape;338;p21"/>
          <p:cNvGrpSpPr/>
          <p:nvPr/>
        </p:nvGrpSpPr>
        <p:grpSpPr>
          <a:xfrm>
            <a:off x="16109637" y="670137"/>
            <a:ext cx="406852" cy="408676"/>
            <a:chOff x="1813" y="0"/>
            <a:chExt cx="809173" cy="812800"/>
          </a:xfrm>
        </p:grpSpPr>
        <p:sp>
          <p:nvSpPr>
            <p:cNvPr id="339" name="Google Shape;339;p2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1" name="Google Shape;341;p21"/>
          <p:cNvGrpSpPr/>
          <p:nvPr/>
        </p:nvGrpSpPr>
        <p:grpSpPr>
          <a:xfrm>
            <a:off x="16673311" y="670137"/>
            <a:ext cx="406852" cy="408676"/>
            <a:chOff x="1813" y="0"/>
            <a:chExt cx="809173" cy="812800"/>
          </a:xfrm>
        </p:grpSpPr>
        <p:sp>
          <p:nvSpPr>
            <p:cNvPr id="342" name="Google Shape;342;p2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4" name="Google Shape;344;p21"/>
          <p:cNvGrpSpPr/>
          <p:nvPr/>
        </p:nvGrpSpPr>
        <p:grpSpPr>
          <a:xfrm>
            <a:off x="17234359" y="670137"/>
            <a:ext cx="406852" cy="408676"/>
            <a:chOff x="1813" y="0"/>
            <a:chExt cx="809173" cy="812800"/>
          </a:xfrm>
        </p:grpSpPr>
        <p:sp>
          <p:nvSpPr>
            <p:cNvPr id="345" name="Google Shape;345;p2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7" name="Google Shape;347;p21"/>
          <p:cNvGrpSpPr/>
          <p:nvPr/>
        </p:nvGrpSpPr>
        <p:grpSpPr>
          <a:xfrm>
            <a:off x="13272772" y="6149120"/>
            <a:ext cx="6999679" cy="8616579"/>
            <a:chOff x="0" y="0"/>
            <a:chExt cx="9332905" cy="11488772"/>
          </a:xfrm>
        </p:grpSpPr>
        <p:grpSp>
          <p:nvGrpSpPr>
            <p:cNvPr id="348" name="Google Shape;348;p21"/>
            <p:cNvGrpSpPr/>
            <p:nvPr/>
          </p:nvGrpSpPr>
          <p:grpSpPr>
            <a:xfrm>
              <a:off x="0" y="0"/>
              <a:ext cx="9332905" cy="11488772"/>
              <a:chOff x="0" y="0"/>
              <a:chExt cx="660400" cy="812950"/>
            </a:xfrm>
          </p:grpSpPr>
          <p:sp>
            <p:nvSpPr>
              <p:cNvPr id="349" name="Google Shape;349;p21"/>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1" name="Google Shape;351;p21"/>
            <p:cNvGrpSpPr/>
            <p:nvPr/>
          </p:nvGrpSpPr>
          <p:grpSpPr>
            <a:xfrm>
              <a:off x="545238" y="671062"/>
              <a:ext cx="8242386" cy="10146348"/>
              <a:chOff x="0" y="0"/>
              <a:chExt cx="660400" cy="812950"/>
            </a:xfrm>
          </p:grpSpPr>
          <p:sp>
            <p:nvSpPr>
              <p:cNvPr id="352" name="Google Shape;352;p21"/>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4" name="Google Shape;354;p21"/>
            <p:cNvGrpSpPr/>
            <p:nvPr/>
          </p:nvGrpSpPr>
          <p:grpSpPr>
            <a:xfrm>
              <a:off x="1083502" y="1333541"/>
              <a:ext cx="7165868" cy="8821158"/>
              <a:chOff x="0" y="0"/>
              <a:chExt cx="660400" cy="812950"/>
            </a:xfrm>
          </p:grpSpPr>
          <p:sp>
            <p:nvSpPr>
              <p:cNvPr id="355" name="Google Shape;355;p21"/>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