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57" r:id="rId6"/>
    <p:sldId id="267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033" autoAdjust="0"/>
  </p:normalViewPr>
  <p:slideViewPr>
    <p:cSldViewPr snapToGrid="0">
      <p:cViewPr varScale="1">
        <p:scale>
          <a:sx n="97" d="100"/>
          <a:sy n="97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4229-783F-4383-A4BA-52DC88338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2A49-DF18-4915-8EB0-4100F6EC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D94-FDE2-416B-B884-8C58226E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87AB-07C9-4268-B757-90038C52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AEDB-E091-40CA-A180-982FE2F9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F9F-314C-4580-BA80-4380B31A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1337B-9CED-4B79-80D1-3D22FF597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E3B0-142E-486A-A628-D606CB0D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E470-DE14-4B00-8DC9-E7124177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76B7-71A8-472F-B90F-153F71C3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38DE5-623A-41AA-A523-042C95A0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BE521-F26F-4204-9603-744D11D4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DD35-9A10-432A-88A1-E6017D86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81D6-0ABC-4C10-A47E-E2709A3B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85D6-9BAE-4A87-8EC2-782F5549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3234-E97D-434A-BA47-BB2A1281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67E5-C9E0-490E-A758-1FB69602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0392-E448-49F9-B0C3-090C2C88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6F1E-4E8D-4135-AE39-3313E21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10D6-BFC6-4ADE-8C3E-813B34F3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87CE-EEFD-4D89-9403-5C14269F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4710-64B5-431D-B7CB-4A8587D7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036A-58F2-4B67-AA15-3F95486B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B9AB-2CEE-4386-988A-E8A7652E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C4A5-FBC6-43A2-A8BC-AC0219F4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4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D875-2FF0-48DA-9F47-E547A9AD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5875-E256-4255-9D85-09FC4B18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1909A-A4F3-4E7F-BC51-822ECC3E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C1CCB-D23E-4D65-9600-B018C9E8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E2A0-5D74-4B3C-B21E-3FEC2355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1419E-4932-4BD7-8BF4-93BF09D1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ABAC-E523-4773-BCCA-CAFD6DD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1162B-A23B-4D33-A2F5-A098999AE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0E083-9872-4F4C-BF7E-9E14E572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785EC-5CB3-4F6B-94AD-8FBD3466D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D9444-DAE7-4895-96A2-C5621E065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AD77C-2877-43C9-9FB7-008F4145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80686-9D1D-48B9-A780-A66F3308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DFD36-75D4-4733-B098-2D4BBD80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91C-7838-42EE-BA91-21BB7D7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8E990-8F0E-46E3-8D3E-F4A3EF8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A981-E8C1-4011-BBE2-21477C17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44DBB-717B-44C7-A1E9-9A94E793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E81A-8BBB-48CE-BD9F-A5A37458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B2576-65EA-4437-9AE5-BC5E3771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DBCE-306B-4B96-AF67-CAC156A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DE00-AC96-4B7C-827B-EE0D8A8A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329F-10C5-4C7F-A929-4DF4219B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915F-855B-40E5-814C-BAD6BD04A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C5F0-7409-44B8-9AA6-1FB49413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9816E-A593-4FE4-A021-12F287F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AE02-24BF-4C8F-8589-12EF2294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328A-367B-4C2D-A2FD-03B26362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84C7B-537B-479F-A77B-3EDAB5ADF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61FEC-5176-45EF-8026-CD45FF08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0E55-BEC7-4774-83E2-5A9DDCCB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CF74-A364-492C-B5C8-1A77783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3C2C-486E-47DB-B913-6687E35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3933F-F020-47F0-9386-8B295F8E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6465-88DE-48BC-BFC1-5D0A9131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32AC-F395-46B6-9418-D84E74B00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1048-D28B-427D-AE4D-7F4A99074F5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11F5-233E-4D7B-9069-5683FC74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2BB2-3419-4C9D-9C70-F2A59AF00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5CCA-4C65-4B13-B73F-90CC5216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3" name="Group 3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3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3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D112D4-3499-456F-BD04-5E5F3EFAA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fa-IR" sz="4000" dirty="0">
                <a:solidFill>
                  <a:schemeClr val="tx2"/>
                </a:solidFill>
                <a:cs typeface="B Nazanin" panose="00000400000000000000" pitchFamily="2" charset="-78"/>
              </a:rPr>
              <a:t>سنجش رضایت مشتریان بیمه دی</a:t>
            </a:r>
            <a:br>
              <a:rPr lang="fa-IR" sz="4000" dirty="0">
                <a:solidFill>
                  <a:schemeClr val="tx2"/>
                </a:solidFill>
                <a:cs typeface="B Nazanin" panose="00000400000000000000" pitchFamily="2" charset="-78"/>
              </a:rPr>
            </a:br>
            <a:r>
              <a:rPr lang="fa-IR" sz="2000" dirty="0">
                <a:solidFill>
                  <a:schemeClr val="tx2"/>
                </a:solidFill>
                <a:cs typeface="B Nazanin" panose="00000400000000000000" pitchFamily="2" charset="-78"/>
              </a:rPr>
              <a:t>گزارش شهریورماه 1399</a:t>
            </a:r>
            <a:endParaRPr lang="en-US" sz="40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5A199-2C79-41D4-90A8-D6DF2D638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خرداد 1400</a:t>
            </a:r>
            <a:endParaRPr 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28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CDDE-451F-4107-91B7-FD6252C8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073" y="843892"/>
            <a:ext cx="3931582" cy="2103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en-US" sz="4000" b="1" dirty="0" err="1">
                <a:cs typeface="B Nazanin" panose="00000400000000000000" pitchFamily="2" charset="-78"/>
              </a:rPr>
              <a:t>درصد</a:t>
            </a:r>
            <a:r>
              <a:rPr lang="en-US" sz="4000" b="1" dirty="0">
                <a:cs typeface="B Nazanin" panose="00000400000000000000" pitchFamily="2" charset="-78"/>
              </a:rPr>
              <a:t> </a:t>
            </a:r>
            <a:r>
              <a:rPr lang="en-US" sz="4000" b="1" dirty="0" err="1">
                <a:cs typeface="B Nazanin" panose="00000400000000000000" pitchFamily="2" charset="-78"/>
              </a:rPr>
              <a:t>جمعیت</a:t>
            </a:r>
            <a:r>
              <a:rPr lang="en-US" sz="4000" b="1" dirty="0">
                <a:cs typeface="B Nazanin" panose="00000400000000000000" pitchFamily="2" charset="-78"/>
              </a:rPr>
              <a:t> </a:t>
            </a:r>
            <a:r>
              <a:rPr lang="en-US" sz="4000" b="1" dirty="0" err="1">
                <a:cs typeface="B Nazanin" panose="00000400000000000000" pitchFamily="2" charset="-78"/>
              </a:rPr>
              <a:t>شرکت</a:t>
            </a:r>
            <a:r>
              <a:rPr lang="fa-IR" sz="4000" b="1" dirty="0">
                <a:cs typeface="B Nazanin" panose="00000400000000000000" pitchFamily="2" charset="-78"/>
              </a:rPr>
              <a:t>‌</a:t>
            </a:r>
            <a:r>
              <a:rPr lang="en-US" sz="4000" b="1" dirty="0" err="1">
                <a:cs typeface="B Nazanin" panose="00000400000000000000" pitchFamily="2" charset="-78"/>
              </a:rPr>
              <a:t>کننده</a:t>
            </a:r>
            <a:r>
              <a:rPr lang="en-US" sz="4000" b="1" dirty="0">
                <a:cs typeface="B Nazanin" panose="00000400000000000000" pitchFamily="2" charset="-78"/>
              </a:rPr>
              <a:t> </a:t>
            </a:r>
            <a:r>
              <a:rPr lang="en-US" sz="4000" b="1" dirty="0" err="1">
                <a:cs typeface="B Nazanin" panose="00000400000000000000" pitchFamily="2" charset="-78"/>
              </a:rPr>
              <a:t>در</a:t>
            </a:r>
            <a:r>
              <a:rPr lang="en-US" sz="4000" b="1" dirty="0">
                <a:cs typeface="B Nazanin" panose="00000400000000000000" pitchFamily="2" charset="-78"/>
              </a:rPr>
              <a:t> </a:t>
            </a:r>
            <a:r>
              <a:rPr lang="en-US" sz="4000" b="1" dirty="0" err="1">
                <a:cs typeface="B Nazanin" panose="00000400000000000000" pitchFamily="2" charset="-78"/>
              </a:rPr>
              <a:t>رضایت</a:t>
            </a:r>
            <a:r>
              <a:rPr lang="fa-IR" sz="4000" b="1" dirty="0">
                <a:cs typeface="B Nazanin" panose="00000400000000000000" pitchFamily="2" charset="-78"/>
              </a:rPr>
              <a:t>‌</a:t>
            </a:r>
            <a:r>
              <a:rPr lang="en-US" sz="4000" b="1" dirty="0" err="1">
                <a:cs typeface="B Nazanin" panose="00000400000000000000" pitchFamily="2" charset="-78"/>
              </a:rPr>
              <a:t>سنجی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sp>
        <p:nvSpPr>
          <p:cNvPr id="11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25D46BD-829C-4B5B-8486-392380048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9" y="1557455"/>
            <a:ext cx="6812381" cy="4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5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68C5483-033B-4C84-BAF6-B636304CE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r="7305" b="-1"/>
          <a:stretch/>
        </p:blipFill>
        <p:spPr>
          <a:xfrm>
            <a:off x="732914" y="392597"/>
            <a:ext cx="11265969" cy="58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1E09E41A-AEA8-4C53-8E86-690558B4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01" y="2073502"/>
            <a:ext cx="7409699" cy="4040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8C8FB-BFBB-48D2-A5B2-2863507B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B Nazanin" panose="00000400000000000000" pitchFamily="2" charset="-78"/>
              </a:rPr>
              <a:t>تعداد نمونه های گرفته شده برحسب نوع بیمه نامه</a:t>
            </a:r>
            <a:endParaRPr lang="en-US" sz="3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27" name="Content Placeholder 26" descr="Chart, histogram&#10;&#10;Description automatically generated">
            <a:extLst>
              <a:ext uri="{FF2B5EF4-FFF2-40B4-BE49-F238E27FC236}">
                <a16:creationId xmlns:a16="http://schemas.microsoft.com/office/drawing/2014/main" id="{C860562F-FE2D-42D3-91A9-94851E8FB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4" y="1934483"/>
            <a:ext cx="4490924" cy="3592739"/>
          </a:xfrm>
        </p:spPr>
      </p:pic>
      <p:pic>
        <p:nvPicPr>
          <p:cNvPr id="33" name="Graphic 32" descr="Arrow Slight curve">
            <a:extLst>
              <a:ext uri="{FF2B5EF4-FFF2-40B4-BE49-F238E27FC236}">
                <a16:creationId xmlns:a16="http://schemas.microsoft.com/office/drawing/2014/main" id="{941767FD-240D-45FB-ACB3-D443CB6EE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28496">
            <a:off x="3124772" y="4091573"/>
            <a:ext cx="1824944" cy="11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469E1-0059-41F8-AC5E-0922A17F2E2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B Nazanin" panose="00000400000000000000" pitchFamily="2" charset="-78"/>
              </a:rPr>
              <a:t>نمودار Heatmap  برای مقایسه انواع بیمه نامه ها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614080-B5C0-44B4-BAC9-DA11CABC6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0" t="8402" r="10641" b="9530"/>
          <a:stretch/>
        </p:blipFill>
        <p:spPr>
          <a:xfrm>
            <a:off x="5241471" y="38168"/>
            <a:ext cx="5778511" cy="66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27225-C9CC-412F-BF85-058F6D91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1"/>
            <a:r>
              <a:rPr lang="en-US" sz="4000" b="1" kern="1200" dirty="0">
                <a:solidFill>
                  <a:srgbClr val="FFFFFF"/>
                </a:solidFill>
                <a:cs typeface="B Nazanin" panose="00000400000000000000" pitchFamily="2" charset="-78"/>
              </a:rPr>
              <a:t>مقایسه </a:t>
            </a:r>
            <a:r>
              <a:rPr lang="en-US" sz="4000" b="1" kern="1200" dirty="0" err="1">
                <a:solidFill>
                  <a:srgbClr val="FFFFFF"/>
                </a:solidFill>
                <a:cs typeface="B Nazanin" panose="00000400000000000000" pitchFamily="2" charset="-78"/>
              </a:rPr>
              <a:t>امتیاز</a:t>
            </a:r>
            <a:r>
              <a:rPr lang="en-US" sz="4000" b="1" kern="1200" dirty="0">
                <a:solidFill>
                  <a:srgbClr val="FFFFFF"/>
                </a:solidFill>
                <a:cs typeface="B Nazanin" panose="00000400000000000000" pitchFamily="2" charset="-78"/>
              </a:rPr>
              <a:t> </a:t>
            </a:r>
            <a:r>
              <a:rPr lang="fa-IR" sz="4000" b="1" kern="1200" dirty="0">
                <a:solidFill>
                  <a:srgbClr val="FFFFFF"/>
                </a:solidFill>
                <a:cs typeface="B Nazanin" panose="00000400000000000000" pitchFamily="2" charset="-78"/>
              </a:rPr>
              <a:t> رضایت سنجی شعب</a:t>
            </a:r>
            <a:endParaRPr lang="en-US" sz="4000" b="1" kern="1200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Content Placeholder 14" descr="Chart, treemap chart&#10;&#10;Description automatically generated">
            <a:extLst>
              <a:ext uri="{FF2B5EF4-FFF2-40B4-BE49-F238E27FC236}">
                <a16:creationId xmlns:a16="http://schemas.microsoft.com/office/drawing/2014/main" id="{88106D33-5318-474D-8F0F-1AD57C5F5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0" t="1966" r="11504"/>
          <a:stretch/>
        </p:blipFill>
        <p:spPr>
          <a:xfrm>
            <a:off x="5216900" y="391886"/>
            <a:ext cx="6204936" cy="619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7F09-762D-4894-A124-8ACD4F75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078" y="2332475"/>
            <a:ext cx="3220127" cy="1715106"/>
          </a:xfrm>
        </p:spPr>
        <p:txBody>
          <a:bodyPr anchor="b">
            <a:normAutofit/>
          </a:bodyPr>
          <a:lstStyle/>
          <a:p>
            <a:pPr algn="ctr" rtl="1"/>
            <a:r>
              <a:rPr lang="fa-IR" sz="3600" dirty="0">
                <a:solidFill>
                  <a:srgbClr val="FFFFFF"/>
                </a:solidFill>
                <a:cs typeface="B Nazanin" panose="00000400000000000000" pitchFamily="2" charset="-78"/>
              </a:rPr>
              <a:t>نمودار 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Treamap</a:t>
            </a:r>
            <a:br>
              <a:rPr lang="en-US" sz="3600" dirty="0">
                <a:solidFill>
                  <a:srgbClr val="FFFFFF"/>
                </a:solidFill>
                <a:cs typeface="B Nazanin" panose="00000400000000000000" pitchFamily="2" charset="-78"/>
              </a:rPr>
            </a:br>
            <a:r>
              <a:rPr lang="fa-IR" sz="3600" dirty="0">
                <a:solidFill>
                  <a:srgbClr val="FFFFFF"/>
                </a:solidFill>
                <a:cs typeface="B Nazanin" panose="00000400000000000000" pitchFamily="2" charset="-78"/>
              </a:rPr>
              <a:t>مقایسه رضایت‌سنجی  شعب و نمایندگی ها </a:t>
            </a:r>
            <a:endParaRPr lang="en-US" sz="3600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AF1A828-7260-496B-8624-182A97CB1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t="10419" r="16724" b="6601"/>
          <a:stretch/>
        </p:blipFill>
        <p:spPr>
          <a:xfrm>
            <a:off x="750734" y="321370"/>
            <a:ext cx="5657850" cy="6485045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E324E9-B792-4FDD-BA46-49622B4C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a-IR" sz="3200" dirty="0">
                <a:solidFill>
                  <a:schemeClr val="bg1"/>
                </a:solidFill>
                <a:cs typeface="B Nazanin" panose="00000400000000000000" pitchFamily="2" charset="-78"/>
              </a:rPr>
              <a:t>طیف عملکرد هریک از شعب</a:t>
            </a:r>
            <a:endParaRPr lang="en-US" sz="3200" kern="1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Content Placeholder 4" descr="A picture containing text, writing implement, pencil, stationary&#10;&#10;Description automatically generated">
            <a:extLst>
              <a:ext uri="{FF2B5EF4-FFF2-40B4-BE49-F238E27FC236}">
                <a16:creationId xmlns:a16="http://schemas.microsoft.com/office/drawing/2014/main" id="{E97C463E-5F06-4162-A69E-3FB61B5E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t="5833" r="8353"/>
          <a:stretch/>
        </p:blipFill>
        <p:spPr>
          <a:xfrm>
            <a:off x="556532" y="1036319"/>
            <a:ext cx="10802348" cy="54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38E98-6405-4F16-AB0B-E4C9C0D4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en-US" sz="5400" dirty="0" err="1">
                <a:cs typeface="B Nazanin" panose="00000400000000000000" pitchFamily="2" charset="-78"/>
              </a:rPr>
              <a:t>دیدگاه</a:t>
            </a:r>
            <a:r>
              <a:rPr lang="en-US" sz="5400" dirty="0">
                <a:cs typeface="B Nazanin" panose="00000400000000000000" pitchFamily="2" charset="-78"/>
              </a:rPr>
              <a:t> </a:t>
            </a:r>
            <a:r>
              <a:rPr lang="en-US" sz="5400" dirty="0" err="1">
                <a:cs typeface="B Nazanin" panose="00000400000000000000" pitchFamily="2" charset="-78"/>
              </a:rPr>
              <a:t>مشتری</a:t>
            </a:r>
            <a:r>
              <a:rPr lang="en-US" sz="5400" dirty="0">
                <a:cs typeface="B Nazanin" panose="00000400000000000000" pitchFamily="2" charset="-78"/>
              </a:rPr>
              <a:t> </a:t>
            </a:r>
            <a:r>
              <a:rPr lang="en-US" sz="5400" dirty="0" err="1">
                <a:cs typeface="B Nazanin" panose="00000400000000000000" pitchFamily="2" charset="-78"/>
              </a:rPr>
              <a:t>در</a:t>
            </a:r>
            <a:r>
              <a:rPr lang="en-US" sz="5400" dirty="0">
                <a:cs typeface="B Nazanin" panose="00000400000000000000" pitchFamily="2" charset="-78"/>
              </a:rPr>
              <a:t> </a:t>
            </a:r>
            <a:r>
              <a:rPr lang="en-US" sz="5400" dirty="0" err="1">
                <a:cs typeface="B Nazanin" panose="00000400000000000000" pitchFamily="2" charset="-78"/>
              </a:rPr>
              <a:t>یک</a:t>
            </a:r>
            <a:r>
              <a:rPr lang="en-US" sz="5400" dirty="0">
                <a:cs typeface="B Nazanin" panose="00000400000000000000" pitchFamily="2" charset="-78"/>
              </a:rPr>
              <a:t> </a:t>
            </a:r>
            <a:r>
              <a:rPr lang="en-US" sz="5400" dirty="0" err="1">
                <a:cs typeface="B Nazanin" panose="00000400000000000000" pitchFamily="2" charset="-78"/>
              </a:rPr>
              <a:t>نگاه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A2C71-57BB-4F3E-8BF8-F5394FD117DA}"/>
              </a:ext>
            </a:extLst>
          </p:cNvPr>
          <p:cNvSpPr txBox="1"/>
          <p:nvPr/>
        </p:nvSpPr>
        <p:spPr>
          <a:xfrm>
            <a:off x="465261" y="2794204"/>
            <a:ext cx="3474720" cy="110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b="1" dirty="0" err="1">
                <a:cs typeface="B Nazanin" panose="00000400000000000000" pitchFamily="2" charset="-78"/>
              </a:rPr>
              <a:t>نیاز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en-US" sz="3200" b="1" dirty="0" err="1">
                <a:cs typeface="B Nazanin" panose="00000400000000000000" pitchFamily="2" charset="-78"/>
              </a:rPr>
              <a:t>به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en-US" sz="3200" b="1" dirty="0" err="1">
                <a:cs typeface="B Nazanin" panose="00000400000000000000" pitchFamily="2" charset="-78"/>
              </a:rPr>
              <a:t>بررسی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en-US" sz="3200" b="1" dirty="0" err="1">
                <a:cs typeface="B Nazanin" panose="00000400000000000000" pitchFamily="2" charset="-78"/>
              </a:rPr>
              <a:t>سوال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en-US" sz="3200" b="1" dirty="0" err="1">
                <a:cs typeface="B Nazanin" panose="00000400000000000000" pitchFamily="2" charset="-78"/>
              </a:rPr>
              <a:t>نظرسنجی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</a:p>
        </p:txBody>
      </p:sp>
      <p:pic>
        <p:nvPicPr>
          <p:cNvPr id="5" name="Content Placeholder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78DE5016-DC3D-490A-ABE6-5810A1513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6" r="9283" b="28283"/>
          <a:stretch/>
        </p:blipFill>
        <p:spPr>
          <a:xfrm>
            <a:off x="3028949" y="1230980"/>
            <a:ext cx="8994047" cy="449447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651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سنجش رضایت مشتریان بیمه دی گزارش شهریورماه 1399</vt:lpstr>
      <vt:lpstr>درصد جمعیت شرکت‌کننده در رضایت‌سنجی</vt:lpstr>
      <vt:lpstr>PowerPoint Presentation</vt:lpstr>
      <vt:lpstr>تعداد نمونه های گرفته شده برحسب نوع بیمه نامه</vt:lpstr>
      <vt:lpstr>PowerPoint Presentation</vt:lpstr>
      <vt:lpstr>مقایسه امتیاز  رضایت سنجی شعب</vt:lpstr>
      <vt:lpstr>نمودار Treamap مقایسه رضایت‌سنجی  شعب و نمایندگی ها </vt:lpstr>
      <vt:lpstr>طیف عملکرد هریک از شعب</vt:lpstr>
      <vt:lpstr>دیدگاه مشتری در یک نگاه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سنجش رضایت مشتریان بیمه دی</dc:title>
  <dc:creator>fatemeh vahidnezhad</dc:creator>
  <cp:lastModifiedBy>Fatemeh Vahidnezhad</cp:lastModifiedBy>
  <cp:revision>10</cp:revision>
  <dcterms:created xsi:type="dcterms:W3CDTF">2021-03-26T19:10:19Z</dcterms:created>
  <dcterms:modified xsi:type="dcterms:W3CDTF">2021-09-20T17:46:36Z</dcterms:modified>
</cp:coreProperties>
</file>