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8" r:id="rId3"/>
    <p:sldId id="270" r:id="rId4"/>
    <p:sldId id="267" r:id="rId5"/>
    <p:sldId id="269" r:id="rId6"/>
    <p:sldId id="278" r:id="rId7"/>
    <p:sldId id="271" r:id="rId8"/>
    <p:sldId id="280" r:id="rId9"/>
    <p:sldId id="273" r:id="rId10"/>
    <p:sldId id="274" r:id="rId11"/>
    <p:sldId id="284" r:id="rId12"/>
    <p:sldId id="283" r:id="rId13"/>
    <p:sldId id="294" r:id="rId14"/>
    <p:sldId id="276" r:id="rId15"/>
    <p:sldId id="277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11F9DD-F0DB-4C41-A62D-2CA90CC64893}">
          <p14:sldIdLst>
            <p14:sldId id="256"/>
            <p14:sldId id="288"/>
            <p14:sldId id="270"/>
            <p14:sldId id="267"/>
            <p14:sldId id="269"/>
            <p14:sldId id="278"/>
            <p14:sldId id="271"/>
            <p14:sldId id="280"/>
            <p14:sldId id="273"/>
            <p14:sldId id="274"/>
            <p14:sldId id="284"/>
            <p14:sldId id="283"/>
            <p14:sldId id="294"/>
            <p14:sldId id="276"/>
            <p14:sldId id="277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temeh vahidnezhad" initials="fv" lastIdx="2" clrIdx="0">
    <p:extLst>
      <p:ext uri="{19B8F6BF-5375-455C-9EA6-DF929625EA0E}">
        <p15:presenceInfo xmlns:p15="http://schemas.microsoft.com/office/powerpoint/2012/main" userId="d81c5c727c69cc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67" autoAdjust="0"/>
    <p:restoredTop sz="94633" autoAdjust="0"/>
  </p:normalViewPr>
  <p:slideViewPr>
    <p:cSldViewPr snapToGrid="0">
      <p:cViewPr varScale="1">
        <p:scale>
          <a:sx n="99" d="100"/>
          <a:sy n="99" d="100"/>
        </p:scale>
        <p:origin x="272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sobhanmoosavi/us-accidents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sobhanmoosavi/us-accident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3D9F6C-8416-45C4-B61B-8A846A248AF1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1E9CAF36-562E-44AB-AB88-1E78BA62AE03}">
      <dgm:prSet/>
      <dgm:spPr/>
      <dgm:t>
        <a:bodyPr/>
        <a:lstStyle/>
        <a:p>
          <a:r>
            <a:rPr lang="en-US" dirty="0"/>
            <a:t>US-Accidents: A Countrywide Traffic Accident</a:t>
          </a:r>
        </a:p>
        <a:p>
          <a:r>
            <a:rPr lang="en-US" dirty="0"/>
            <a:t>Dataset,2020</a:t>
          </a:r>
        </a:p>
      </dgm:t>
    </dgm:pt>
    <dgm:pt modelId="{39F13219-B57F-45BC-9ECC-8FEDF7BEDACC}" type="parTrans" cxnId="{7F846E75-D141-402A-9589-003F6BA8D936}">
      <dgm:prSet/>
      <dgm:spPr/>
      <dgm:t>
        <a:bodyPr/>
        <a:lstStyle/>
        <a:p>
          <a:endParaRPr lang="en-US"/>
        </a:p>
      </dgm:t>
    </dgm:pt>
    <dgm:pt modelId="{C2513D8D-9FDD-462A-B3D6-847C66D33A57}" type="sibTrans" cxnId="{7F846E75-D141-402A-9589-003F6BA8D936}">
      <dgm:prSet/>
      <dgm:spPr/>
      <dgm:t>
        <a:bodyPr/>
        <a:lstStyle/>
        <a:p>
          <a:endParaRPr lang="en-US"/>
        </a:p>
      </dgm:t>
    </dgm:pt>
    <dgm:pt modelId="{B1EF1EBE-7B3D-4310-A40F-26A5616F0CF1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https://www.kaggle.com/sobhanmoosavi/us-accidents</a:t>
          </a:r>
          <a:endParaRPr lang="en-US" dirty="0"/>
        </a:p>
      </dgm:t>
    </dgm:pt>
    <dgm:pt modelId="{93F6630D-13C9-4676-B12E-8BC63350C93A}" type="parTrans" cxnId="{28E1D466-C706-424A-8E5C-61318F3BBF85}">
      <dgm:prSet/>
      <dgm:spPr/>
      <dgm:t>
        <a:bodyPr/>
        <a:lstStyle/>
        <a:p>
          <a:endParaRPr lang="en-US"/>
        </a:p>
      </dgm:t>
    </dgm:pt>
    <dgm:pt modelId="{EC6240A7-9478-490B-A215-EDDBFE5053B6}" type="sibTrans" cxnId="{28E1D466-C706-424A-8E5C-61318F3BBF85}">
      <dgm:prSet/>
      <dgm:spPr/>
      <dgm:t>
        <a:bodyPr/>
        <a:lstStyle/>
        <a:p>
          <a:endParaRPr lang="en-US"/>
        </a:p>
      </dgm:t>
    </dgm:pt>
    <dgm:pt modelId="{FCE15B4A-19CF-49BF-A89B-FD6C18CE6597}" type="pres">
      <dgm:prSet presAssocID="{5E3D9F6C-8416-45C4-B61B-8A846A248AF1}" presName="linear" presStyleCnt="0">
        <dgm:presLayoutVars>
          <dgm:animLvl val="lvl"/>
          <dgm:resizeHandles val="exact"/>
        </dgm:presLayoutVars>
      </dgm:prSet>
      <dgm:spPr/>
    </dgm:pt>
    <dgm:pt modelId="{9CF532E4-DA09-4A52-815A-B07D30CF0EBF}" type="pres">
      <dgm:prSet presAssocID="{1E9CAF36-562E-44AB-AB88-1E78BA62AE03}" presName="parentText" presStyleLbl="node1" presStyleIdx="0" presStyleCnt="2" custLinFactY="-28890" custLinFactNeighborX="-3490" custLinFactNeighborY="-100000">
        <dgm:presLayoutVars>
          <dgm:chMax val="0"/>
          <dgm:bulletEnabled val="1"/>
        </dgm:presLayoutVars>
      </dgm:prSet>
      <dgm:spPr/>
    </dgm:pt>
    <dgm:pt modelId="{60FAB1E9-4F86-4D55-AE6C-3254D4FD1B4E}" type="pres">
      <dgm:prSet presAssocID="{C2513D8D-9FDD-462A-B3D6-847C66D33A57}" presName="spacer" presStyleCnt="0"/>
      <dgm:spPr/>
    </dgm:pt>
    <dgm:pt modelId="{5255BDB3-7B44-48EF-96D5-483B478BF0A3}" type="pres">
      <dgm:prSet presAssocID="{B1EF1EBE-7B3D-4310-A40F-26A5616F0CF1}" presName="parentText" presStyleLbl="node1" presStyleIdx="1" presStyleCnt="2" custLinFactNeighborX="-859">
        <dgm:presLayoutVars>
          <dgm:chMax val="0"/>
          <dgm:bulletEnabled val="1"/>
        </dgm:presLayoutVars>
      </dgm:prSet>
      <dgm:spPr/>
    </dgm:pt>
  </dgm:ptLst>
  <dgm:cxnLst>
    <dgm:cxn modelId="{57AAA531-0976-4DFA-A6B2-1FF7F559233F}" type="presOf" srcId="{5E3D9F6C-8416-45C4-B61B-8A846A248AF1}" destId="{FCE15B4A-19CF-49BF-A89B-FD6C18CE6597}" srcOrd="0" destOrd="0" presId="urn:microsoft.com/office/officeart/2005/8/layout/vList2"/>
    <dgm:cxn modelId="{B5E79C64-425B-49FD-8173-75B889AAA816}" type="presOf" srcId="{B1EF1EBE-7B3D-4310-A40F-26A5616F0CF1}" destId="{5255BDB3-7B44-48EF-96D5-483B478BF0A3}" srcOrd="0" destOrd="0" presId="urn:microsoft.com/office/officeart/2005/8/layout/vList2"/>
    <dgm:cxn modelId="{28E1D466-C706-424A-8E5C-61318F3BBF85}" srcId="{5E3D9F6C-8416-45C4-B61B-8A846A248AF1}" destId="{B1EF1EBE-7B3D-4310-A40F-26A5616F0CF1}" srcOrd="1" destOrd="0" parTransId="{93F6630D-13C9-4676-B12E-8BC63350C93A}" sibTransId="{EC6240A7-9478-490B-A215-EDDBFE5053B6}"/>
    <dgm:cxn modelId="{7F846E75-D141-402A-9589-003F6BA8D936}" srcId="{5E3D9F6C-8416-45C4-B61B-8A846A248AF1}" destId="{1E9CAF36-562E-44AB-AB88-1E78BA62AE03}" srcOrd="0" destOrd="0" parTransId="{39F13219-B57F-45BC-9ECC-8FEDF7BEDACC}" sibTransId="{C2513D8D-9FDD-462A-B3D6-847C66D33A57}"/>
    <dgm:cxn modelId="{F6B73CE1-15CC-475A-917C-74377E7692DC}" type="presOf" srcId="{1E9CAF36-562E-44AB-AB88-1E78BA62AE03}" destId="{9CF532E4-DA09-4A52-815A-B07D30CF0EBF}" srcOrd="0" destOrd="0" presId="urn:microsoft.com/office/officeart/2005/8/layout/vList2"/>
    <dgm:cxn modelId="{75CE2123-A542-4A57-A17C-489CEAF1ED8D}" type="presParOf" srcId="{FCE15B4A-19CF-49BF-A89B-FD6C18CE6597}" destId="{9CF532E4-DA09-4A52-815A-B07D30CF0EBF}" srcOrd="0" destOrd="0" presId="urn:microsoft.com/office/officeart/2005/8/layout/vList2"/>
    <dgm:cxn modelId="{024F2EFE-1EB6-4278-AE7B-5B968C825E8E}" type="presParOf" srcId="{FCE15B4A-19CF-49BF-A89B-FD6C18CE6597}" destId="{60FAB1E9-4F86-4D55-AE6C-3254D4FD1B4E}" srcOrd="1" destOrd="0" presId="urn:microsoft.com/office/officeart/2005/8/layout/vList2"/>
    <dgm:cxn modelId="{6B74C0B6-2608-4AD2-8290-A84F83AEB7C8}" type="presParOf" srcId="{FCE15B4A-19CF-49BF-A89B-FD6C18CE6597}" destId="{5255BDB3-7B44-48EF-96D5-483B478BF0A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532E4-DA09-4A52-815A-B07D30CF0EBF}">
      <dsp:nvSpPr>
        <dsp:cNvPr id="0" name=""/>
        <dsp:cNvSpPr/>
      </dsp:nvSpPr>
      <dsp:spPr>
        <a:xfrm>
          <a:off x="0" y="0"/>
          <a:ext cx="10321396" cy="1916459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US-Accidents: A Countrywide Traffic Accident</a:t>
          </a:r>
        </a:p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Dataset,2020</a:t>
          </a:r>
        </a:p>
      </dsp:txBody>
      <dsp:txXfrm>
        <a:off x="93554" y="93554"/>
        <a:ext cx="10134288" cy="1729351"/>
      </dsp:txXfrm>
    </dsp:sp>
    <dsp:sp modelId="{5255BDB3-7B44-48EF-96D5-483B478BF0A3}">
      <dsp:nvSpPr>
        <dsp:cNvPr id="0" name=""/>
        <dsp:cNvSpPr/>
      </dsp:nvSpPr>
      <dsp:spPr>
        <a:xfrm>
          <a:off x="0" y="2282892"/>
          <a:ext cx="10321396" cy="1916459"/>
        </a:xfrm>
        <a:prstGeom prst="roundRect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hlinkClick xmlns:r="http://schemas.openxmlformats.org/officeDocument/2006/relationships" r:id="rId1"/>
            </a:rPr>
            <a:t>https://www.kaggle.com/sobhanmoosavi/us-accidents</a:t>
          </a:r>
          <a:endParaRPr lang="en-US" sz="4200" kern="1200" dirty="0"/>
        </a:p>
      </dsp:txBody>
      <dsp:txXfrm>
        <a:off x="93554" y="2376446"/>
        <a:ext cx="10134288" cy="1729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BC0E0-4F6B-4B95-87C7-EEB52C00761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B4416-C4DC-429A-BA57-CFA7AC0A9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88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show the number of accidents by color, the highest number took place in California.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4416-C4DC-429A-BA57-CFA7AC0A9F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18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proportion of every value in binary columns, for example,  about 90 percent of accidents took place in a situation that there is not any stop sign, station, junction and so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4416-C4DC-429A-BA57-CFA7AC0A9F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9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percentage of the low severity accident and high severity was less than 2 percent, and nearly 70 percent of accidents were at the moderate level.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4416-C4DC-429A-BA57-CFA7AC0A9F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4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Contingency table between Severity of accidents and binary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4416-C4DC-429A-BA57-CFA7AC0A9F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30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Severity of accidents has a relationship with stop sign, amenity, junction and station in streets, it means that 70 percent of accidents took place near the junction, stop sign, amenity and stations.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4416-C4DC-429A-BA57-CFA7AC0A9F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98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the number of accidents for 2018 and 2019. This graph shows the frequency of accidents in the future.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4416-C4DC-429A-BA57-CFA7AC0A9F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64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shows the trend of accident based on the behavior of accidents in the last seasons.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4416-C4DC-429A-BA57-CFA7AC0A9F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0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041D-EBC6-496C-9A34-775732FB8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F6611-1218-4D2B-BFA3-68F5F7D81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5210B-02EB-4CF5-A071-35584E1B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C489-F7CD-4B33-A72B-F202CDC456A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A641E-1D76-46DA-BD3A-A909FE997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B00CF-FE7F-4814-8A5F-471468F2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1D45-B168-4B6A-88AE-AB890BA8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7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5833-7D84-4931-B207-15D77896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E1D56-C5A5-4E8F-AD58-F929F7F1C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C610C-411D-4946-A370-77156E3C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C489-F7CD-4B33-A72B-F202CDC456A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54757-77FE-4296-A60D-F8C77FE4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04D2E-1073-4A4A-B852-04A8B9CD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1D45-B168-4B6A-88AE-AB890BA8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5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C66EA-F460-4AE4-913A-C22B918EB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3AE33-0DFC-440F-BED4-7CB8F1541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E9E46-314C-46A9-85A7-31188CE0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C489-F7CD-4B33-A72B-F202CDC456A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65049-AD2C-43CD-B0C6-21E5C43D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1A7B5-89AF-49C6-899E-3EF36D22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1D45-B168-4B6A-88AE-AB890BA8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3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B5E1-A780-4AEB-8A56-E5BC1C62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F955-C492-4845-B381-6208855D4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88F26-2330-4BA5-A5CB-D748B141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C489-F7CD-4B33-A72B-F202CDC456A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B7466-C433-4F37-B727-D4DA56F8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93C97-0C70-4D51-85EC-442F2049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1D45-B168-4B6A-88AE-AB890BA8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5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2B58-CD78-48BA-9F1B-842B202E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04153-DDAD-4DE1-AEF3-A87F97A3B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29244-1480-4DCF-9D6E-FB10EBAD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C489-F7CD-4B33-A72B-F202CDC456A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EBBB3-2712-406C-AEC4-1D88B8C9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AA13E-54F4-49D7-9AAD-7FBF2BFF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1D45-B168-4B6A-88AE-AB890BA8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0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3773-0956-4E64-BC0D-BA2D4BB4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4B4C4-F050-45DB-A665-4733FCBA3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768C6-125E-4AEA-BC99-0DC6DA7BB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135A1-1E5E-4EB3-8605-7226ADD7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C489-F7CD-4B33-A72B-F202CDC456A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47D87-168C-4DB3-AF86-CC2A04AB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7E4DD-0E39-48D7-B57D-12BE8FE6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1D45-B168-4B6A-88AE-AB890BA8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1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E569-F1AD-4C0C-8CA6-432D05F8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3E970-3B7F-46C7-964D-AE0B7E5BF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A43FC-993F-4FDE-A96A-9BEE327E9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D3555-2ACD-4584-B387-CA242822F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A59B5-CC71-4B33-BCB1-211B90773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FC123-D487-4BA8-B590-D95CBE9B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C489-F7CD-4B33-A72B-F202CDC456A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015C2-D1EF-4895-AB4F-63EEDDB3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1EC22-5454-400C-9324-C0616920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1D45-B168-4B6A-88AE-AB890BA8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5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AE8D-0C6C-4223-9B84-C77F3BC6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A0363-AB38-4438-B55A-0439A179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C489-F7CD-4B33-A72B-F202CDC456A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08E2A-73AE-4A4F-B804-70B34CA5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8E3CF-EED7-430A-AD19-A7B0C104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1D45-B168-4B6A-88AE-AB890BA8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8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63EEF-076E-4125-9A2F-3E893DF5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C489-F7CD-4B33-A72B-F202CDC456A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5E0E5-F12F-424D-9445-335DE5F3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87C5-88E1-4080-A8D6-473D738C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1D45-B168-4B6A-88AE-AB890BA8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9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A2C1-88F2-4E83-83F3-F16F4644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81038-D6DB-454A-BEB4-8991E05FF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7D679-DEC9-4965-858C-45CEBE2BB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CA620-2BD7-4B71-9118-326F3B6E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C489-F7CD-4B33-A72B-F202CDC456A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CC372-6376-49A9-A7BC-D2268E8D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A2EBF-65CC-426C-B2A9-781C0CC4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1D45-B168-4B6A-88AE-AB890BA8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1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235D-3437-4B2C-B16B-5F77D249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CD372-F0E3-409F-A87F-43CD422A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7B2BC-03B3-4985-AFB0-FCC08831C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3ACC3-D416-4ADB-97E8-D46AF600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C489-F7CD-4B33-A72B-F202CDC456A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A8B0C-FD18-40EF-988B-225F28D7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301D6-B12F-4587-B3D9-DABB7A52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1D45-B168-4B6A-88AE-AB890BA8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11675-A48D-476B-A08D-66DE8A3A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1A52-CD73-40B1-962B-E09C0882F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D812F-2F33-4C8C-8416-39740DB5B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6C489-F7CD-4B33-A72B-F202CDC456A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21DE4-3FF3-45B7-AB08-C0C39BCF0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BE8D8-64B4-4F87-8CB5-3A2D4B10F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91D45-B168-4B6A-88AE-AB890BA8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7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F39F-3073-4318-A991-8D8E8D81E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273" y="5553056"/>
            <a:ext cx="9144000" cy="1256453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Fatima Vahidnezhad </a:t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Name: DBDA.X404.(23) Data Analysis_ Introduction</a:t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Batch: Summer 2020</a:t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667E0-7144-446E-91BB-28DDFF474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966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THE US ACCIDENTS AND SOLUTIONS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4B843E-F086-43C8-A260-CFA6E9420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2" y="241740"/>
            <a:ext cx="4278236" cy="24737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7F6D68-6AB9-4A7B-95AD-326672BCD889}"/>
              </a:ext>
            </a:extLst>
          </p:cNvPr>
          <p:cNvSpPr txBox="1"/>
          <p:nvPr/>
        </p:nvSpPr>
        <p:spPr>
          <a:xfrm>
            <a:off x="4334941" y="3429000"/>
            <a:ext cx="410939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accidents for future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7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9AE1604-BB93-4F6D-94D6-F2A6021FC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picture containing device&#10;&#10;Description automatically generated">
            <a:extLst>
              <a:ext uri="{FF2B5EF4-FFF2-40B4-BE49-F238E27FC236}">
                <a16:creationId xmlns:a16="http://schemas.microsoft.com/office/drawing/2014/main" id="{CF1106DC-3C3C-4D83-B649-250A3F8736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" b="1"/>
          <a:stretch/>
        </p:blipFill>
        <p:spPr>
          <a:xfrm>
            <a:off x="755679" y="531613"/>
            <a:ext cx="4929098" cy="5289986"/>
          </a:xfrm>
          <a:prstGeom prst="rect">
            <a:avLst/>
          </a:prstGeom>
        </p:spPr>
      </p:pic>
      <p:sp>
        <p:nvSpPr>
          <p:cNvPr id="14" name="Rectangle 2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34377" y="2188548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CBDC6-5BCB-4F8B-8A02-5758ED73DBDB}"/>
              </a:ext>
            </a:extLst>
          </p:cNvPr>
          <p:cNvSpPr txBox="1"/>
          <p:nvPr/>
        </p:nvSpPr>
        <p:spPr>
          <a:xfrm>
            <a:off x="6903127" y="2188548"/>
            <a:ext cx="4709345" cy="118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Severity of accidents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226A08-125B-479A-AE9C-F1AA607BEFCB}"/>
              </a:ext>
            </a:extLst>
          </p:cNvPr>
          <p:cNvSpPr txBox="1"/>
          <p:nvPr/>
        </p:nvSpPr>
        <p:spPr>
          <a:xfrm>
            <a:off x="6966071" y="1740599"/>
            <a:ext cx="2119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column: </a:t>
            </a:r>
          </a:p>
        </p:txBody>
      </p:sp>
      <p:pic>
        <p:nvPicPr>
          <p:cNvPr id="3" name="Graphic 2" descr="Line arrow Counter clockwise curve">
            <a:extLst>
              <a:ext uri="{FF2B5EF4-FFF2-40B4-BE49-F238E27FC236}">
                <a16:creationId xmlns:a16="http://schemas.microsoft.com/office/drawing/2014/main" id="{FD195C55-C26A-4AFC-83F6-911562CB6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5177" y="3754859"/>
            <a:ext cx="914400" cy="914400"/>
          </a:xfrm>
          <a:prstGeom prst="rect">
            <a:avLst/>
          </a:prstGeom>
        </p:spPr>
      </p:pic>
      <p:pic>
        <p:nvPicPr>
          <p:cNvPr id="7" name="Graphic 6" descr="Line arrow Rotate left">
            <a:extLst>
              <a:ext uri="{FF2B5EF4-FFF2-40B4-BE49-F238E27FC236}">
                <a16:creationId xmlns:a16="http://schemas.microsoft.com/office/drawing/2014/main" id="{5C2ED574-C8B7-43CA-8FF4-741AF39CBD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33522" y="2405817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6C3F80-A72C-4740-BC7D-9B5858D15A7F}"/>
              </a:ext>
            </a:extLst>
          </p:cNvPr>
          <p:cNvSpPr txBox="1"/>
          <p:nvPr/>
        </p:nvSpPr>
        <p:spPr>
          <a:xfrm>
            <a:off x="4089842" y="4755219"/>
            <a:ext cx="315342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highest Severity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5EC3F2-F634-434D-B7FD-C08B49E201F8}"/>
              </a:ext>
            </a:extLst>
          </p:cNvPr>
          <p:cNvSpPr txBox="1"/>
          <p:nvPr/>
        </p:nvSpPr>
        <p:spPr>
          <a:xfrm>
            <a:off x="5995312" y="3211217"/>
            <a:ext cx="305404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lowest Severity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A37E41-C5B8-4728-9E88-2FE974D69455}"/>
              </a:ext>
            </a:extLst>
          </p:cNvPr>
          <p:cNvSpPr/>
          <p:nvPr/>
        </p:nvSpPr>
        <p:spPr>
          <a:xfrm>
            <a:off x="10090692" y="5700988"/>
            <a:ext cx="1621920" cy="455188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C136A3-A590-4B39-A9B4-149D88D0173D}"/>
              </a:ext>
            </a:extLst>
          </p:cNvPr>
          <p:cNvSpPr/>
          <p:nvPr/>
        </p:nvSpPr>
        <p:spPr>
          <a:xfrm>
            <a:off x="10090693" y="5727727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library(ggplot2)</a:t>
            </a:r>
          </a:p>
        </p:txBody>
      </p:sp>
    </p:spTree>
    <p:extLst>
      <p:ext uri="{BB962C8B-B14F-4D97-AF65-F5344CB8AC3E}">
        <p14:creationId xmlns:p14="http://schemas.microsoft.com/office/powerpoint/2010/main" val="790840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B402295-4D24-4159-8C67-0054C71C680B}"/>
              </a:ext>
            </a:extLst>
          </p:cNvPr>
          <p:cNvSpPr/>
          <p:nvPr/>
        </p:nvSpPr>
        <p:spPr>
          <a:xfrm>
            <a:off x="1" y="260913"/>
            <a:ext cx="6747932" cy="639113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2467A-C836-48CE-9945-4AD644B2485C}"/>
              </a:ext>
            </a:extLst>
          </p:cNvPr>
          <p:cNvSpPr/>
          <p:nvPr/>
        </p:nvSpPr>
        <p:spPr>
          <a:xfrm>
            <a:off x="10461830" y="6265281"/>
            <a:ext cx="1723519" cy="455188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7BC5D8-4E90-4732-91DF-45492EB0CDCD}"/>
              </a:ext>
            </a:extLst>
          </p:cNvPr>
          <p:cNvSpPr/>
          <p:nvPr/>
        </p:nvSpPr>
        <p:spPr>
          <a:xfrm>
            <a:off x="10447866" y="6308209"/>
            <a:ext cx="1762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library(</a:t>
            </a:r>
            <a:r>
              <a:rPr lang="en-US" dirty="0" err="1">
                <a:solidFill>
                  <a:schemeClr val="bg1"/>
                </a:solidFill>
              </a:rPr>
              <a:t>corrplot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5A961A-C87F-440C-A7A4-A6C1671D3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843" y="224759"/>
            <a:ext cx="4837113" cy="23708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2F4206-671A-48CB-A78E-5128B027F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" y="4365653"/>
            <a:ext cx="11642196" cy="144511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360D41A-E233-45A7-9613-87F7ABDB3509}"/>
              </a:ext>
            </a:extLst>
          </p:cNvPr>
          <p:cNvSpPr/>
          <p:nvPr/>
        </p:nvSpPr>
        <p:spPr>
          <a:xfrm>
            <a:off x="0" y="395803"/>
            <a:ext cx="6669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 Chi-Square Test for finding dependency in categorial variables</a:t>
            </a:r>
            <a:endParaRPr lang="en-US" altLang="en-US" dirty="0">
              <a:solidFill>
                <a:schemeClr val="bg1"/>
              </a:solidFill>
              <a:latin typeface="Open San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32F592-5795-4EBA-B0D4-D1927035870A}"/>
              </a:ext>
            </a:extLst>
          </p:cNvPr>
          <p:cNvGrpSpPr/>
          <p:nvPr/>
        </p:nvGrpSpPr>
        <p:grpSpPr>
          <a:xfrm>
            <a:off x="0" y="1905792"/>
            <a:ext cx="4524479" cy="849736"/>
            <a:chOff x="-276810" y="3890015"/>
            <a:chExt cx="11032762" cy="205104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BD615D1-E272-4D11-9247-BB683982EE7B}"/>
                </a:ext>
              </a:extLst>
            </p:cNvPr>
            <p:cNvSpPr/>
            <p:nvPr/>
          </p:nvSpPr>
          <p:spPr>
            <a:xfrm>
              <a:off x="-276810" y="4024603"/>
              <a:ext cx="10321395" cy="19164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81415"/>
                <a:satOff val="10166"/>
                <a:lumOff val="27081"/>
                <a:alphaOff val="0"/>
              </a:schemeClr>
            </a:fillRef>
            <a:effectRef idx="0">
              <a:schemeClr val="accent2">
                <a:shade val="80000"/>
                <a:hueOff val="-481415"/>
                <a:satOff val="10166"/>
                <a:lumOff val="2708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A9685802-C7C6-4DD9-979F-0C799E494A9F}"/>
                </a:ext>
              </a:extLst>
            </p:cNvPr>
            <p:cNvSpPr txBox="1"/>
            <p:nvPr/>
          </p:nvSpPr>
          <p:spPr>
            <a:xfrm>
              <a:off x="171974" y="3890015"/>
              <a:ext cx="10583978" cy="17293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marL="0" lvl="0" indent="0" algn="l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dirty="0"/>
                <a:t>Contingency table</a:t>
              </a:r>
              <a:endParaRPr lang="en-US" sz="3600" kern="1200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9E0AEBA-977B-4B90-89B2-791C26EFC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38" y="2595562"/>
            <a:ext cx="11642196" cy="1620831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314422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CDFF9B-E41A-4FC5-8357-DEE31D0E74E8}"/>
              </a:ext>
            </a:extLst>
          </p:cNvPr>
          <p:cNvSpPr txBox="1">
            <a:spLocks/>
          </p:cNvSpPr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800" kern="12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Correlation Matrix between Severity and the location of accidents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3F9719-C3F2-49C3-8B91-6DFBE06A51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6" t="25052" r="1" b="27261"/>
          <a:stretch/>
        </p:blipFill>
        <p:spPr>
          <a:xfrm>
            <a:off x="4795513" y="388988"/>
            <a:ext cx="7288659" cy="43927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C77DCA-1CA8-4470-BDD8-FB11CAA2EACC}"/>
              </a:ext>
            </a:extLst>
          </p:cNvPr>
          <p:cNvSpPr/>
          <p:nvPr/>
        </p:nvSpPr>
        <p:spPr>
          <a:xfrm>
            <a:off x="10461830" y="6265281"/>
            <a:ext cx="1723519" cy="455188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41378-604F-46E2-8B93-AD3026F222F0}"/>
              </a:ext>
            </a:extLst>
          </p:cNvPr>
          <p:cNvSpPr/>
          <p:nvPr/>
        </p:nvSpPr>
        <p:spPr>
          <a:xfrm>
            <a:off x="10447866" y="6308209"/>
            <a:ext cx="1762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library(</a:t>
            </a:r>
            <a:r>
              <a:rPr lang="en-US" dirty="0" err="1">
                <a:solidFill>
                  <a:schemeClr val="bg1"/>
                </a:solidFill>
              </a:rPr>
              <a:t>corrplot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060000E-9C11-4FBA-BBD0-A31BF778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713" y="4591169"/>
            <a:ext cx="6560820" cy="1717040"/>
          </a:xfrm>
        </p:spPr>
        <p:txBody>
          <a:bodyPr>
            <a:noAutofit/>
          </a:bodyPr>
          <a:lstStyle/>
          <a:p>
            <a:r>
              <a:rPr lang="en-US" sz="2800" dirty="0"/>
              <a:t>There is a correlation between the severity of accidents and these features:</a:t>
            </a:r>
            <a:br>
              <a:rPr lang="en-US" sz="2800" dirty="0"/>
            </a:br>
            <a:r>
              <a:rPr lang="en-US" sz="2800" dirty="0"/>
              <a:t>junction, stop, station, amenity</a:t>
            </a:r>
          </a:p>
        </p:txBody>
      </p:sp>
    </p:spTree>
    <p:extLst>
      <p:ext uri="{BB962C8B-B14F-4D97-AF65-F5344CB8AC3E}">
        <p14:creationId xmlns:p14="http://schemas.microsoft.com/office/powerpoint/2010/main" val="36064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A91151-3BBB-4065-A63D-7B463B4F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57" y="884394"/>
            <a:ext cx="3991480" cy="4703057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Result: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If accidents take place near the junction, the severity of accidents is between 2 and 3. Otherwise, the severity is 2 (moderate level).</a:t>
            </a:r>
          </a:p>
        </p:txBody>
      </p:sp>
      <p:pic>
        <p:nvPicPr>
          <p:cNvPr id="17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3DD6C95-BAE0-4A2C-A5EC-A642A0689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2" b="4680"/>
          <a:stretch/>
        </p:blipFill>
        <p:spPr>
          <a:xfrm>
            <a:off x="5054601" y="534828"/>
            <a:ext cx="6538421" cy="578834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74E8166-90EF-44BB-B2EC-155A807FF08A}"/>
              </a:ext>
            </a:extLst>
          </p:cNvPr>
          <p:cNvGrpSpPr/>
          <p:nvPr/>
        </p:nvGrpSpPr>
        <p:grpSpPr>
          <a:xfrm>
            <a:off x="7137400" y="90417"/>
            <a:ext cx="5263152" cy="793977"/>
            <a:chOff x="-276810" y="4024603"/>
            <a:chExt cx="11041802" cy="191646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2B43880-470A-4353-BCC4-88288FEAFC97}"/>
                </a:ext>
              </a:extLst>
            </p:cNvPr>
            <p:cNvSpPr/>
            <p:nvPr/>
          </p:nvSpPr>
          <p:spPr>
            <a:xfrm>
              <a:off x="-276810" y="4024603"/>
              <a:ext cx="10321395" cy="19164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81415"/>
                <a:satOff val="10166"/>
                <a:lumOff val="27081"/>
                <a:alphaOff val="0"/>
              </a:schemeClr>
            </a:fillRef>
            <a:effectRef idx="0">
              <a:schemeClr val="accent2">
                <a:shade val="80000"/>
                <a:hueOff val="-481415"/>
                <a:satOff val="10166"/>
                <a:lumOff val="2708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: Rounded Corners 4">
              <a:extLst>
                <a:ext uri="{FF2B5EF4-FFF2-40B4-BE49-F238E27FC236}">
                  <a16:creationId xmlns:a16="http://schemas.microsoft.com/office/drawing/2014/main" id="{E75DB626-0148-4AD8-A727-1A1443B56DAB}"/>
                </a:ext>
              </a:extLst>
            </p:cNvPr>
            <p:cNvSpPr txBox="1"/>
            <p:nvPr/>
          </p:nvSpPr>
          <p:spPr>
            <a:xfrm>
              <a:off x="443597" y="4024603"/>
              <a:ext cx="10321395" cy="17293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lvl="0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dirty="0"/>
                <a:t>Decision tree algorithm</a:t>
              </a:r>
              <a:endParaRPr lang="en-US" sz="3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846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A4CEE-C372-428C-9BF2-556FC0DE7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Forecast from </a:t>
            </a:r>
            <a:br>
              <a:rPr lang="en-US" sz="5400" dirty="0"/>
            </a:br>
            <a:r>
              <a:rPr lang="en-US" sz="5400" dirty="0"/>
              <a:t>Holt-Winters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2E9A7D7-6C7F-433C-9E33-0338CFCF4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9" r="1" b="4891"/>
          <a:stretch/>
        </p:blipFill>
        <p:spPr>
          <a:xfrm>
            <a:off x="733507" y="199366"/>
            <a:ext cx="6009366" cy="593315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42A1593-9D0E-4871-A13B-5CF06F49960B}"/>
              </a:ext>
            </a:extLst>
          </p:cNvPr>
          <p:cNvSpPr/>
          <p:nvPr/>
        </p:nvSpPr>
        <p:spPr>
          <a:xfrm>
            <a:off x="10461830" y="6265281"/>
            <a:ext cx="1723519" cy="455188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28305F-9A54-4966-B85F-4AD23E7401CB}"/>
              </a:ext>
            </a:extLst>
          </p:cNvPr>
          <p:cNvSpPr/>
          <p:nvPr/>
        </p:nvSpPr>
        <p:spPr>
          <a:xfrm>
            <a:off x="10447866" y="6308209"/>
            <a:ext cx="1762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library(forecast)</a:t>
            </a:r>
          </a:p>
        </p:txBody>
      </p:sp>
    </p:spTree>
    <p:extLst>
      <p:ext uri="{BB962C8B-B14F-4D97-AF65-F5344CB8AC3E}">
        <p14:creationId xmlns:p14="http://schemas.microsoft.com/office/powerpoint/2010/main" val="1150930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3F49A-1EC1-43DC-BF7F-20BCBB74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056640"/>
            <a:ext cx="4360324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Forecast from Seasonal naïve method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16E215D-4F69-4BC6-9E4C-CA0BE2003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4" b="9165"/>
          <a:stretch/>
        </p:blipFill>
        <p:spPr>
          <a:xfrm>
            <a:off x="1" y="-13567"/>
            <a:ext cx="6095998" cy="624472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CF5A77-2D22-47C7-A025-CEA9DB911534}"/>
              </a:ext>
            </a:extLst>
          </p:cNvPr>
          <p:cNvSpPr/>
          <p:nvPr/>
        </p:nvSpPr>
        <p:spPr>
          <a:xfrm>
            <a:off x="10461830" y="6265281"/>
            <a:ext cx="1723519" cy="455188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FC6498-4688-45E3-8673-6ACE64FE928D}"/>
              </a:ext>
            </a:extLst>
          </p:cNvPr>
          <p:cNvSpPr/>
          <p:nvPr/>
        </p:nvSpPr>
        <p:spPr>
          <a:xfrm>
            <a:off x="10447866" y="6308209"/>
            <a:ext cx="1762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library(forecast)</a:t>
            </a:r>
          </a:p>
        </p:txBody>
      </p:sp>
    </p:spTree>
    <p:extLst>
      <p:ext uri="{BB962C8B-B14F-4D97-AF65-F5344CB8AC3E}">
        <p14:creationId xmlns:p14="http://schemas.microsoft.com/office/powerpoint/2010/main" val="3913630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B53A7A-3F63-41BB-84DB-67A61C00157E}"/>
              </a:ext>
            </a:extLst>
          </p:cNvPr>
          <p:cNvSpPr/>
          <p:nvPr/>
        </p:nvSpPr>
        <p:spPr>
          <a:xfrm>
            <a:off x="0" y="530694"/>
            <a:ext cx="2717800" cy="639113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D243FB-A464-4181-B1CF-A8849D99CA30}"/>
              </a:ext>
            </a:extLst>
          </p:cNvPr>
          <p:cNvSpPr/>
          <p:nvPr/>
        </p:nvSpPr>
        <p:spPr>
          <a:xfrm>
            <a:off x="346090" y="619417"/>
            <a:ext cx="1656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A3C29-5EEC-4FD7-BEBC-CF1B5750F2D4}"/>
              </a:ext>
            </a:extLst>
          </p:cNvPr>
          <p:cNvSpPr txBox="1"/>
          <p:nvPr/>
        </p:nvSpPr>
        <p:spPr>
          <a:xfrm>
            <a:off x="1174201" y="1878522"/>
            <a:ext cx="9535363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Predicting the trend of accidents for the future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highest number of accidents took place in California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70 percent had a moderate level (2) in severity of accidents.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There is a relationship between some binary features and the severity of accidents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Binary features consist of stop sign, station, junction, and amenity in the streets.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70 percent of accidents took place near the junction, stop sign, amenity and stations.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Regarding decision tree algorithm, accidents near the junction has the severity level between 2 and 3. Otherwise, the severity level is 2 (moderate level).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linear regression between some numeric variables and the number of accidents is not significant.</a:t>
            </a:r>
          </a:p>
        </p:txBody>
      </p:sp>
    </p:spTree>
    <p:extLst>
      <p:ext uri="{BB962C8B-B14F-4D97-AF65-F5344CB8AC3E}">
        <p14:creationId xmlns:p14="http://schemas.microsoft.com/office/powerpoint/2010/main" val="346162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405E-7290-E140-927B-B98755C8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547"/>
            <a:ext cx="2733415" cy="676737"/>
          </a:xfr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E626BE-A4C4-4F61-A1D6-1E4569B68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604434"/>
              </p:ext>
            </p:extLst>
          </p:nvPr>
        </p:nvGraphicFramePr>
        <p:xfrm>
          <a:off x="624928" y="1498343"/>
          <a:ext cx="10321396" cy="4444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015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85362"/>
            <a:ext cx="5291468" cy="4972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D755C85-2179-4A71-A970-DEBAB693E44A}"/>
              </a:ext>
            </a:extLst>
          </p:cNvPr>
          <p:cNvSpPr txBox="1">
            <a:spLocks/>
          </p:cNvSpPr>
          <p:nvPr/>
        </p:nvSpPr>
        <p:spPr>
          <a:xfrm>
            <a:off x="594360" y="575142"/>
            <a:ext cx="3666555" cy="1019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Number of Samples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FA11CF-7E1C-45D1-AF83-FB30290E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3520440"/>
            <a:ext cx="232963" cy="1340860"/>
            <a:chOff x="56167" y="3520440"/>
            <a:chExt cx="232963" cy="134086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D9A5D638-5623-4213-A01B-B975EDE85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09019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49FAEF43-0C1F-41A1-A996-2571DC18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9019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B71E1FD7-9876-44E0-9058-EFB33BF72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94808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C3106AC1-7452-4272-8771-CC8691888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94808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48D42EAE-FF17-4C17-9527-E25341B54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80597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2186FF9-232E-48FA-AA51-9F0F1D2BB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0597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8DF1FE35-F0AA-4B60-B1F6-66BCFD898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66385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393ADDF8-5DDE-4DCF-B016-84D1D9180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6385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62009956-DEBA-49FF-97B2-86DC597B9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52174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647B708C-A5E5-428B-990D-B0F37B9B5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52174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4F6C2EE5-8E90-4D75-9ECD-0F7E90BBD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80076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D99A3D6C-C5FB-4411-8D46-2A0FF1829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0076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">
              <a:extLst>
                <a:ext uri="{FF2B5EF4-FFF2-40B4-BE49-F238E27FC236}">
                  <a16:creationId xmlns:a16="http://schemas.microsoft.com/office/drawing/2014/main" id="{8439ECF2-87F1-4479-8160-DA8B77521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65865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22FCAC62-2853-4BB9-821A-B35D82711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65865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4171D37A-2BC1-4D74-B0D0-EF8085585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51654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74592CFA-A10D-4271-B09B-3953945E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51654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C1EE4875-BC43-47A1-A231-7DB60D65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37442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BB0DEBF7-8393-43E3-9F85-9600E30C0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37442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8AE3C7EC-E103-4733-865E-ACB373810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23231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39C04A96-304C-4837-9FC3-91D7ADC9C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23231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5F1C5-D747-4F31-AF70-F912F2E2D801}"/>
              </a:ext>
            </a:extLst>
          </p:cNvPr>
          <p:cNvSpPr/>
          <p:nvPr/>
        </p:nvSpPr>
        <p:spPr>
          <a:xfrm>
            <a:off x="2" y="684248"/>
            <a:ext cx="2971798" cy="639113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7E7E135-8C8A-4A5E-8EDA-4505E8194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26" y="282218"/>
            <a:ext cx="3519055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</a:p>
        </p:txBody>
      </p:sp>
      <p:pic>
        <p:nvPicPr>
          <p:cNvPr id="45" name="Picture 4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F931FD-A1A1-443A-91B6-7E38B2C9D2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9" t="-1120" r="1450" b="11505"/>
          <a:stretch/>
        </p:blipFill>
        <p:spPr>
          <a:xfrm>
            <a:off x="463533" y="3405569"/>
            <a:ext cx="3519650" cy="145216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57F64CB-E592-4F60-A8BF-48340CCC08AD}"/>
              </a:ext>
            </a:extLst>
          </p:cNvPr>
          <p:cNvSpPr txBox="1"/>
          <p:nvPr/>
        </p:nvSpPr>
        <p:spPr>
          <a:xfrm>
            <a:off x="1569779" y="5820053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variables</a:t>
            </a:r>
          </a:p>
        </p:txBody>
      </p:sp>
      <p:pic>
        <p:nvPicPr>
          <p:cNvPr id="48" name="Graphic 47" descr="Arrow Counterclockwise curve">
            <a:extLst>
              <a:ext uri="{FF2B5EF4-FFF2-40B4-BE49-F238E27FC236}">
                <a16:creationId xmlns:a16="http://schemas.microsoft.com/office/drawing/2014/main" id="{817B65CA-9B3B-4EC3-BC9D-742B3D355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3237" y="5051154"/>
            <a:ext cx="914400" cy="914400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81743155-6107-4315-9A58-52CA4BAC5C42}"/>
              </a:ext>
            </a:extLst>
          </p:cNvPr>
          <p:cNvSpPr/>
          <p:nvPr/>
        </p:nvSpPr>
        <p:spPr>
          <a:xfrm>
            <a:off x="1028701" y="4488353"/>
            <a:ext cx="914400" cy="4616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04BEF04-9DC0-4262-A44A-FCAFE8B52E3B}"/>
              </a:ext>
            </a:extLst>
          </p:cNvPr>
          <p:cNvSpPr txBox="1"/>
          <p:nvPr/>
        </p:nvSpPr>
        <p:spPr>
          <a:xfrm>
            <a:off x="5852160" y="3257898"/>
            <a:ext cx="3558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accidents: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than 100,000 records</a:t>
            </a:r>
          </a:p>
        </p:txBody>
      </p:sp>
      <p:pic>
        <p:nvPicPr>
          <p:cNvPr id="14" name="Graphic 13" descr="Arrow Straight">
            <a:extLst>
              <a:ext uri="{FF2B5EF4-FFF2-40B4-BE49-F238E27FC236}">
                <a16:creationId xmlns:a16="http://schemas.microsoft.com/office/drawing/2014/main" id="{BF72E8C3-F7FD-49E8-97B9-2C9BA9BD79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5206" y="3234506"/>
            <a:ext cx="914400" cy="9144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98832C7-04B7-40CF-BABB-4B2678450E76}"/>
              </a:ext>
            </a:extLst>
          </p:cNvPr>
          <p:cNvGrpSpPr/>
          <p:nvPr/>
        </p:nvGrpSpPr>
        <p:grpSpPr>
          <a:xfrm>
            <a:off x="6707646" y="58334"/>
            <a:ext cx="5492039" cy="1191783"/>
            <a:chOff x="0" y="0"/>
            <a:chExt cx="10321396" cy="1916459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3F0220C-F021-439E-935A-7E74177909D7}"/>
                </a:ext>
              </a:extLst>
            </p:cNvPr>
            <p:cNvSpPr/>
            <p:nvPr/>
          </p:nvSpPr>
          <p:spPr>
            <a:xfrm>
              <a:off x="0" y="0"/>
              <a:ext cx="10321396" cy="191645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ectangle: Rounded Corners 4">
              <a:extLst>
                <a:ext uri="{FF2B5EF4-FFF2-40B4-BE49-F238E27FC236}">
                  <a16:creationId xmlns:a16="http://schemas.microsoft.com/office/drawing/2014/main" id="{4B38670F-B927-424D-8B13-D0AE9E62FECA}"/>
                </a:ext>
              </a:extLst>
            </p:cNvPr>
            <p:cNvSpPr txBox="1"/>
            <p:nvPr/>
          </p:nvSpPr>
          <p:spPr>
            <a:xfrm>
              <a:off x="93554" y="93554"/>
              <a:ext cx="10134288" cy="17293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marL="0" lvl="0" indent="0" algn="l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Interesting point of data: about 2 million accidents through 2 years.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988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06A89F-5B96-46EA-865C-34C5083357F8}"/>
              </a:ext>
            </a:extLst>
          </p:cNvPr>
          <p:cNvSpPr/>
          <p:nvPr/>
        </p:nvSpPr>
        <p:spPr>
          <a:xfrm>
            <a:off x="-27711" y="477107"/>
            <a:ext cx="6629401" cy="639113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3EF9A-B9D3-4F71-971F-C54A617AC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" y="594977"/>
            <a:ext cx="6691747" cy="440609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features: Geographical location in accidents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3991C-0C10-4F76-8EDD-AF527258E1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762"/>
          <a:stretch/>
        </p:blipFill>
        <p:spPr>
          <a:xfrm>
            <a:off x="901794" y="4062220"/>
            <a:ext cx="10388410" cy="11520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E7770D-7F49-4BAB-AED0-BF7AD308D6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512"/>
          <a:stretch/>
        </p:blipFill>
        <p:spPr>
          <a:xfrm>
            <a:off x="901795" y="1367798"/>
            <a:ext cx="10388409" cy="13244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6FF99-1028-4D70-AB45-4FB078D079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561"/>
          <a:stretch/>
        </p:blipFill>
        <p:spPr>
          <a:xfrm>
            <a:off x="901794" y="2766447"/>
            <a:ext cx="10388409" cy="12222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3C5357-93BD-4C07-ABEA-69BC7C2F4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37264"/>
          <a:stretch/>
        </p:blipFill>
        <p:spPr>
          <a:xfrm>
            <a:off x="2772158" y="5287742"/>
            <a:ext cx="6517314" cy="11698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4433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C41AF1-EFB1-4036-B5B1-C67D28E38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" r="9114" b="49135"/>
          <a:stretch/>
        </p:blipFill>
        <p:spPr>
          <a:xfrm>
            <a:off x="229971" y="3936771"/>
            <a:ext cx="9529312" cy="12262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C2B9BD-AE08-4E55-AEDA-F2D37C6D7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98" r="82569"/>
          <a:stretch/>
        </p:blipFill>
        <p:spPr>
          <a:xfrm>
            <a:off x="9759283" y="3936771"/>
            <a:ext cx="1827592" cy="12262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3F8C49-0A12-422C-B9C7-8285AD93B63F}"/>
              </a:ext>
            </a:extLst>
          </p:cNvPr>
          <p:cNvSpPr/>
          <p:nvPr/>
        </p:nvSpPr>
        <p:spPr>
          <a:xfrm>
            <a:off x="0" y="194262"/>
            <a:ext cx="6470074" cy="639113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A0480CD-A873-4561-94B7-563010EC980E}"/>
              </a:ext>
            </a:extLst>
          </p:cNvPr>
          <p:cNvSpPr txBox="1">
            <a:spLocks/>
          </p:cNvSpPr>
          <p:nvPr/>
        </p:nvSpPr>
        <p:spPr>
          <a:xfrm>
            <a:off x="-1" y="312132"/>
            <a:ext cx="6359238" cy="440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features: Weather condition during accidents</a:t>
            </a:r>
          </a:p>
        </p:txBody>
      </p:sp>
      <p:pic>
        <p:nvPicPr>
          <p:cNvPr id="3" name="Graphic 2" descr="Arrow Rotate left">
            <a:extLst>
              <a:ext uri="{FF2B5EF4-FFF2-40B4-BE49-F238E27FC236}">
                <a16:creationId xmlns:a16="http://schemas.microsoft.com/office/drawing/2014/main" id="{786116E7-B1C4-4FAA-881B-9BB660D5A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00213">
            <a:off x="6951784" y="1785252"/>
            <a:ext cx="914400" cy="9144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D83D741-6E8C-418D-8CAE-E651B6E4CF58}"/>
              </a:ext>
            </a:extLst>
          </p:cNvPr>
          <p:cNvGrpSpPr/>
          <p:nvPr/>
        </p:nvGrpSpPr>
        <p:grpSpPr>
          <a:xfrm rot="1013817">
            <a:off x="7552893" y="2070850"/>
            <a:ext cx="4282438" cy="793977"/>
            <a:chOff x="-121160" y="2282892"/>
            <a:chExt cx="10442556" cy="191645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29B7E39-B6DB-45A7-9EF4-E8B8A008E5C3}"/>
                </a:ext>
              </a:extLst>
            </p:cNvPr>
            <p:cNvSpPr/>
            <p:nvPr/>
          </p:nvSpPr>
          <p:spPr>
            <a:xfrm>
              <a:off x="0" y="2282892"/>
              <a:ext cx="10321396" cy="191645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81415"/>
                <a:satOff val="10166"/>
                <a:lumOff val="27081"/>
                <a:alphaOff val="0"/>
              </a:schemeClr>
            </a:fillRef>
            <a:effectRef idx="0">
              <a:schemeClr val="accent2">
                <a:shade val="80000"/>
                <a:hueOff val="-481415"/>
                <a:satOff val="10166"/>
                <a:lumOff val="2708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951965D3-685A-43A1-A63D-1ABFCC8F2BDA}"/>
                </a:ext>
              </a:extLst>
            </p:cNvPr>
            <p:cNvSpPr txBox="1"/>
            <p:nvPr/>
          </p:nvSpPr>
          <p:spPr>
            <a:xfrm>
              <a:off x="-121160" y="2376444"/>
              <a:ext cx="10134288" cy="17293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marL="0" lvl="0" indent="0" algn="l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200" dirty="0"/>
                <a:t>Numeric features</a:t>
              </a:r>
              <a:endParaRPr lang="en-US" sz="4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619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C66827-9E95-4BC2-9622-E913B7551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167"/>
          <a:stretch/>
        </p:blipFill>
        <p:spPr>
          <a:xfrm>
            <a:off x="306173" y="2748433"/>
            <a:ext cx="10484835" cy="9118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915735-5F1A-4708-A5B5-1486A8EA4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202" r="57265"/>
          <a:stretch/>
        </p:blipFill>
        <p:spPr>
          <a:xfrm>
            <a:off x="1129426" y="5145448"/>
            <a:ext cx="4654849" cy="11807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3BC9D7-1EF1-40BF-9883-503C987461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36" t="50000"/>
          <a:stretch/>
        </p:blipFill>
        <p:spPr>
          <a:xfrm>
            <a:off x="5895111" y="5145449"/>
            <a:ext cx="3850314" cy="11698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7A3929-985F-4E25-9CE7-F4087DC576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24" t="49698"/>
          <a:stretch/>
        </p:blipFill>
        <p:spPr>
          <a:xfrm>
            <a:off x="1129426" y="3759253"/>
            <a:ext cx="8615999" cy="12262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13643F-7A84-48C0-8834-753A56355EC7}"/>
              </a:ext>
            </a:extLst>
          </p:cNvPr>
          <p:cNvSpPr/>
          <p:nvPr/>
        </p:nvSpPr>
        <p:spPr>
          <a:xfrm>
            <a:off x="2" y="149160"/>
            <a:ext cx="6470074" cy="639113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9C1425E-EC00-4FF3-84EC-824212D72EEB}"/>
              </a:ext>
            </a:extLst>
          </p:cNvPr>
          <p:cNvSpPr txBox="1">
            <a:spLocks/>
          </p:cNvSpPr>
          <p:nvPr/>
        </p:nvSpPr>
        <p:spPr>
          <a:xfrm>
            <a:off x="0" y="259537"/>
            <a:ext cx="6359238" cy="440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features: Location/Situation during accidents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A752DC-AD67-4EA5-87D4-924F0B35D39A}"/>
              </a:ext>
            </a:extLst>
          </p:cNvPr>
          <p:cNvGrpSpPr/>
          <p:nvPr/>
        </p:nvGrpSpPr>
        <p:grpSpPr>
          <a:xfrm rot="1013817">
            <a:off x="7334475" y="1329795"/>
            <a:ext cx="4232751" cy="793977"/>
            <a:chOff x="-276810" y="4024600"/>
            <a:chExt cx="10321396" cy="191645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48F88ED-2482-4646-9623-28DB9FEE9A21}"/>
                </a:ext>
              </a:extLst>
            </p:cNvPr>
            <p:cNvSpPr/>
            <p:nvPr/>
          </p:nvSpPr>
          <p:spPr>
            <a:xfrm>
              <a:off x="-276810" y="4024600"/>
              <a:ext cx="10321396" cy="191645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81415"/>
                <a:satOff val="10166"/>
                <a:lumOff val="27081"/>
                <a:alphaOff val="0"/>
              </a:schemeClr>
            </a:fillRef>
            <a:effectRef idx="0">
              <a:schemeClr val="accent2">
                <a:shade val="80000"/>
                <a:hueOff val="-481415"/>
                <a:satOff val="10166"/>
                <a:lumOff val="2708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5A83C2C3-1CEB-45E6-BBC3-B951A64BD614}"/>
                </a:ext>
              </a:extLst>
            </p:cNvPr>
            <p:cNvSpPr txBox="1"/>
            <p:nvPr/>
          </p:nvSpPr>
          <p:spPr>
            <a:xfrm>
              <a:off x="-184801" y="4113125"/>
              <a:ext cx="10134288" cy="17293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marL="0" lvl="0" indent="0" algn="l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dirty="0"/>
                <a:t>Categorical features</a:t>
              </a:r>
              <a:endParaRPr lang="en-US" sz="3600" kern="1200" dirty="0"/>
            </a:p>
          </p:txBody>
        </p:sp>
      </p:grpSp>
      <p:pic>
        <p:nvPicPr>
          <p:cNvPr id="3" name="Graphic 2" descr="Arrow Rotate left">
            <a:extLst>
              <a:ext uri="{FF2B5EF4-FFF2-40B4-BE49-F238E27FC236}">
                <a16:creationId xmlns:a16="http://schemas.microsoft.com/office/drawing/2014/main" id="{DC38C189-F9BC-41F2-B68E-5EDF4C044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44029" y="6785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1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EBD60A-2D7B-45D3-A86D-752A397E6DB8}"/>
              </a:ext>
            </a:extLst>
          </p:cNvPr>
          <p:cNvSpPr/>
          <p:nvPr/>
        </p:nvSpPr>
        <p:spPr>
          <a:xfrm>
            <a:off x="10570080" y="6236558"/>
            <a:ext cx="1621920" cy="455188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2C9DF-B3C1-4139-9688-22418A887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6" y="1947333"/>
            <a:ext cx="11136418" cy="38766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F845E9-1EBF-40AA-8C0F-EE834A55977F}"/>
              </a:ext>
            </a:extLst>
          </p:cNvPr>
          <p:cNvSpPr/>
          <p:nvPr/>
        </p:nvSpPr>
        <p:spPr>
          <a:xfrm>
            <a:off x="10570081" y="6263297"/>
            <a:ext cx="1621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pastecs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D426D-FBC3-4CB0-8E60-6B448EEFC99E}"/>
              </a:ext>
            </a:extLst>
          </p:cNvPr>
          <p:cNvSpPr/>
          <p:nvPr/>
        </p:nvSpPr>
        <p:spPr>
          <a:xfrm>
            <a:off x="2" y="684248"/>
            <a:ext cx="6470074" cy="639113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498ACD5-32CD-4BA6-9A72-1F814B0E3C28}"/>
              </a:ext>
            </a:extLst>
          </p:cNvPr>
          <p:cNvSpPr txBox="1">
            <a:spLocks/>
          </p:cNvSpPr>
          <p:nvPr/>
        </p:nvSpPr>
        <p:spPr>
          <a:xfrm>
            <a:off x="0" y="794625"/>
            <a:ext cx="6359238" cy="440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 for numeric columns:</a:t>
            </a:r>
          </a:p>
        </p:txBody>
      </p:sp>
    </p:spTree>
    <p:extLst>
      <p:ext uri="{BB962C8B-B14F-4D97-AF65-F5344CB8AC3E}">
        <p14:creationId xmlns:p14="http://schemas.microsoft.com/office/powerpoint/2010/main" val="397121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844209-2A96-4300-A93B-9F8D8D49A3FD}"/>
              </a:ext>
            </a:extLst>
          </p:cNvPr>
          <p:cNvSpPr/>
          <p:nvPr/>
        </p:nvSpPr>
        <p:spPr>
          <a:xfrm>
            <a:off x="2" y="684248"/>
            <a:ext cx="6470074" cy="639113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CA64DC3-E71E-4921-BA2D-60EF00D1446B}"/>
              </a:ext>
            </a:extLst>
          </p:cNvPr>
          <p:cNvSpPr txBox="1">
            <a:spLocks/>
          </p:cNvSpPr>
          <p:nvPr/>
        </p:nvSpPr>
        <p:spPr>
          <a:xfrm>
            <a:off x="0" y="794625"/>
            <a:ext cx="6359238" cy="440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Accidents in Each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C2497-DF82-4845-A7A5-C16F490B3130}"/>
              </a:ext>
            </a:extLst>
          </p:cNvPr>
          <p:cNvSpPr txBox="1"/>
          <p:nvPr/>
        </p:nvSpPr>
        <p:spPr>
          <a:xfrm>
            <a:off x="331650" y="3258321"/>
            <a:ext cx="4927683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highest number of accidents took place in </a:t>
            </a:r>
            <a:r>
              <a:rPr lang="en-US" altLang="en-US" sz="2800" dirty="0">
                <a:solidFill>
                  <a:srgbClr val="222222"/>
                </a:solidFill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California</a:t>
            </a:r>
            <a:r>
              <a:rPr lang="en-US" altLang="en-US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045EE05-6BC0-4382-AFEA-B2F2059E3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65" cy="36933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phic 9" descr="Line arrow Slight curve">
            <a:extLst>
              <a:ext uri="{FF2B5EF4-FFF2-40B4-BE49-F238E27FC236}">
                <a16:creationId xmlns:a16="http://schemas.microsoft.com/office/drawing/2014/main" id="{3A84BECE-3A89-47AE-80DC-F1936BB74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2685" y="3486109"/>
            <a:ext cx="914400" cy="91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E700BF-51B5-4FDF-B789-20BB9B62B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085" y="1372286"/>
            <a:ext cx="6685714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1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A1BD4-E96A-4110-973C-28555C032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Frequency of Categorical Variables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2B4527-7311-4EF4-8DCB-9351DDCE8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5" b="-3"/>
          <a:stretch/>
        </p:blipFill>
        <p:spPr>
          <a:xfrm>
            <a:off x="4394660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563</Words>
  <Application>Microsoft Office PowerPoint</Application>
  <PresentationFormat>Widescreen</PresentationFormat>
  <Paragraphs>64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Times New Roman</vt:lpstr>
      <vt:lpstr>Wingdings</vt:lpstr>
      <vt:lpstr>Office Theme</vt:lpstr>
      <vt:lpstr>By, Fatima Vahidnezhad  Course Name: DBDA.X404.(23) Data Analysis_ Introduction Batch: Summer 2020 </vt:lpstr>
      <vt:lpstr>Dataset</vt:lpstr>
      <vt:lpstr>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Relative Frequency of Categorical Variables</vt:lpstr>
      <vt:lpstr>PowerPoint Presentation</vt:lpstr>
      <vt:lpstr>PowerPoint Presentation</vt:lpstr>
      <vt:lpstr>There is a correlation between the severity of accidents and these features: junction, stop, station, amenity</vt:lpstr>
      <vt:lpstr>Result:  If accidents take place near the junction, the severity of accidents is between 2 and 3. Otherwise, the severity is 2 (moderate level).</vt:lpstr>
      <vt:lpstr>Forecast from  Holt-Winters</vt:lpstr>
      <vt:lpstr>Forecast from Seasonal naïve method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By, Fatima Vahidnezhad, Rosaline Prusty Simadri  Course Name: DBDA.X404.(23) Data Analysis_ Introduction Batch: Summer 2020 </dc:title>
  <dc:creator>fatemeh vahidnezhad</dc:creator>
  <cp:lastModifiedBy>Fatemeh Vahidnezhad</cp:lastModifiedBy>
  <cp:revision>5</cp:revision>
  <dcterms:created xsi:type="dcterms:W3CDTF">2020-09-07T16:51:32Z</dcterms:created>
  <dcterms:modified xsi:type="dcterms:W3CDTF">2021-09-20T14:08:43Z</dcterms:modified>
</cp:coreProperties>
</file>