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299" r:id="rId6"/>
    <p:sldId id="300" r:id="rId7"/>
    <p:sldId id="303" r:id="rId8"/>
    <p:sldId id="301" r:id="rId9"/>
    <p:sldId id="304" r:id="rId10"/>
    <p:sldId id="30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19" autoAdjust="0"/>
  </p:normalViewPr>
  <p:slideViewPr>
    <p:cSldViewPr snapToGrid="0">
      <p:cViewPr varScale="1">
        <p:scale>
          <a:sx n="93" d="100"/>
          <a:sy n="93" d="100"/>
        </p:scale>
        <p:origin x="92"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EDD2E7-1588-4743-9198-9D27DDEF96DC}"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6CC48FF7-5B0A-472F-AFFC-2583F6AEE496}">
      <dgm:prSet/>
      <dgm:spPr/>
      <dgm:t>
        <a:bodyPr/>
        <a:lstStyle/>
        <a:p>
          <a:pPr>
            <a:defRPr b="1"/>
          </a:pPr>
          <a:r>
            <a:rPr lang="en-US" dirty="0"/>
            <a:t>First Dashboard</a:t>
          </a:r>
        </a:p>
      </dgm:t>
    </dgm:pt>
    <dgm:pt modelId="{D0B594B5-6D8C-4A01-B06E-8A51E0DDE60E}" type="parTrans" cxnId="{45D48FE9-44CA-4DC3-BFDF-0D65E60EA69E}">
      <dgm:prSet/>
      <dgm:spPr/>
      <dgm:t>
        <a:bodyPr/>
        <a:lstStyle/>
        <a:p>
          <a:endParaRPr lang="en-US"/>
        </a:p>
      </dgm:t>
    </dgm:pt>
    <dgm:pt modelId="{19D64E01-CAA9-496B-80AE-A322964194F6}" type="sibTrans" cxnId="{45D48FE9-44CA-4DC3-BFDF-0D65E60EA69E}">
      <dgm:prSet/>
      <dgm:spPr/>
      <dgm:t>
        <a:bodyPr/>
        <a:lstStyle/>
        <a:p>
          <a:endParaRPr lang="en-US"/>
        </a:p>
      </dgm:t>
    </dgm:pt>
    <dgm:pt modelId="{3CF18E8E-90E8-401E-B6AA-30B9F97FBE99}">
      <dgm:prSet custT="1"/>
      <dgm:spPr/>
      <dgm:t>
        <a:bodyPr/>
        <a:lstStyle/>
        <a:p>
          <a:pPr>
            <a:buFont typeface="Wingdings" panose="05000000000000000000" pitchFamily="2" charset="2"/>
            <a:buChar char="ü"/>
          </a:pPr>
          <a:r>
            <a:rPr lang="en-US" sz="2000" b="0" i="0" dirty="0"/>
            <a:t>According to the defined goals, KPI indicators are not far from them.</a:t>
          </a:r>
          <a:endParaRPr lang="en-US" sz="2000" dirty="0"/>
        </a:p>
      </dgm:t>
    </dgm:pt>
    <dgm:pt modelId="{C7D8C0E3-5360-451F-A6F9-DEB59A0C6A88}" type="parTrans" cxnId="{9756CDF4-7DDE-4265-8127-280566BE575A}">
      <dgm:prSet/>
      <dgm:spPr/>
      <dgm:t>
        <a:bodyPr/>
        <a:lstStyle/>
        <a:p>
          <a:endParaRPr lang="en-US"/>
        </a:p>
      </dgm:t>
    </dgm:pt>
    <dgm:pt modelId="{3A7B1895-69BC-4BFD-A0DF-1CDA6FA3BCFA}" type="sibTrans" cxnId="{9756CDF4-7DDE-4265-8127-280566BE575A}">
      <dgm:prSet/>
      <dgm:spPr/>
      <dgm:t>
        <a:bodyPr/>
        <a:lstStyle/>
        <a:p>
          <a:endParaRPr lang="en-US"/>
        </a:p>
      </dgm:t>
    </dgm:pt>
    <dgm:pt modelId="{205C4B20-2681-4F95-BDF1-28C3B51C6C1B}">
      <dgm:prSet/>
      <dgm:spPr/>
      <dgm:t>
        <a:bodyPr/>
        <a:lstStyle/>
        <a:p>
          <a:pPr>
            <a:defRPr b="1"/>
          </a:pPr>
          <a:r>
            <a:rPr lang="en-US" dirty="0"/>
            <a:t>Second Dashboard</a:t>
          </a:r>
        </a:p>
      </dgm:t>
    </dgm:pt>
    <dgm:pt modelId="{8B0475CA-6CD7-4CC0-B1FF-8E74472E6465}" type="parTrans" cxnId="{A3709474-38D6-4BBE-9F6D-5351C9C9DEDD}">
      <dgm:prSet/>
      <dgm:spPr/>
      <dgm:t>
        <a:bodyPr/>
        <a:lstStyle/>
        <a:p>
          <a:endParaRPr lang="en-US"/>
        </a:p>
      </dgm:t>
    </dgm:pt>
    <dgm:pt modelId="{C2069023-8AC9-4889-A130-D03D4D150C79}" type="sibTrans" cxnId="{A3709474-38D6-4BBE-9F6D-5351C9C9DEDD}">
      <dgm:prSet/>
      <dgm:spPr/>
      <dgm:t>
        <a:bodyPr/>
        <a:lstStyle/>
        <a:p>
          <a:endParaRPr lang="en-US"/>
        </a:p>
      </dgm:t>
    </dgm:pt>
    <dgm:pt modelId="{102E653D-6F75-4AB7-A41A-FAF8E9121CAB}">
      <dgm:prSet custT="1"/>
      <dgm:spPr/>
      <dgm:t>
        <a:bodyPr/>
        <a:lstStyle/>
        <a:p>
          <a:pPr>
            <a:buFont typeface="Wingdings" panose="05000000000000000000" pitchFamily="2" charset="2"/>
            <a:buChar char="ü"/>
          </a:pPr>
          <a:r>
            <a:rPr lang="en-US" sz="2000" dirty="0"/>
            <a:t>NPS is negative and needs to improve.</a:t>
          </a:r>
        </a:p>
      </dgm:t>
    </dgm:pt>
    <dgm:pt modelId="{2B4EF327-F5AD-4B9E-8205-6C12C6C0CF98}" type="parTrans" cxnId="{DB989493-A863-4359-B53F-8860CB1692A6}">
      <dgm:prSet/>
      <dgm:spPr/>
      <dgm:t>
        <a:bodyPr/>
        <a:lstStyle/>
        <a:p>
          <a:endParaRPr lang="en-US"/>
        </a:p>
      </dgm:t>
    </dgm:pt>
    <dgm:pt modelId="{D0A6DB4A-CC47-41C9-BD68-A6551CA20744}" type="sibTrans" cxnId="{DB989493-A863-4359-B53F-8860CB1692A6}">
      <dgm:prSet/>
      <dgm:spPr/>
      <dgm:t>
        <a:bodyPr/>
        <a:lstStyle/>
        <a:p>
          <a:endParaRPr lang="en-US"/>
        </a:p>
      </dgm:t>
    </dgm:pt>
    <dgm:pt modelId="{4979D939-89F1-4FB4-A6D3-017BE126FF61}">
      <dgm:prSet custT="1"/>
      <dgm:spPr/>
      <dgm:t>
        <a:bodyPr/>
        <a:lstStyle/>
        <a:p>
          <a:pPr>
            <a:buFont typeface="Wingdings" panose="05000000000000000000" pitchFamily="2" charset="2"/>
            <a:buChar char="ü"/>
          </a:pPr>
          <a:r>
            <a:rPr lang="en-US" sz="2000" dirty="0"/>
            <a:t>Among KPIs, request for extending services is less than other indicators and they should survey reasons.</a:t>
          </a:r>
        </a:p>
      </dgm:t>
    </dgm:pt>
    <dgm:pt modelId="{7129165F-6433-4082-B8E3-B98F6DCCBE5C}" type="parTrans" cxnId="{C702BB63-F3C9-4F24-8131-3256669FDDAF}">
      <dgm:prSet/>
      <dgm:spPr/>
      <dgm:t>
        <a:bodyPr/>
        <a:lstStyle/>
        <a:p>
          <a:endParaRPr lang="en-US"/>
        </a:p>
      </dgm:t>
    </dgm:pt>
    <dgm:pt modelId="{F5853BFE-E6B9-4E31-99C3-3BD829E31D8B}" type="sibTrans" cxnId="{C702BB63-F3C9-4F24-8131-3256669FDDAF}">
      <dgm:prSet/>
      <dgm:spPr/>
      <dgm:t>
        <a:bodyPr/>
        <a:lstStyle/>
        <a:p>
          <a:endParaRPr lang="en-US"/>
        </a:p>
      </dgm:t>
    </dgm:pt>
    <dgm:pt modelId="{3F17DF7D-F099-44B2-9826-5E739EED43D2}">
      <dgm:prSet custT="1"/>
      <dgm:spPr/>
      <dgm:t>
        <a:bodyPr/>
        <a:lstStyle/>
        <a:p>
          <a:pPr>
            <a:buFont typeface="Wingdings" panose="05000000000000000000" pitchFamily="2" charset="2"/>
            <a:buChar char="ü"/>
          </a:pPr>
          <a:r>
            <a:rPr lang="en-US" sz="2000" dirty="0"/>
            <a:t>The number of requests for compensation in health costs is much more than others. Therefore, they can improve KPIs by more focus on health costs than others.</a:t>
          </a:r>
          <a:endParaRPr lang="en-US" sz="2400" dirty="0"/>
        </a:p>
      </dgm:t>
    </dgm:pt>
    <dgm:pt modelId="{2B2D9C01-9D73-4914-98B2-0049E868A15F}" type="parTrans" cxnId="{DD8AAB7B-A7DB-49F3-8737-ABD6B09ED89C}">
      <dgm:prSet/>
      <dgm:spPr/>
      <dgm:t>
        <a:bodyPr/>
        <a:lstStyle/>
        <a:p>
          <a:endParaRPr lang="en-US"/>
        </a:p>
      </dgm:t>
    </dgm:pt>
    <dgm:pt modelId="{519F0A4C-32CA-40C7-80EB-A01C283015F8}" type="sibTrans" cxnId="{DD8AAB7B-A7DB-49F3-8737-ABD6B09ED89C}">
      <dgm:prSet/>
      <dgm:spPr/>
      <dgm:t>
        <a:bodyPr/>
        <a:lstStyle/>
        <a:p>
          <a:endParaRPr lang="en-US"/>
        </a:p>
      </dgm:t>
    </dgm:pt>
    <dgm:pt modelId="{D5BDB88A-526D-4021-A161-6871C170198A}">
      <dgm:prSet custT="1"/>
      <dgm:spPr/>
      <dgm:t>
        <a:bodyPr/>
        <a:lstStyle/>
        <a:p>
          <a:pPr>
            <a:buFont typeface="Wingdings" panose="05000000000000000000" pitchFamily="2" charset="2"/>
            <a:buChar char="ü"/>
          </a:pPr>
          <a:r>
            <a:rPr lang="en-US" sz="2000" dirty="0"/>
            <a:t>Performance of team in engineering is less than other products, and if they work on this part, they will touch the targets of KPIs.</a:t>
          </a:r>
        </a:p>
      </dgm:t>
    </dgm:pt>
    <dgm:pt modelId="{8094B8F3-4B98-43E2-AA11-5B13ECF0FA8A}" type="parTrans" cxnId="{32679829-A3D0-439B-A27D-5B7B2B0C5AA7}">
      <dgm:prSet/>
      <dgm:spPr/>
      <dgm:t>
        <a:bodyPr/>
        <a:lstStyle/>
        <a:p>
          <a:endParaRPr lang="en-US"/>
        </a:p>
      </dgm:t>
    </dgm:pt>
    <dgm:pt modelId="{FD7BCEC5-1EC2-4893-8343-C5A396CF9714}" type="sibTrans" cxnId="{32679829-A3D0-439B-A27D-5B7B2B0C5AA7}">
      <dgm:prSet/>
      <dgm:spPr/>
      <dgm:t>
        <a:bodyPr/>
        <a:lstStyle/>
        <a:p>
          <a:endParaRPr lang="en-US"/>
        </a:p>
      </dgm:t>
    </dgm:pt>
    <dgm:pt modelId="{C556B407-588F-4069-88EA-A29B82D8DFF4}" type="pres">
      <dgm:prSet presAssocID="{A4EDD2E7-1588-4743-9198-9D27DDEF96DC}" presName="linear" presStyleCnt="0">
        <dgm:presLayoutVars>
          <dgm:dir/>
          <dgm:animLvl val="lvl"/>
          <dgm:resizeHandles val="exact"/>
        </dgm:presLayoutVars>
      </dgm:prSet>
      <dgm:spPr/>
    </dgm:pt>
    <dgm:pt modelId="{F988AD7F-6985-4D5B-93DF-C95BCFF24337}" type="pres">
      <dgm:prSet presAssocID="{6CC48FF7-5B0A-472F-AFFC-2583F6AEE496}" presName="parentLin" presStyleCnt="0"/>
      <dgm:spPr/>
    </dgm:pt>
    <dgm:pt modelId="{0D4FC5A6-845A-42AC-A58B-A1CAF4C629BF}" type="pres">
      <dgm:prSet presAssocID="{6CC48FF7-5B0A-472F-AFFC-2583F6AEE496}" presName="parentLeftMargin" presStyleLbl="node1" presStyleIdx="0" presStyleCnt="2"/>
      <dgm:spPr/>
    </dgm:pt>
    <dgm:pt modelId="{7E443667-E71A-4C6C-BF80-14C0FE3EAA98}" type="pres">
      <dgm:prSet presAssocID="{6CC48FF7-5B0A-472F-AFFC-2583F6AEE496}" presName="parentText" presStyleLbl="node1" presStyleIdx="0" presStyleCnt="2">
        <dgm:presLayoutVars>
          <dgm:chMax val="0"/>
          <dgm:bulletEnabled val="1"/>
        </dgm:presLayoutVars>
      </dgm:prSet>
      <dgm:spPr/>
    </dgm:pt>
    <dgm:pt modelId="{96E1C9AB-B50E-4463-8EC5-24363A55B5A4}" type="pres">
      <dgm:prSet presAssocID="{6CC48FF7-5B0A-472F-AFFC-2583F6AEE496}" presName="negativeSpace" presStyleCnt="0"/>
      <dgm:spPr/>
    </dgm:pt>
    <dgm:pt modelId="{9B00482D-3C5C-4AAE-B78C-215A015F69AA}" type="pres">
      <dgm:prSet presAssocID="{6CC48FF7-5B0A-472F-AFFC-2583F6AEE496}" presName="childText" presStyleLbl="conFgAcc1" presStyleIdx="0" presStyleCnt="2">
        <dgm:presLayoutVars>
          <dgm:bulletEnabled val="1"/>
        </dgm:presLayoutVars>
      </dgm:prSet>
      <dgm:spPr/>
    </dgm:pt>
    <dgm:pt modelId="{B28888E1-78B0-4B7C-856A-93240862DCB1}" type="pres">
      <dgm:prSet presAssocID="{19D64E01-CAA9-496B-80AE-A322964194F6}" presName="spaceBetweenRectangles" presStyleCnt="0"/>
      <dgm:spPr/>
    </dgm:pt>
    <dgm:pt modelId="{FA3369B0-F695-4B01-9DB8-3AEB7CF1762A}" type="pres">
      <dgm:prSet presAssocID="{205C4B20-2681-4F95-BDF1-28C3B51C6C1B}" presName="parentLin" presStyleCnt="0"/>
      <dgm:spPr/>
    </dgm:pt>
    <dgm:pt modelId="{5AEEA318-ED23-401B-93A0-ADD78C18A345}" type="pres">
      <dgm:prSet presAssocID="{205C4B20-2681-4F95-BDF1-28C3B51C6C1B}" presName="parentLeftMargin" presStyleLbl="node1" presStyleIdx="0" presStyleCnt="2"/>
      <dgm:spPr/>
    </dgm:pt>
    <dgm:pt modelId="{3B98066A-A57A-4251-B84A-CDD39F5F99ED}" type="pres">
      <dgm:prSet presAssocID="{205C4B20-2681-4F95-BDF1-28C3B51C6C1B}" presName="parentText" presStyleLbl="node1" presStyleIdx="1" presStyleCnt="2">
        <dgm:presLayoutVars>
          <dgm:chMax val="0"/>
          <dgm:bulletEnabled val="1"/>
        </dgm:presLayoutVars>
      </dgm:prSet>
      <dgm:spPr/>
    </dgm:pt>
    <dgm:pt modelId="{AE5B543E-7A56-4C0C-BD4E-6A6FEECF3F27}" type="pres">
      <dgm:prSet presAssocID="{205C4B20-2681-4F95-BDF1-28C3B51C6C1B}" presName="negativeSpace" presStyleCnt="0"/>
      <dgm:spPr/>
    </dgm:pt>
    <dgm:pt modelId="{F8DA6394-76DA-4019-AA63-A60BE74F64B9}" type="pres">
      <dgm:prSet presAssocID="{205C4B20-2681-4F95-BDF1-28C3B51C6C1B}" presName="childText" presStyleLbl="conFgAcc1" presStyleIdx="1" presStyleCnt="2">
        <dgm:presLayoutVars>
          <dgm:bulletEnabled val="1"/>
        </dgm:presLayoutVars>
      </dgm:prSet>
      <dgm:spPr/>
    </dgm:pt>
  </dgm:ptLst>
  <dgm:cxnLst>
    <dgm:cxn modelId="{E4409615-E88A-41BC-A153-BE525E94F5AB}" type="presOf" srcId="{3CF18E8E-90E8-401E-B6AA-30B9F97FBE99}" destId="{9B00482D-3C5C-4AAE-B78C-215A015F69AA}" srcOrd="0" destOrd="0" presId="urn:microsoft.com/office/officeart/2005/8/layout/list1"/>
    <dgm:cxn modelId="{32679829-A3D0-439B-A27D-5B7B2B0C5AA7}" srcId="{6CC48FF7-5B0A-472F-AFFC-2583F6AEE496}" destId="{D5BDB88A-526D-4021-A161-6871C170198A}" srcOrd="1" destOrd="0" parTransId="{8094B8F3-4B98-43E2-AA11-5B13ECF0FA8A}" sibTransId="{FD7BCEC5-1EC2-4893-8343-C5A396CF9714}"/>
    <dgm:cxn modelId="{121D1263-E2CE-4A71-B382-9DCAC95112F9}" type="presOf" srcId="{6CC48FF7-5B0A-472F-AFFC-2583F6AEE496}" destId="{0D4FC5A6-845A-42AC-A58B-A1CAF4C629BF}" srcOrd="0" destOrd="0" presId="urn:microsoft.com/office/officeart/2005/8/layout/list1"/>
    <dgm:cxn modelId="{C702BB63-F3C9-4F24-8131-3256669FDDAF}" srcId="{205C4B20-2681-4F95-BDF1-28C3B51C6C1B}" destId="{4979D939-89F1-4FB4-A6D3-017BE126FF61}" srcOrd="1" destOrd="0" parTransId="{7129165F-6433-4082-B8E3-B98F6DCCBE5C}" sibTransId="{F5853BFE-E6B9-4E31-99C3-3BD829E31D8B}"/>
    <dgm:cxn modelId="{A3709474-38D6-4BBE-9F6D-5351C9C9DEDD}" srcId="{A4EDD2E7-1588-4743-9198-9D27DDEF96DC}" destId="{205C4B20-2681-4F95-BDF1-28C3B51C6C1B}" srcOrd="1" destOrd="0" parTransId="{8B0475CA-6CD7-4CC0-B1FF-8E74472E6465}" sibTransId="{C2069023-8AC9-4889-A130-D03D4D150C79}"/>
    <dgm:cxn modelId="{68E2E656-52FB-4F97-81AD-4C6EE8F45100}" type="presOf" srcId="{102E653D-6F75-4AB7-A41A-FAF8E9121CAB}" destId="{F8DA6394-76DA-4019-AA63-A60BE74F64B9}" srcOrd="0" destOrd="0" presId="urn:microsoft.com/office/officeart/2005/8/layout/list1"/>
    <dgm:cxn modelId="{DD8AAB7B-A7DB-49F3-8737-ABD6B09ED89C}" srcId="{205C4B20-2681-4F95-BDF1-28C3B51C6C1B}" destId="{3F17DF7D-F099-44B2-9826-5E739EED43D2}" srcOrd="2" destOrd="0" parTransId="{2B2D9C01-9D73-4914-98B2-0049E868A15F}" sibTransId="{519F0A4C-32CA-40C7-80EB-A01C283015F8}"/>
    <dgm:cxn modelId="{DB989493-A863-4359-B53F-8860CB1692A6}" srcId="{205C4B20-2681-4F95-BDF1-28C3B51C6C1B}" destId="{102E653D-6F75-4AB7-A41A-FAF8E9121CAB}" srcOrd="0" destOrd="0" parTransId="{2B4EF327-F5AD-4B9E-8205-6C12C6C0CF98}" sibTransId="{D0A6DB4A-CC47-41C9-BD68-A6551CA20744}"/>
    <dgm:cxn modelId="{B3CE0095-4DEA-4058-8FD7-9EEC616351EE}" type="presOf" srcId="{4979D939-89F1-4FB4-A6D3-017BE126FF61}" destId="{F8DA6394-76DA-4019-AA63-A60BE74F64B9}" srcOrd="0" destOrd="1" presId="urn:microsoft.com/office/officeart/2005/8/layout/list1"/>
    <dgm:cxn modelId="{0A4C9A99-0F5D-462C-9E60-7A67F25ACE69}" type="presOf" srcId="{6CC48FF7-5B0A-472F-AFFC-2583F6AEE496}" destId="{7E443667-E71A-4C6C-BF80-14C0FE3EAA98}" srcOrd="1" destOrd="0" presId="urn:microsoft.com/office/officeart/2005/8/layout/list1"/>
    <dgm:cxn modelId="{E4ABDDC1-E6BA-46CD-8D1D-AE6C88CCD713}" type="presOf" srcId="{205C4B20-2681-4F95-BDF1-28C3B51C6C1B}" destId="{5AEEA318-ED23-401B-93A0-ADD78C18A345}" srcOrd="0" destOrd="0" presId="urn:microsoft.com/office/officeart/2005/8/layout/list1"/>
    <dgm:cxn modelId="{77D74FC3-EDF5-4CD1-A1BB-30D316A7838F}" type="presOf" srcId="{A4EDD2E7-1588-4743-9198-9D27DDEF96DC}" destId="{C556B407-588F-4069-88EA-A29B82D8DFF4}" srcOrd="0" destOrd="0" presId="urn:microsoft.com/office/officeart/2005/8/layout/list1"/>
    <dgm:cxn modelId="{2BB554D2-F011-44B0-BDD8-84B0D72FDEC4}" type="presOf" srcId="{D5BDB88A-526D-4021-A161-6871C170198A}" destId="{9B00482D-3C5C-4AAE-B78C-215A015F69AA}" srcOrd="0" destOrd="1" presId="urn:microsoft.com/office/officeart/2005/8/layout/list1"/>
    <dgm:cxn modelId="{45D48FE9-44CA-4DC3-BFDF-0D65E60EA69E}" srcId="{A4EDD2E7-1588-4743-9198-9D27DDEF96DC}" destId="{6CC48FF7-5B0A-472F-AFFC-2583F6AEE496}" srcOrd="0" destOrd="0" parTransId="{D0B594B5-6D8C-4A01-B06E-8A51E0DDE60E}" sibTransId="{19D64E01-CAA9-496B-80AE-A322964194F6}"/>
    <dgm:cxn modelId="{9756CDF4-7DDE-4265-8127-280566BE575A}" srcId="{6CC48FF7-5B0A-472F-AFFC-2583F6AEE496}" destId="{3CF18E8E-90E8-401E-B6AA-30B9F97FBE99}" srcOrd="0" destOrd="0" parTransId="{C7D8C0E3-5360-451F-A6F9-DEB59A0C6A88}" sibTransId="{3A7B1895-69BC-4BFD-A0DF-1CDA6FA3BCFA}"/>
    <dgm:cxn modelId="{C3CF88F5-B76B-4358-9730-938C00A20C2C}" type="presOf" srcId="{205C4B20-2681-4F95-BDF1-28C3B51C6C1B}" destId="{3B98066A-A57A-4251-B84A-CDD39F5F99ED}" srcOrd="1" destOrd="0" presId="urn:microsoft.com/office/officeart/2005/8/layout/list1"/>
    <dgm:cxn modelId="{F4E555F8-9B81-4FFA-A44A-3F1B25787177}" type="presOf" srcId="{3F17DF7D-F099-44B2-9826-5E739EED43D2}" destId="{F8DA6394-76DA-4019-AA63-A60BE74F64B9}" srcOrd="0" destOrd="2" presId="urn:microsoft.com/office/officeart/2005/8/layout/list1"/>
    <dgm:cxn modelId="{F0DA626F-6453-4953-8185-C027305419E7}" type="presParOf" srcId="{C556B407-588F-4069-88EA-A29B82D8DFF4}" destId="{F988AD7F-6985-4D5B-93DF-C95BCFF24337}" srcOrd="0" destOrd="0" presId="urn:microsoft.com/office/officeart/2005/8/layout/list1"/>
    <dgm:cxn modelId="{7497A9E0-7BB5-4463-99E8-E605D1277E29}" type="presParOf" srcId="{F988AD7F-6985-4D5B-93DF-C95BCFF24337}" destId="{0D4FC5A6-845A-42AC-A58B-A1CAF4C629BF}" srcOrd="0" destOrd="0" presId="urn:microsoft.com/office/officeart/2005/8/layout/list1"/>
    <dgm:cxn modelId="{E4F3F634-E265-42FF-B8C6-8867BAA48A96}" type="presParOf" srcId="{F988AD7F-6985-4D5B-93DF-C95BCFF24337}" destId="{7E443667-E71A-4C6C-BF80-14C0FE3EAA98}" srcOrd="1" destOrd="0" presId="urn:microsoft.com/office/officeart/2005/8/layout/list1"/>
    <dgm:cxn modelId="{16846B4F-DC8C-4D1A-B49B-975E404BE542}" type="presParOf" srcId="{C556B407-588F-4069-88EA-A29B82D8DFF4}" destId="{96E1C9AB-B50E-4463-8EC5-24363A55B5A4}" srcOrd="1" destOrd="0" presId="urn:microsoft.com/office/officeart/2005/8/layout/list1"/>
    <dgm:cxn modelId="{6AC7FBB4-B51F-4446-9AA6-C73F1D2F2EA0}" type="presParOf" srcId="{C556B407-588F-4069-88EA-A29B82D8DFF4}" destId="{9B00482D-3C5C-4AAE-B78C-215A015F69AA}" srcOrd="2" destOrd="0" presId="urn:microsoft.com/office/officeart/2005/8/layout/list1"/>
    <dgm:cxn modelId="{D47FA70A-49C1-48E4-899F-61AE130D2BED}" type="presParOf" srcId="{C556B407-588F-4069-88EA-A29B82D8DFF4}" destId="{B28888E1-78B0-4B7C-856A-93240862DCB1}" srcOrd="3" destOrd="0" presId="urn:microsoft.com/office/officeart/2005/8/layout/list1"/>
    <dgm:cxn modelId="{97A9A4CC-C3D4-4947-B168-47F8079685AD}" type="presParOf" srcId="{C556B407-588F-4069-88EA-A29B82D8DFF4}" destId="{FA3369B0-F695-4B01-9DB8-3AEB7CF1762A}" srcOrd="4" destOrd="0" presId="urn:microsoft.com/office/officeart/2005/8/layout/list1"/>
    <dgm:cxn modelId="{2DF34D0A-2DCB-4E9A-839C-46144231F786}" type="presParOf" srcId="{FA3369B0-F695-4B01-9DB8-3AEB7CF1762A}" destId="{5AEEA318-ED23-401B-93A0-ADD78C18A345}" srcOrd="0" destOrd="0" presId="urn:microsoft.com/office/officeart/2005/8/layout/list1"/>
    <dgm:cxn modelId="{9842310F-A5AD-4AA8-93AD-219C35E00F94}" type="presParOf" srcId="{FA3369B0-F695-4B01-9DB8-3AEB7CF1762A}" destId="{3B98066A-A57A-4251-B84A-CDD39F5F99ED}" srcOrd="1" destOrd="0" presId="urn:microsoft.com/office/officeart/2005/8/layout/list1"/>
    <dgm:cxn modelId="{6ABC793B-3978-48F9-93C9-AE8350136027}" type="presParOf" srcId="{C556B407-588F-4069-88EA-A29B82D8DFF4}" destId="{AE5B543E-7A56-4C0C-BD4E-6A6FEECF3F27}" srcOrd="5" destOrd="0" presId="urn:microsoft.com/office/officeart/2005/8/layout/list1"/>
    <dgm:cxn modelId="{4764678A-6E15-4857-9532-B68903A4672A}" type="presParOf" srcId="{C556B407-588F-4069-88EA-A29B82D8DFF4}" destId="{F8DA6394-76DA-4019-AA63-A60BE74F64B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00482D-3C5C-4AAE-B78C-215A015F69AA}">
      <dsp:nvSpPr>
        <dsp:cNvPr id="0" name=""/>
        <dsp:cNvSpPr/>
      </dsp:nvSpPr>
      <dsp:spPr>
        <a:xfrm>
          <a:off x="0" y="353893"/>
          <a:ext cx="6797675" cy="1992375"/>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479044" rIns="527575" bIns="142240" numCol="1" spcCol="1270" anchor="t" anchorCtr="0">
          <a:noAutofit/>
        </a:bodyPr>
        <a:lstStyle/>
        <a:p>
          <a:pPr marL="228600" lvl="1" indent="-228600" algn="l" defTabSz="889000">
            <a:lnSpc>
              <a:spcPct val="90000"/>
            </a:lnSpc>
            <a:spcBef>
              <a:spcPct val="0"/>
            </a:spcBef>
            <a:spcAft>
              <a:spcPct val="15000"/>
            </a:spcAft>
            <a:buFont typeface="Wingdings" panose="05000000000000000000" pitchFamily="2" charset="2"/>
            <a:buChar char="ü"/>
          </a:pPr>
          <a:r>
            <a:rPr lang="en-US" sz="2000" b="0" i="0" kern="1200" dirty="0"/>
            <a:t>According to the defined goals, KPI indicators are not far from them.</a:t>
          </a:r>
          <a:endParaRPr lang="en-US" sz="2000" kern="1200" dirty="0"/>
        </a:p>
        <a:p>
          <a:pPr marL="228600" lvl="1" indent="-228600" algn="l" defTabSz="889000">
            <a:lnSpc>
              <a:spcPct val="90000"/>
            </a:lnSpc>
            <a:spcBef>
              <a:spcPct val="0"/>
            </a:spcBef>
            <a:spcAft>
              <a:spcPct val="15000"/>
            </a:spcAft>
            <a:buFont typeface="Wingdings" panose="05000000000000000000" pitchFamily="2" charset="2"/>
            <a:buChar char="ü"/>
          </a:pPr>
          <a:r>
            <a:rPr lang="en-US" sz="2000" kern="1200" dirty="0"/>
            <a:t>Performance of team in engineering is less than other products, and if they work on this part, they will touch the targets of KPIs.</a:t>
          </a:r>
        </a:p>
      </dsp:txBody>
      <dsp:txXfrm>
        <a:off x="0" y="353893"/>
        <a:ext cx="6797675" cy="1992375"/>
      </dsp:txXfrm>
    </dsp:sp>
    <dsp:sp modelId="{7E443667-E71A-4C6C-BF80-14C0FE3EAA98}">
      <dsp:nvSpPr>
        <dsp:cNvPr id="0" name=""/>
        <dsp:cNvSpPr/>
      </dsp:nvSpPr>
      <dsp:spPr>
        <a:xfrm>
          <a:off x="339883" y="14413"/>
          <a:ext cx="4758372" cy="67896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1022350">
            <a:lnSpc>
              <a:spcPct val="90000"/>
            </a:lnSpc>
            <a:spcBef>
              <a:spcPct val="0"/>
            </a:spcBef>
            <a:spcAft>
              <a:spcPct val="35000"/>
            </a:spcAft>
            <a:buNone/>
            <a:defRPr b="1"/>
          </a:pPr>
          <a:r>
            <a:rPr lang="en-US" sz="2300" kern="1200" dirty="0"/>
            <a:t>First Dashboard</a:t>
          </a:r>
        </a:p>
      </dsp:txBody>
      <dsp:txXfrm>
        <a:off x="373027" y="47557"/>
        <a:ext cx="4692084" cy="612672"/>
      </dsp:txXfrm>
    </dsp:sp>
    <dsp:sp modelId="{F8DA6394-76DA-4019-AA63-A60BE74F64B9}">
      <dsp:nvSpPr>
        <dsp:cNvPr id="0" name=""/>
        <dsp:cNvSpPr/>
      </dsp:nvSpPr>
      <dsp:spPr>
        <a:xfrm>
          <a:off x="0" y="2809948"/>
          <a:ext cx="6797675" cy="2825550"/>
        </a:xfrm>
        <a:prstGeom prst="rect">
          <a:avLst/>
        </a:prstGeom>
        <a:solidFill>
          <a:schemeClr val="lt1">
            <a:alpha val="90000"/>
            <a:hueOff val="0"/>
            <a:satOff val="0"/>
            <a:lumOff val="0"/>
            <a:alphaOff val="0"/>
          </a:schemeClr>
        </a:solidFill>
        <a:ln w="15875" cap="flat" cmpd="sng" algn="ctr">
          <a:solidFill>
            <a:schemeClr val="accent2">
              <a:hueOff val="35353"/>
              <a:satOff val="-34487"/>
              <a:lumOff val="-176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479044" rIns="527575" bIns="142240" numCol="1" spcCol="1270" anchor="t" anchorCtr="0">
          <a:noAutofit/>
        </a:bodyPr>
        <a:lstStyle/>
        <a:p>
          <a:pPr marL="228600" lvl="1" indent="-228600" algn="l" defTabSz="889000">
            <a:lnSpc>
              <a:spcPct val="90000"/>
            </a:lnSpc>
            <a:spcBef>
              <a:spcPct val="0"/>
            </a:spcBef>
            <a:spcAft>
              <a:spcPct val="15000"/>
            </a:spcAft>
            <a:buFont typeface="Wingdings" panose="05000000000000000000" pitchFamily="2" charset="2"/>
            <a:buChar char="ü"/>
          </a:pPr>
          <a:r>
            <a:rPr lang="en-US" sz="2000" kern="1200" dirty="0"/>
            <a:t>NPS is negative and needs to improve.</a:t>
          </a:r>
        </a:p>
        <a:p>
          <a:pPr marL="228600" lvl="1" indent="-228600" algn="l" defTabSz="889000">
            <a:lnSpc>
              <a:spcPct val="90000"/>
            </a:lnSpc>
            <a:spcBef>
              <a:spcPct val="0"/>
            </a:spcBef>
            <a:spcAft>
              <a:spcPct val="15000"/>
            </a:spcAft>
            <a:buFont typeface="Wingdings" panose="05000000000000000000" pitchFamily="2" charset="2"/>
            <a:buChar char="ü"/>
          </a:pPr>
          <a:r>
            <a:rPr lang="en-US" sz="2000" kern="1200" dirty="0"/>
            <a:t>Among KPIs, request for extending services is less than other indicators and they should survey reasons.</a:t>
          </a:r>
        </a:p>
        <a:p>
          <a:pPr marL="228600" lvl="1" indent="-228600" algn="l" defTabSz="889000">
            <a:lnSpc>
              <a:spcPct val="90000"/>
            </a:lnSpc>
            <a:spcBef>
              <a:spcPct val="0"/>
            </a:spcBef>
            <a:spcAft>
              <a:spcPct val="15000"/>
            </a:spcAft>
            <a:buFont typeface="Wingdings" panose="05000000000000000000" pitchFamily="2" charset="2"/>
            <a:buChar char="ü"/>
          </a:pPr>
          <a:r>
            <a:rPr lang="en-US" sz="2000" kern="1200" dirty="0"/>
            <a:t>The number of requests for compensation in health costs is much more than others. Therefore, they can improve KPIs by more focus on health costs than others.</a:t>
          </a:r>
          <a:endParaRPr lang="en-US" sz="2400" kern="1200" dirty="0"/>
        </a:p>
      </dsp:txBody>
      <dsp:txXfrm>
        <a:off x="0" y="2809948"/>
        <a:ext cx="6797675" cy="2825550"/>
      </dsp:txXfrm>
    </dsp:sp>
    <dsp:sp modelId="{3B98066A-A57A-4251-B84A-CDD39F5F99ED}">
      <dsp:nvSpPr>
        <dsp:cNvPr id="0" name=""/>
        <dsp:cNvSpPr/>
      </dsp:nvSpPr>
      <dsp:spPr>
        <a:xfrm>
          <a:off x="339883" y="2470468"/>
          <a:ext cx="4758372" cy="678960"/>
        </a:xfrm>
        <a:prstGeom prst="roundRect">
          <a:avLst/>
        </a:prstGeom>
        <a:solidFill>
          <a:schemeClr val="accent2">
            <a:hueOff val="35353"/>
            <a:satOff val="-34487"/>
            <a:lumOff val="-17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1022350">
            <a:lnSpc>
              <a:spcPct val="90000"/>
            </a:lnSpc>
            <a:spcBef>
              <a:spcPct val="0"/>
            </a:spcBef>
            <a:spcAft>
              <a:spcPct val="35000"/>
            </a:spcAft>
            <a:buNone/>
            <a:defRPr b="1"/>
          </a:pPr>
          <a:r>
            <a:rPr lang="en-US" sz="2300" kern="1200" dirty="0"/>
            <a:t>Second Dashboard</a:t>
          </a:r>
        </a:p>
      </dsp:txBody>
      <dsp:txXfrm>
        <a:off x="373027" y="2503612"/>
        <a:ext cx="4692084"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6/11/2021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6/11/2021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6/11/2021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6/11/2021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6/11/2021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84814" y="640080"/>
            <a:ext cx="3659246" cy="2850319"/>
          </a:xfrm>
        </p:spPr>
        <p:txBody>
          <a:bodyPr>
            <a:normAutofit fontScale="90000"/>
          </a:bodyPr>
          <a:lstStyle/>
          <a:p>
            <a:r>
              <a:rPr lang="en-US" sz="4600" dirty="0">
                <a:solidFill>
                  <a:srgbClr val="FFFFFF"/>
                </a:solidFill>
              </a:rPr>
              <a:t>Measuring Customer Satisfaction</a:t>
            </a:r>
            <a:br>
              <a:rPr lang="en-US" sz="4600" dirty="0">
                <a:solidFill>
                  <a:srgbClr val="FFFFFF"/>
                </a:solidFill>
              </a:rPr>
            </a:br>
            <a:r>
              <a:rPr lang="en-US" sz="4600" dirty="0">
                <a:solidFill>
                  <a:srgbClr val="FFFFFF"/>
                </a:solidFill>
              </a:rPr>
              <a:t>with Power BI</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484814" y="3812134"/>
            <a:ext cx="3659246" cy="2349823"/>
          </a:xfrm>
        </p:spPr>
        <p:txBody>
          <a:bodyPr>
            <a:normAutofit/>
          </a:bodyPr>
          <a:lstStyle/>
          <a:p>
            <a:r>
              <a:rPr lang="en-US" sz="1800" dirty="0">
                <a:solidFill>
                  <a:srgbClr val="FFFFFF"/>
                </a:solidFill>
              </a:rPr>
              <a:t>Fatemeh Vahidnezhad</a:t>
            </a:r>
          </a:p>
        </p:txBody>
      </p:sp>
      <p:cxnSp>
        <p:nvCxnSpPr>
          <p:cNvPr id="66" name="Straight Connector 65">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r="38018"/>
          <a:stretch/>
        </p:blipFill>
        <p:spPr>
          <a:xfrm>
            <a:off x="4635095" y="10"/>
            <a:ext cx="7556889" cy="6857990"/>
          </a:xfrm>
          <a:prstGeom prst="rect">
            <a:avLst/>
          </a:prstGeom>
        </p:spPr>
      </p:pic>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4F055B-5FB5-42D4-8F13-9560C221B8D9}"/>
              </a:ext>
            </a:extLst>
          </p:cNvPr>
          <p:cNvSpPr>
            <a:spLocks noGrp="1"/>
          </p:cNvSpPr>
          <p:nvPr>
            <p:ph type="title"/>
          </p:nvPr>
        </p:nvSpPr>
        <p:spPr>
          <a:xfrm>
            <a:off x="858749" y="963997"/>
            <a:ext cx="3787457" cy="4938361"/>
          </a:xfrm>
        </p:spPr>
        <p:txBody>
          <a:bodyPr anchor="ctr">
            <a:normAutofit/>
          </a:bodyPr>
          <a:lstStyle/>
          <a:p>
            <a:pPr algn="r"/>
            <a:r>
              <a:rPr lang="en-US" dirty="0"/>
              <a:t>Customer Satisfaction in an Insurance Company</a:t>
            </a:r>
          </a:p>
        </p:txBody>
      </p:sp>
      <p:cxnSp>
        <p:nvCxnSpPr>
          <p:cNvPr id="12"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F48E3C-DE38-461E-B226-4A714746D865}"/>
              </a:ext>
            </a:extLst>
          </p:cNvPr>
          <p:cNvSpPr>
            <a:spLocks noGrp="1"/>
          </p:cNvSpPr>
          <p:nvPr>
            <p:ph idx="1"/>
          </p:nvPr>
        </p:nvSpPr>
        <p:spPr>
          <a:xfrm>
            <a:off x="5301798" y="963507"/>
            <a:ext cx="5968181" cy="4938851"/>
          </a:xfrm>
        </p:spPr>
        <p:txBody>
          <a:bodyPr anchor="ctr">
            <a:normAutofit/>
          </a:bodyPr>
          <a:lstStyle/>
          <a:p>
            <a:r>
              <a:rPr lang="en-US" b="1" dirty="0"/>
              <a:t>Gathering data by Polling</a:t>
            </a:r>
            <a:r>
              <a:rPr lang="en-US" dirty="0"/>
              <a:t>:</a:t>
            </a:r>
          </a:p>
          <a:p>
            <a:r>
              <a:rPr lang="en-US" dirty="0"/>
              <a:t>The company gathers data by calling customers and ask them about the services provided such as availability to agents, the transparency in policies, the behavior and knowledge of experts, facility and speed for selling an insurance in two steps:</a:t>
            </a:r>
          </a:p>
          <a:p>
            <a:pPr>
              <a:buFont typeface="Wingdings" panose="05000000000000000000" pitchFamily="2" charset="2"/>
              <a:buChar char="q"/>
            </a:pPr>
            <a:r>
              <a:rPr lang="en-US" dirty="0"/>
              <a:t> </a:t>
            </a:r>
            <a:r>
              <a:rPr lang="en-US" b="1" dirty="0"/>
              <a:t>First step</a:t>
            </a:r>
            <a:r>
              <a:rPr lang="en-US" dirty="0"/>
              <a:t>: after selling a service at several subjects like car, fire, engineering, liability, health, and so on.</a:t>
            </a:r>
          </a:p>
          <a:p>
            <a:pPr>
              <a:buFont typeface="Wingdings" panose="05000000000000000000" pitchFamily="2" charset="2"/>
              <a:buChar char="q"/>
            </a:pPr>
            <a:r>
              <a:rPr lang="en-US" dirty="0"/>
              <a:t> </a:t>
            </a:r>
            <a:r>
              <a:rPr lang="en-US" b="1" dirty="0"/>
              <a:t>Second step</a:t>
            </a:r>
            <a:r>
              <a:rPr lang="en-US" dirty="0"/>
              <a:t>: after paying compensation for an incident.</a:t>
            </a:r>
          </a:p>
        </p:txBody>
      </p:sp>
    </p:spTree>
    <p:extLst>
      <p:ext uri="{BB962C8B-B14F-4D97-AF65-F5344CB8AC3E}">
        <p14:creationId xmlns:p14="http://schemas.microsoft.com/office/powerpoint/2010/main" val="363112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07F20-FB96-468A-B84A-792AB4D2155E}"/>
              </a:ext>
            </a:extLst>
          </p:cNvPr>
          <p:cNvSpPr>
            <a:spLocks noGrp="1"/>
          </p:cNvSpPr>
          <p:nvPr>
            <p:ph type="title"/>
          </p:nvPr>
        </p:nvSpPr>
        <p:spPr/>
        <p:txBody>
          <a:bodyPr>
            <a:normAutofit/>
          </a:bodyPr>
          <a:lstStyle/>
          <a:p>
            <a:pPr algn="ctr"/>
            <a:r>
              <a:rPr lang="en-US" sz="4000" dirty="0"/>
              <a:t>The First Dashboard: Customer Satisfaction after Selling</a:t>
            </a:r>
          </a:p>
        </p:txBody>
      </p:sp>
      <p:sp>
        <p:nvSpPr>
          <p:cNvPr id="6" name="Content Placeholder 2">
            <a:extLst>
              <a:ext uri="{FF2B5EF4-FFF2-40B4-BE49-F238E27FC236}">
                <a16:creationId xmlns:a16="http://schemas.microsoft.com/office/drawing/2014/main" id="{3747A28B-DC9C-468E-9BF8-33BC73C31118}"/>
              </a:ext>
            </a:extLst>
          </p:cNvPr>
          <p:cNvSpPr txBox="1">
            <a:spLocks/>
          </p:cNvSpPr>
          <p:nvPr/>
        </p:nvSpPr>
        <p:spPr>
          <a:xfrm>
            <a:off x="1201553" y="2068096"/>
            <a:ext cx="10058400" cy="3760891"/>
          </a:xfrm>
          <a:prstGeom prst="rect">
            <a:avLst/>
          </a:prstGeom>
        </p:spPr>
        <p:txBody>
          <a:bodyPr vert="horz" lIns="0" tIns="45720" rIns="0" bIns="45720" rtlCol="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KPIs</a:t>
            </a:r>
            <a:r>
              <a:rPr lang="en-US" dirty="0"/>
              <a:t>: </a:t>
            </a:r>
          </a:p>
          <a:p>
            <a:pPr>
              <a:buFont typeface="Wingdings" panose="05000000000000000000" pitchFamily="2" charset="2"/>
              <a:buChar char="q"/>
            </a:pPr>
            <a:r>
              <a:rPr lang="en-US" dirty="0"/>
              <a:t>Customer Satisfaction Score (CSAT)</a:t>
            </a:r>
          </a:p>
          <a:p>
            <a:pPr>
              <a:buFont typeface="Wingdings" panose="05000000000000000000" pitchFamily="2" charset="2"/>
              <a:buChar char="q"/>
            </a:pPr>
            <a:endParaRPr lang="en-US" dirty="0"/>
          </a:p>
          <a:p>
            <a:pPr>
              <a:buFont typeface="Wingdings" panose="05000000000000000000" pitchFamily="2" charset="2"/>
              <a:buChar char="q"/>
            </a:pPr>
            <a:r>
              <a:rPr lang="en-US" dirty="0"/>
              <a:t>Net Promoter Score (NPS): is a customer loyalty and satisfaction measurement</a:t>
            </a:r>
          </a:p>
          <a:p>
            <a:pPr>
              <a:buFont typeface="Wingdings" panose="05000000000000000000" pitchFamily="2" charset="2"/>
              <a:buChar char="q"/>
            </a:pPr>
            <a:endParaRPr lang="en-US" dirty="0"/>
          </a:p>
          <a:p>
            <a:pPr>
              <a:buFont typeface="Wingdings" panose="05000000000000000000" pitchFamily="2" charset="2"/>
              <a:buChar char="q"/>
            </a:pPr>
            <a:r>
              <a:rPr lang="en-US" dirty="0"/>
              <a:t>Availability to Agents</a:t>
            </a:r>
          </a:p>
          <a:p>
            <a:pPr>
              <a:buFont typeface="Wingdings" panose="05000000000000000000" pitchFamily="2" charset="2"/>
              <a:buChar char="q"/>
            </a:pPr>
            <a:endParaRPr lang="en-US" dirty="0"/>
          </a:p>
          <a:p>
            <a:pPr>
              <a:buFont typeface="Wingdings" panose="05000000000000000000" pitchFamily="2" charset="2"/>
              <a:buChar char="q"/>
            </a:pPr>
            <a:r>
              <a:rPr lang="en-US" dirty="0"/>
              <a:t>Customer Effort Score(CES): how easy it is for a customer to do business with us</a:t>
            </a:r>
          </a:p>
          <a:p>
            <a:endParaRPr lang="en-US" dirty="0"/>
          </a:p>
          <a:p>
            <a:endParaRPr lang="en-US" dirty="0"/>
          </a:p>
        </p:txBody>
      </p:sp>
    </p:spTree>
    <p:extLst>
      <p:ext uri="{BB962C8B-B14F-4D97-AF65-F5344CB8AC3E}">
        <p14:creationId xmlns:p14="http://schemas.microsoft.com/office/powerpoint/2010/main" val="599329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F47C31B-6A28-4F16-B33D-FF6ED80BE89B}"/>
              </a:ext>
            </a:extLst>
          </p:cNvPr>
          <p:cNvPicPr>
            <a:picLocks noGrp="1" noChangeAspect="1"/>
          </p:cNvPicPr>
          <p:nvPr>
            <p:ph idx="1"/>
          </p:nvPr>
        </p:nvPicPr>
        <p:blipFill rotWithShape="1">
          <a:blip r:embed="rId2"/>
          <a:srcRect r="444"/>
          <a:stretch/>
        </p:blipFill>
        <p:spPr>
          <a:xfrm>
            <a:off x="3194" y="-12683"/>
            <a:ext cx="12191980" cy="6858000"/>
          </a:xfrm>
          <a:prstGeom prst="rect">
            <a:avLst/>
          </a:prstGeom>
        </p:spPr>
      </p:pic>
      <p:sp>
        <p:nvSpPr>
          <p:cNvPr id="16" name="Rectangle 15">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4D0B729C-A8C1-4BA6-88CF-1AB8BA73D7D2}"/>
              </a:ext>
            </a:extLst>
          </p:cNvPr>
          <p:cNvSpPr>
            <a:spLocks noGrp="1"/>
          </p:cNvSpPr>
          <p:nvPr>
            <p:ph type="title"/>
          </p:nvPr>
        </p:nvSpPr>
        <p:spPr>
          <a:xfrm>
            <a:off x="8123416" y="1475234"/>
            <a:ext cx="3214307" cy="2901694"/>
          </a:xfrm>
        </p:spPr>
        <p:txBody>
          <a:bodyPr vert="horz" lIns="91440" tIns="45720" rIns="91440" bIns="45720" rtlCol="0" anchor="b">
            <a:normAutofit/>
          </a:bodyPr>
          <a:lstStyle/>
          <a:p>
            <a:r>
              <a:rPr lang="en-US" sz="3700" dirty="0">
                <a:solidFill>
                  <a:schemeClr val="tx1"/>
                </a:solidFill>
              </a:rPr>
              <a:t>First Dashboard: Customer Satisfaction after Selling</a:t>
            </a:r>
          </a:p>
        </p:txBody>
      </p:sp>
      <p:cxnSp>
        <p:nvCxnSpPr>
          <p:cNvPr id="18" name="Straight Connector 17">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footer rectangle">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4525251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07F20-FB96-468A-B84A-792AB4D2155E}"/>
              </a:ext>
            </a:extLst>
          </p:cNvPr>
          <p:cNvSpPr>
            <a:spLocks noGrp="1"/>
          </p:cNvSpPr>
          <p:nvPr>
            <p:ph type="title"/>
          </p:nvPr>
        </p:nvSpPr>
        <p:spPr/>
        <p:txBody>
          <a:bodyPr>
            <a:normAutofit/>
          </a:bodyPr>
          <a:lstStyle/>
          <a:p>
            <a:pPr algn="ctr"/>
            <a:r>
              <a:rPr lang="en-US" sz="2800" dirty="0"/>
              <a:t>The Second Dashboard: Customer Satisfaction after Paying Compensation for an incident</a:t>
            </a:r>
          </a:p>
        </p:txBody>
      </p:sp>
      <p:sp>
        <p:nvSpPr>
          <p:cNvPr id="3" name="Content Placeholder 2">
            <a:extLst>
              <a:ext uri="{FF2B5EF4-FFF2-40B4-BE49-F238E27FC236}">
                <a16:creationId xmlns:a16="http://schemas.microsoft.com/office/drawing/2014/main" id="{CE8264CC-573F-4B98-B626-410716C2CF08}"/>
              </a:ext>
            </a:extLst>
          </p:cNvPr>
          <p:cNvSpPr>
            <a:spLocks noGrp="1"/>
          </p:cNvSpPr>
          <p:nvPr>
            <p:ph idx="1"/>
          </p:nvPr>
        </p:nvSpPr>
        <p:spPr>
          <a:xfrm>
            <a:off x="1097280" y="2108201"/>
            <a:ext cx="10058400" cy="3226945"/>
          </a:xfrm>
        </p:spPr>
        <p:txBody>
          <a:bodyPr>
            <a:normAutofit/>
          </a:bodyPr>
          <a:lstStyle/>
          <a:p>
            <a:r>
              <a:rPr lang="en-US" b="1" dirty="0"/>
              <a:t>KPIs</a:t>
            </a:r>
            <a:r>
              <a:rPr lang="en-US" dirty="0"/>
              <a:t>: </a:t>
            </a:r>
          </a:p>
          <a:p>
            <a:pPr>
              <a:buFont typeface="Wingdings" panose="05000000000000000000" pitchFamily="2" charset="2"/>
              <a:buChar char="q"/>
            </a:pPr>
            <a:r>
              <a:rPr lang="en-US" dirty="0"/>
              <a:t>Customer Satisfaction score (CSAT)</a:t>
            </a:r>
          </a:p>
          <a:p>
            <a:pPr>
              <a:buFont typeface="Wingdings" panose="05000000000000000000" pitchFamily="2" charset="2"/>
              <a:buChar char="q"/>
            </a:pPr>
            <a:r>
              <a:rPr lang="en-US" dirty="0"/>
              <a:t>Net Promoter Score(NPS)</a:t>
            </a:r>
          </a:p>
          <a:p>
            <a:pPr>
              <a:buFont typeface="Wingdings" panose="05000000000000000000" pitchFamily="2" charset="2"/>
              <a:buChar char="q"/>
            </a:pPr>
            <a:r>
              <a:rPr lang="en-US" dirty="0"/>
              <a:t>Availability to Agents</a:t>
            </a:r>
          </a:p>
          <a:p>
            <a:pPr>
              <a:buFont typeface="Wingdings" panose="05000000000000000000" pitchFamily="2" charset="2"/>
              <a:buChar char="q"/>
            </a:pPr>
            <a:r>
              <a:rPr lang="en-US" dirty="0"/>
              <a:t>Waiting Time for paying compensation</a:t>
            </a:r>
          </a:p>
          <a:p>
            <a:pPr>
              <a:buFont typeface="Wingdings" panose="05000000000000000000" pitchFamily="2" charset="2"/>
              <a:buChar char="q"/>
            </a:pPr>
            <a:r>
              <a:rPr lang="en-US" dirty="0"/>
              <a:t>Extending a Service </a:t>
            </a:r>
          </a:p>
          <a:p>
            <a:endParaRPr lang="en-US" dirty="0"/>
          </a:p>
          <a:p>
            <a:endParaRPr lang="en-US" dirty="0"/>
          </a:p>
        </p:txBody>
      </p:sp>
    </p:spTree>
    <p:extLst>
      <p:ext uri="{BB962C8B-B14F-4D97-AF65-F5344CB8AC3E}">
        <p14:creationId xmlns:p14="http://schemas.microsoft.com/office/powerpoint/2010/main" val="2442379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2"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393C5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a:extLst>
              <a:ext uri="{FF2B5EF4-FFF2-40B4-BE49-F238E27FC236}">
                <a16:creationId xmlns:a16="http://schemas.microsoft.com/office/drawing/2014/main" id="{84E2D7C6-D094-411B-94C0-873B73B7E5E6}"/>
              </a:ext>
            </a:extLst>
          </p:cNvPr>
          <p:cNvSpPr txBox="1">
            <a:spLocks/>
          </p:cNvSpPr>
          <p:nvPr/>
        </p:nvSpPr>
        <p:spPr>
          <a:xfrm>
            <a:off x="435869" y="640080"/>
            <a:ext cx="3659246" cy="286269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spcAft>
                <a:spcPts val="600"/>
              </a:spcAft>
            </a:pPr>
            <a:r>
              <a:rPr lang="en-US" sz="2800" dirty="0">
                <a:solidFill>
                  <a:srgbClr val="FFFFFF"/>
                </a:solidFill>
              </a:rPr>
              <a:t>Second Dashboard: Customer Satisfaction after Paying Compensation for an incident</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9831101-C4B7-4E5B-B399-64E559671571}"/>
              </a:ext>
            </a:extLst>
          </p:cNvPr>
          <p:cNvPicPr>
            <a:picLocks noChangeAspect="1"/>
          </p:cNvPicPr>
          <p:nvPr/>
        </p:nvPicPr>
        <p:blipFill>
          <a:blip r:embed="rId2"/>
          <a:stretch>
            <a:fillRect/>
          </a:stretch>
        </p:blipFill>
        <p:spPr>
          <a:xfrm>
            <a:off x="4704715" y="1126067"/>
            <a:ext cx="7229415" cy="3994252"/>
          </a:xfrm>
          <a:prstGeom prst="rect">
            <a:avLst/>
          </a:prstGeom>
        </p:spPr>
      </p:pic>
    </p:spTree>
    <p:extLst>
      <p:ext uri="{BB962C8B-B14F-4D97-AF65-F5344CB8AC3E}">
        <p14:creationId xmlns:p14="http://schemas.microsoft.com/office/powerpoint/2010/main" val="1521611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1A6D6A6-469A-4A59-A8AA-75867C2345E0}"/>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Results &amp; Suggestions</a:t>
            </a:r>
          </a:p>
        </p:txBody>
      </p:sp>
      <p:graphicFrame>
        <p:nvGraphicFramePr>
          <p:cNvPr id="52" name="Content Placeholder 2">
            <a:extLst>
              <a:ext uri="{FF2B5EF4-FFF2-40B4-BE49-F238E27FC236}">
                <a16:creationId xmlns:a16="http://schemas.microsoft.com/office/drawing/2014/main" id="{2A268E24-E091-4D70-B46E-CD1424493F0B}"/>
              </a:ext>
            </a:extLst>
          </p:cNvPr>
          <p:cNvGraphicFramePr>
            <a:graphicFrameLocks noGrp="1"/>
          </p:cNvGraphicFramePr>
          <p:nvPr>
            <p:ph idx="1"/>
            <p:extLst>
              <p:ext uri="{D42A27DB-BD31-4B8C-83A1-F6EECF244321}">
                <p14:modId xmlns:p14="http://schemas.microsoft.com/office/powerpoint/2010/main" val="274024483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0724298"/>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{10961F8D-4386-4A98-82B3-7AA217D2D6BE}tf22712842_win32</Template>
  <TotalTime>1388</TotalTime>
  <Words>309</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Bookman Old Style</vt:lpstr>
      <vt:lpstr>Calibri</vt:lpstr>
      <vt:lpstr>Franklin Gothic Book</vt:lpstr>
      <vt:lpstr>Wingdings</vt:lpstr>
      <vt:lpstr>1_RetrospectVTI</vt:lpstr>
      <vt:lpstr>Measuring Customer Satisfaction with Power BI</vt:lpstr>
      <vt:lpstr>Customer Satisfaction in an Insurance Company</vt:lpstr>
      <vt:lpstr>The First Dashboard: Customer Satisfaction after Selling</vt:lpstr>
      <vt:lpstr>First Dashboard: Customer Satisfaction after Selling</vt:lpstr>
      <vt:lpstr>The Second Dashboard: Customer Satisfaction after Paying Compensation for an incident</vt:lpstr>
      <vt:lpstr>PowerPoint Presentation</vt:lpstr>
      <vt:lpstr>Results &amp; Suggestions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Satisfaction</dc:title>
  <dc:creator>Fatemeh Vahidnezhad</dc:creator>
  <cp:lastModifiedBy>Fatemeh Vahidnezhad</cp:lastModifiedBy>
  <cp:revision>23</cp:revision>
  <dcterms:created xsi:type="dcterms:W3CDTF">2021-06-09T15:26:17Z</dcterms:created>
  <dcterms:modified xsi:type="dcterms:W3CDTF">2021-06-12T04:03:30Z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