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2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438F-973D-4DDE-8E89-6521DE910FA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5565-E2AE-4CD8-BFE3-E7AA11544F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28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438F-973D-4DDE-8E89-6521DE910FA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5565-E2AE-4CD8-BFE3-E7AA1154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9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438F-973D-4DDE-8E89-6521DE910FA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5565-E2AE-4CD8-BFE3-E7AA1154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1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438F-973D-4DDE-8E89-6521DE910FA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5565-E2AE-4CD8-BFE3-E7AA1154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9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438F-973D-4DDE-8E89-6521DE910FA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5565-E2AE-4CD8-BFE3-E7AA11544F7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4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438F-973D-4DDE-8E89-6521DE910FA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5565-E2AE-4CD8-BFE3-E7AA1154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0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438F-973D-4DDE-8E89-6521DE910FA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5565-E2AE-4CD8-BFE3-E7AA1154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6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438F-973D-4DDE-8E89-6521DE910FA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5565-E2AE-4CD8-BFE3-E7AA1154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438F-973D-4DDE-8E89-6521DE910FA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5565-E2AE-4CD8-BFE3-E7AA1154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2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5D438F-973D-4DDE-8E89-6521DE910FA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C95565-E2AE-4CD8-BFE3-E7AA1154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4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438F-973D-4DDE-8E89-6521DE910FA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5565-E2AE-4CD8-BFE3-E7AA11544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0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5D438F-973D-4DDE-8E89-6521DE910FAA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C95565-E2AE-4CD8-BFE3-E7AA11544F7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96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37D2-4644-37BD-09BE-326A1CCF3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dirty="0">
                <a:cs typeface="Nazanin" panose="00000400000000000000" pitchFamily="2" charset="-78"/>
              </a:rPr>
              <a:t>ارائه پروژه هوش مصنوعی</a:t>
            </a:r>
            <a:br>
              <a:rPr lang="fa-IR" dirty="0">
                <a:cs typeface="Nazanin" panose="00000400000000000000" pitchFamily="2" charset="-78"/>
              </a:rPr>
            </a:br>
            <a:r>
              <a:rPr lang="fa-IR" sz="2000" dirty="0">
                <a:cs typeface="Nazanin" panose="00000400000000000000" pitchFamily="2" charset="-78"/>
              </a:rPr>
              <a:t>فاطمه عسکری</a:t>
            </a:r>
            <a:br>
              <a:rPr lang="en-US" dirty="0">
                <a:cs typeface="Nazanin" panose="00000400000000000000" pitchFamily="2" charset="-78"/>
              </a:rPr>
            </a:br>
            <a:r>
              <a:rPr lang="fa-IR" sz="2000" dirty="0" err="1">
                <a:cs typeface="Nazanin" panose="00000400000000000000" pitchFamily="2" charset="-78"/>
              </a:rPr>
              <a:t>آیلین</a:t>
            </a:r>
            <a:r>
              <a:rPr lang="fa-IR" sz="2000" dirty="0">
                <a:cs typeface="Nazanin" panose="00000400000000000000" pitchFamily="2" charset="-78"/>
              </a:rPr>
              <a:t> </a:t>
            </a:r>
            <a:r>
              <a:rPr lang="fa-IR" sz="2000" dirty="0" err="1">
                <a:cs typeface="Nazanin" panose="00000400000000000000" pitchFamily="2" charset="-78"/>
              </a:rPr>
              <a:t>نائب‌زاده</a:t>
            </a:r>
            <a:br>
              <a:rPr lang="en-US" dirty="0">
                <a:cs typeface="Nazanin" panose="00000400000000000000" pitchFamily="2" charset="-78"/>
              </a:rPr>
            </a:br>
            <a:endParaRPr lang="en-US" dirty="0">
              <a:cs typeface="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2E9C9-EB1C-AB55-C8D9-D71A33748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1"/>
            <a:r>
              <a:rPr lang="en-US" dirty="0">
                <a:cs typeface="Nazanin" panose="00000400000000000000" pitchFamily="2" charset="-78"/>
              </a:rPr>
              <a:t>Mountain car Discrete</a:t>
            </a:r>
          </a:p>
        </p:txBody>
      </p:sp>
    </p:spTree>
    <p:extLst>
      <p:ext uri="{BB962C8B-B14F-4D97-AF65-F5344CB8AC3E}">
        <p14:creationId xmlns:p14="http://schemas.microsoft.com/office/powerpoint/2010/main" val="319074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B5E2EC-088C-B138-CD95-D7A1B148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Binary Search function for finding the next state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7A1216-DCE8-B29E-7B64-CEA53E17BA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1845735"/>
            <a:ext cx="4658061" cy="3927536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28FFF-F2E6-5F33-B591-2432A8BCEA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 rtl="1">
              <a:lnSpc>
                <a:spcPct val="150000"/>
              </a:lnSpc>
            </a:pPr>
            <a:r>
              <a:rPr lang="fa-IR"/>
              <a:t>در واقع این کد باینری سرچ ما است که پوزیشن یک المان را در آرایه ای که داریم پیدا میکند.ما نیاز داریم که پوزیشن</a:t>
            </a:r>
          </a:p>
          <a:p>
            <a:pPr algn="just" rtl="1">
              <a:lnSpc>
                <a:spcPct val="150000"/>
              </a:lnSpc>
            </a:pPr>
            <a:r>
              <a:rPr lang="fa-IR"/>
              <a:t>سرعت و محور </a:t>
            </a:r>
            <a:r>
              <a:rPr lang="en-US"/>
              <a:t>x</a:t>
            </a:r>
            <a:r>
              <a:rPr lang="fa-IR"/>
              <a:t> را در </a:t>
            </a:r>
            <a:r>
              <a:rPr lang="en-US"/>
              <a:t>discrete_spce</a:t>
            </a:r>
            <a:r>
              <a:rPr lang="fa-IR"/>
              <a:t> که فضای گسسته ما هست پیدا کنیم.</a:t>
            </a:r>
          </a:p>
        </p:txBody>
      </p:sp>
    </p:spTree>
    <p:extLst>
      <p:ext uri="{BB962C8B-B14F-4D97-AF65-F5344CB8AC3E}">
        <p14:creationId xmlns:p14="http://schemas.microsoft.com/office/powerpoint/2010/main" val="295216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916047-919B-419A-5599-9F00EDAE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8809"/>
          </a:xfrm>
        </p:spPr>
        <p:txBody>
          <a:bodyPr/>
          <a:lstStyle/>
          <a:p>
            <a:pPr algn="ctr"/>
            <a:r>
              <a:rPr lang="en-US" dirty="0" err="1"/>
              <a:t>QLearningAgent</a:t>
            </a:r>
            <a:r>
              <a:rPr lang="en-US" dirty="0"/>
              <a:t> Class</a:t>
            </a:r>
            <a:r>
              <a:rPr lang="fa-IR" dirty="0"/>
              <a:t> </a:t>
            </a:r>
            <a:r>
              <a:rPr lang="en-US" dirty="0"/>
              <a:t> functions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E07AADF5-20D6-4302-F60B-05170C15CD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280" y="1954306"/>
            <a:ext cx="4938712" cy="3938097"/>
          </a:xfr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E64A9CC-B106-879C-8F18-D5086BE21C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fa-IR"/>
              <a:t>ما نیاز داریم که چیزی را که </a:t>
            </a:r>
            <a:r>
              <a:rPr lang="en-US"/>
              <a:t>observe</a:t>
            </a:r>
            <a:r>
              <a:rPr lang="fa-IR"/>
              <a:t> کردیم را یکجوری به عدد تبدیل کنیم تا بتوانیم در </a:t>
            </a:r>
            <a:r>
              <a:rPr lang="en-US"/>
              <a:t>qtable</a:t>
            </a:r>
            <a:r>
              <a:rPr lang="fa-IR"/>
              <a:t> از ان استفاده بکنیم </a:t>
            </a:r>
          </a:p>
          <a:p>
            <a:pPr algn="r" rtl="1"/>
            <a:r>
              <a:rPr lang="fa-IR"/>
              <a:t>چون ما فضای گسسته داریم پس نیاز است که پوزیشن ماشین و سرعت ان را که </a:t>
            </a:r>
            <a:r>
              <a:rPr lang="en-US"/>
              <a:t>observe</a:t>
            </a:r>
            <a:r>
              <a:rPr lang="fa-IR"/>
              <a:t> کرده ایم را </a:t>
            </a:r>
            <a:r>
              <a:rPr lang="en-US"/>
              <a:t>index</a:t>
            </a:r>
            <a:r>
              <a:rPr lang="fa-IR"/>
              <a:t> ان</a:t>
            </a:r>
          </a:p>
          <a:p>
            <a:pPr algn="r" rtl="1"/>
            <a:r>
              <a:rPr lang="fa-IR"/>
              <a:t>را در </a:t>
            </a:r>
            <a:r>
              <a:rPr lang="en-US"/>
              <a:t>discrete_states</a:t>
            </a:r>
            <a:r>
              <a:rPr lang="fa-IR"/>
              <a:t> پیدا کنیم و بعد </a:t>
            </a:r>
            <a:r>
              <a:rPr lang="en-US"/>
              <a:t>index</a:t>
            </a:r>
            <a:r>
              <a:rPr lang="fa-IR"/>
              <a:t> مربوط به سرعت را در تعداد </a:t>
            </a:r>
            <a:r>
              <a:rPr lang="en-US"/>
              <a:t>num_discrete</a:t>
            </a:r>
            <a:r>
              <a:rPr lang="fa-IR"/>
              <a:t> ضرب می کنیم میتوان با استفاده از برهان خلف نشان داد این عدد یکتا است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9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916047-919B-419A-5599-9F00EDAE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33985"/>
          </a:xfrm>
        </p:spPr>
        <p:txBody>
          <a:bodyPr/>
          <a:lstStyle/>
          <a:p>
            <a:pPr algn="ctr"/>
            <a:r>
              <a:rPr lang="en-US" dirty="0" err="1"/>
              <a:t>QLearningAgent</a:t>
            </a:r>
            <a:r>
              <a:rPr lang="en-US" dirty="0"/>
              <a:t> Class</a:t>
            </a:r>
            <a:r>
              <a:rPr lang="fa-IR" dirty="0"/>
              <a:t> </a:t>
            </a:r>
            <a:r>
              <a:rPr lang="en-US" dirty="0"/>
              <a:t> functions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456550-21D5-4D53-9586-5B28DF9C76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1918446"/>
            <a:ext cx="4938712" cy="377414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5F4EF-C9E3-95FB-18A4-A743BCBE7F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 ابتدای هر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episode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محیط را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به‌روزرسانی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می‌کنیم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هم چنین باید مقادیر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learning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rate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epsilon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را نیز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به‌روزرسانی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کنیم.</a:t>
            </a:r>
          </a:p>
          <a:p>
            <a:pPr algn="r" rtl="1"/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بدین‌صورت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که در ابتدای هر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episode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مقادیر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آن‌ها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را کم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می‌کنیم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algn="r" rtl="1"/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سپس از جدول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qtable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باید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action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 را انتخاب کنیم که بیشترین امتیاز را داشته باشد.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6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B534-A0DB-1667-9605-0003162D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1232"/>
          </a:xfrm>
        </p:spPr>
        <p:txBody>
          <a:bodyPr/>
          <a:lstStyle/>
          <a:p>
            <a:pPr algn="ctr"/>
            <a:r>
              <a:rPr lang="en-US" dirty="0" err="1"/>
              <a:t>QLearningAgent</a:t>
            </a:r>
            <a:r>
              <a:rPr lang="en-US" dirty="0"/>
              <a:t> Class</a:t>
            </a:r>
            <a:r>
              <a:rPr lang="fa-IR" dirty="0"/>
              <a:t> </a:t>
            </a:r>
            <a:r>
              <a:rPr lang="en-US" dirty="0"/>
              <a:t> functions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D0C9D7-B78D-68D2-8F32-3FD5F419D8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1909482"/>
            <a:ext cx="4938712" cy="38906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18A06-C5CB-C99A-65CD-AAAEA436AD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fa-IR" dirty="0">
                <a:cs typeface="Nazanin" panose="00000400000000000000" pitchFamily="2" charset="-78"/>
              </a:rPr>
              <a:t>در این مرحله باید </a:t>
            </a:r>
            <a:r>
              <a:rPr lang="en-US" dirty="0">
                <a:cs typeface="Nazanin" panose="00000400000000000000" pitchFamily="2" charset="-78"/>
              </a:rPr>
              <a:t>action</a:t>
            </a:r>
            <a:r>
              <a:rPr lang="fa-IR" dirty="0">
                <a:cs typeface="Nazanin" panose="00000400000000000000" pitchFamily="2" charset="-78"/>
              </a:rPr>
              <a:t> مناسب را انتخاب کنیم. که نحوه انتخاب آن طبق </a:t>
            </a:r>
            <a:r>
              <a:rPr lang="fa-IR" dirty="0" err="1">
                <a:cs typeface="Nazanin" panose="00000400000000000000" pitchFamily="2" charset="-78"/>
              </a:rPr>
              <a:t>رابطه‌ای</a:t>
            </a:r>
            <a:r>
              <a:rPr lang="fa-IR" dirty="0">
                <a:cs typeface="Nazanin" panose="00000400000000000000" pitchFamily="2" charset="-78"/>
              </a:rPr>
              <a:t> است که در ابتدای تعریف </a:t>
            </a:r>
            <a:r>
              <a:rPr lang="fa-IR" dirty="0" err="1">
                <a:cs typeface="Nazanin" panose="00000400000000000000" pitchFamily="2" charset="-78"/>
              </a:rPr>
              <a:t>الگوریتم</a:t>
            </a:r>
            <a:r>
              <a:rPr lang="fa-IR" dirty="0">
                <a:cs typeface="Nazanin" panose="00000400000000000000" pitchFamily="2" charset="-78"/>
              </a:rPr>
              <a:t> </a:t>
            </a:r>
            <a:r>
              <a:rPr lang="en-US" dirty="0">
                <a:cs typeface="Nazanin" panose="00000400000000000000" pitchFamily="2" charset="-78"/>
              </a:rPr>
              <a:t>Q-learning</a:t>
            </a:r>
            <a:r>
              <a:rPr lang="fa-IR" dirty="0">
                <a:cs typeface="Nazanin" panose="00000400000000000000" pitchFamily="2" charset="-78"/>
              </a:rPr>
              <a:t> مشخص کرده بودیم.</a:t>
            </a:r>
            <a:endParaRPr lang="en-US" dirty="0">
              <a:cs typeface="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1412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CC4583-A2B8-96C3-B08F-5B8B7714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Driver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C1451-C4F5-739E-710D-31A64DB8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Nazanin" panose="00000400000000000000" pitchFamily="2" charset="-78"/>
              </a:rPr>
              <a:t>حال برای اجرا طبق توضیحات منبع  و سایت اصلی، ابتدا محیط برنامه را فراخوانی </a:t>
            </a:r>
            <a:r>
              <a:rPr lang="fa-IR" dirty="0" err="1">
                <a:cs typeface="Nazanin" panose="00000400000000000000" pitchFamily="2" charset="-78"/>
              </a:rPr>
              <a:t>می‌کنیم</a:t>
            </a:r>
            <a:r>
              <a:rPr lang="fa-IR" dirty="0">
                <a:cs typeface="Nazanin" panose="00000400000000000000" pitchFamily="2" charset="-78"/>
              </a:rPr>
              <a:t> و با استفاده از </a:t>
            </a:r>
            <a:r>
              <a:rPr lang="en-US" dirty="0">
                <a:cs typeface="Nazanin" panose="00000400000000000000" pitchFamily="2" charset="-78"/>
              </a:rPr>
              <a:t>wrapper</a:t>
            </a:r>
            <a:r>
              <a:rPr lang="fa-IR" dirty="0">
                <a:cs typeface="Nazanin" panose="00000400000000000000" pitchFamily="2" charset="-78"/>
              </a:rPr>
              <a:t> مناسب، پس از طی چند </a:t>
            </a:r>
            <a:r>
              <a:rPr lang="en-US" dirty="0">
                <a:cs typeface="Nazanin" panose="00000400000000000000" pitchFamily="2" charset="-78"/>
              </a:rPr>
              <a:t>episode</a:t>
            </a:r>
            <a:r>
              <a:rPr lang="fa-IR" dirty="0">
                <a:cs typeface="Nazanin" panose="00000400000000000000" pitchFamily="2" charset="-78"/>
              </a:rPr>
              <a:t> دلخواه یک فیلم کوتاه از نتیجه ماشین </a:t>
            </a:r>
            <a:r>
              <a:rPr lang="fa-IR" dirty="0" err="1">
                <a:cs typeface="Nazanin" panose="00000400000000000000" pitchFamily="2" charset="-78"/>
              </a:rPr>
              <a:t>به‌عنوان</a:t>
            </a:r>
            <a:r>
              <a:rPr lang="fa-IR" dirty="0">
                <a:cs typeface="Nazanin" panose="00000400000000000000" pitchFamily="2" charset="-78"/>
              </a:rPr>
              <a:t> خروجی بر </a:t>
            </a:r>
            <a:r>
              <a:rPr lang="fa-IR" dirty="0" err="1">
                <a:cs typeface="Nazanin" panose="00000400000000000000" pitchFamily="2" charset="-78"/>
              </a:rPr>
              <a:t>می‌گردانیم</a:t>
            </a:r>
            <a:r>
              <a:rPr lang="fa-IR" dirty="0">
                <a:cs typeface="Nazanin" panose="00000400000000000000" pitchFamily="2" charset="-78"/>
              </a:rPr>
              <a:t>. و با مقادیر مناسب یک </a:t>
            </a:r>
            <a:r>
              <a:rPr lang="en-US" dirty="0">
                <a:cs typeface="Nazanin" panose="00000400000000000000" pitchFamily="2" charset="-78"/>
              </a:rPr>
              <a:t>object</a:t>
            </a:r>
            <a:r>
              <a:rPr lang="fa-IR" dirty="0">
                <a:cs typeface="Nazanin" panose="00000400000000000000" pitchFamily="2" charset="-78"/>
              </a:rPr>
              <a:t> از </a:t>
            </a:r>
            <a:r>
              <a:rPr lang="en-US" dirty="0">
                <a:cs typeface="Nazanin" panose="00000400000000000000" pitchFamily="2" charset="-78"/>
              </a:rPr>
              <a:t>class</a:t>
            </a:r>
            <a:r>
              <a:rPr lang="fa-IR" dirty="0">
                <a:cs typeface="Nazanin" panose="00000400000000000000" pitchFamily="2" charset="-78"/>
              </a:rPr>
              <a:t> مامور </a:t>
            </a:r>
            <a:r>
              <a:rPr lang="fa-IR" dirty="0" err="1">
                <a:cs typeface="Nazanin" panose="00000400000000000000" pitchFamily="2" charset="-78"/>
              </a:rPr>
              <a:t>هوشنمد</a:t>
            </a:r>
            <a:r>
              <a:rPr lang="fa-IR" dirty="0">
                <a:cs typeface="Nazanin" panose="00000400000000000000" pitchFamily="2" charset="-78"/>
              </a:rPr>
              <a:t> </a:t>
            </a:r>
            <a:r>
              <a:rPr lang="fa-IR" dirty="0" err="1">
                <a:cs typeface="Nazanin" panose="00000400000000000000" pitchFamily="2" charset="-78"/>
              </a:rPr>
              <a:t>پیاده‌سازی</a:t>
            </a:r>
            <a:r>
              <a:rPr lang="fa-IR" dirty="0">
                <a:cs typeface="Nazanin" panose="00000400000000000000" pitchFamily="2" charset="-78"/>
              </a:rPr>
              <a:t> شده، </a:t>
            </a:r>
            <a:r>
              <a:rPr lang="fa-IR" dirty="0" err="1">
                <a:cs typeface="Nazanin" panose="00000400000000000000" pitchFamily="2" charset="-78"/>
              </a:rPr>
              <a:t>می‌سازیم</a:t>
            </a:r>
            <a:r>
              <a:rPr lang="fa-IR" dirty="0">
                <a:cs typeface="Nazanin" panose="00000400000000000000" pitchFamily="2" charset="-78"/>
              </a:rPr>
              <a:t>.</a:t>
            </a:r>
          </a:p>
          <a:p>
            <a:pPr algn="r" rtl="1"/>
            <a:r>
              <a:rPr lang="fa-IR" dirty="0">
                <a:cs typeface="Nazanin" panose="00000400000000000000" pitchFamily="2" charset="-78"/>
              </a:rPr>
              <a:t>درنهایت در یک حلقه که به تعداد </a:t>
            </a:r>
            <a:r>
              <a:rPr lang="en-US" dirty="0">
                <a:cs typeface="Nazanin" panose="00000400000000000000" pitchFamily="2" charset="-78"/>
              </a:rPr>
              <a:t>episode</a:t>
            </a:r>
            <a:r>
              <a:rPr lang="fa-IR" dirty="0">
                <a:cs typeface="Nazanin" panose="00000400000000000000" pitchFamily="2" charset="-78"/>
              </a:rPr>
              <a:t> </a:t>
            </a:r>
            <a:r>
              <a:rPr lang="fa-IR" dirty="0" err="1">
                <a:cs typeface="Nazanin" panose="00000400000000000000" pitchFamily="2" charset="-78"/>
              </a:rPr>
              <a:t>دلخواهی</a:t>
            </a:r>
            <a:r>
              <a:rPr lang="fa-IR" dirty="0">
                <a:cs typeface="Nazanin" panose="00000400000000000000" pitchFamily="2" charset="-78"/>
              </a:rPr>
              <a:t> طی </a:t>
            </a:r>
            <a:r>
              <a:rPr lang="fa-IR" dirty="0" err="1">
                <a:cs typeface="Nazanin" panose="00000400000000000000" pitchFamily="2" charset="-78"/>
              </a:rPr>
              <a:t>می‌شود</a:t>
            </a:r>
            <a:r>
              <a:rPr lang="fa-IR" dirty="0">
                <a:cs typeface="Nazanin" panose="00000400000000000000" pitchFamily="2" charset="-78"/>
              </a:rPr>
              <a:t>، با فراخوانی تابع </a:t>
            </a:r>
            <a:r>
              <a:rPr lang="en-US" dirty="0" err="1">
                <a:cs typeface="Nazanin" panose="00000400000000000000" pitchFamily="2" charset="-78"/>
              </a:rPr>
              <a:t>start_action</a:t>
            </a:r>
            <a:r>
              <a:rPr lang="fa-IR" dirty="0">
                <a:cs typeface="Nazanin" panose="00000400000000000000" pitchFamily="2" charset="-78"/>
              </a:rPr>
              <a:t> و انتخاب </a:t>
            </a:r>
            <a:r>
              <a:rPr lang="en-US" dirty="0">
                <a:cs typeface="Nazanin" panose="00000400000000000000" pitchFamily="2" charset="-78"/>
              </a:rPr>
              <a:t>action</a:t>
            </a:r>
            <a:r>
              <a:rPr lang="fa-IR" dirty="0">
                <a:cs typeface="Nazanin" panose="00000400000000000000" pitchFamily="2" charset="-78"/>
              </a:rPr>
              <a:t> مناسب، مامور خود را آموزش </a:t>
            </a:r>
            <a:r>
              <a:rPr lang="fa-IR" dirty="0" err="1">
                <a:cs typeface="Nazanin" panose="00000400000000000000" pitchFamily="2" charset="-78"/>
              </a:rPr>
              <a:t>می‌دهیم</a:t>
            </a:r>
            <a:r>
              <a:rPr lang="fa-IR" dirty="0">
                <a:cs typeface="Nazanin" panose="00000400000000000000" pitchFamily="2" charset="-78"/>
              </a:rPr>
              <a:t>.</a:t>
            </a:r>
            <a:endParaRPr lang="en-US" dirty="0">
              <a:cs typeface="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909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6BBA2-6F3E-5856-0DB8-78872B12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8809"/>
          </a:xfrm>
        </p:spPr>
        <p:txBody>
          <a:bodyPr/>
          <a:lstStyle/>
          <a:p>
            <a:pPr algn="ctr" rtl="1"/>
            <a:r>
              <a:rPr lang="fa-IR" dirty="0">
                <a:cs typeface="Nazanin" panose="00000400000000000000" pitchFamily="2" charset="-78"/>
              </a:rPr>
              <a:t>مقدمه</a:t>
            </a:r>
            <a:endParaRPr lang="en-US" dirty="0">
              <a:cs typeface="Nazanin" panose="00000400000000000000" pitchFamily="2" charset="-7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AD8A3D-8E16-3608-B96F-46565313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1716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cs typeface="Nazanin" panose="00000400000000000000" pitchFamily="2" charset="-78"/>
              </a:rPr>
              <a:t>   در این پروژه هدف آموزش و </a:t>
            </a:r>
            <a:r>
              <a:rPr lang="fa-IR" dirty="0" err="1">
                <a:cs typeface="Nazanin" panose="00000400000000000000" pitchFamily="2" charset="-78"/>
              </a:rPr>
              <a:t>پیاده‌سازی</a:t>
            </a:r>
            <a:r>
              <a:rPr lang="fa-IR" dirty="0">
                <a:cs typeface="Nazanin" panose="00000400000000000000" pitchFamily="2" charset="-78"/>
              </a:rPr>
              <a:t> محیط </a:t>
            </a:r>
            <a:r>
              <a:rPr lang="en-US" dirty="0">
                <a:cs typeface="Nazanin" panose="00000400000000000000" pitchFamily="2" charset="-78"/>
              </a:rPr>
              <a:t>mountain car</a:t>
            </a:r>
            <a:r>
              <a:rPr lang="fa-IR" dirty="0">
                <a:cs typeface="Nazanin" panose="00000400000000000000" pitchFamily="2" charset="-78"/>
              </a:rPr>
              <a:t> با استفاده از </a:t>
            </a:r>
            <a:r>
              <a:rPr lang="fa-IR" dirty="0" err="1">
                <a:cs typeface="Nazanin" panose="00000400000000000000" pitchFamily="2" charset="-78"/>
              </a:rPr>
              <a:t>الگوریتم‌های</a:t>
            </a:r>
            <a:r>
              <a:rPr lang="fa-IR" dirty="0">
                <a:cs typeface="Nazanin" panose="00000400000000000000" pitchFamily="2" charset="-78"/>
              </a:rPr>
              <a:t> </a:t>
            </a:r>
            <a:r>
              <a:rPr lang="en-US" dirty="0">
                <a:cs typeface="Nazanin" panose="00000400000000000000" pitchFamily="2" charset="-78"/>
              </a:rPr>
              <a:t>reinforcement learning</a:t>
            </a:r>
            <a:r>
              <a:rPr lang="fa-IR" dirty="0">
                <a:cs typeface="Nazanin" panose="00000400000000000000" pitchFamily="2" charset="-78"/>
              </a:rPr>
              <a:t>   </a:t>
            </a:r>
          </a:p>
          <a:p>
            <a:pPr marL="0" indent="0" algn="r" rtl="1">
              <a:buNone/>
            </a:pPr>
            <a:r>
              <a:rPr lang="fa-IR" dirty="0">
                <a:cs typeface="Nazanin" panose="00000400000000000000" pitchFamily="2" charset="-78"/>
              </a:rPr>
              <a:t>   </a:t>
            </a:r>
            <a:r>
              <a:rPr lang="fa-IR" dirty="0" err="1">
                <a:cs typeface="Nazanin" panose="00000400000000000000" pitchFamily="2" charset="-78"/>
              </a:rPr>
              <a:t>می‌باشد</a:t>
            </a:r>
            <a:r>
              <a:rPr lang="fa-IR" dirty="0">
                <a:cs typeface="Nazanin" panose="00000400000000000000" pitchFamily="2" charset="-78"/>
              </a:rPr>
              <a:t>.</a:t>
            </a:r>
            <a:r>
              <a:rPr lang="en-US" dirty="0">
                <a:cs typeface="Nazanin" panose="00000400000000000000" pitchFamily="2" charset="-78"/>
              </a:rPr>
              <a:t> </a:t>
            </a:r>
            <a:r>
              <a:rPr lang="fa-IR" dirty="0">
                <a:cs typeface="Nazanin" panose="00000400000000000000" pitchFamily="2" charset="-78"/>
              </a:rPr>
              <a:t> ما سعی کردیم این مسئله را به دو روش </a:t>
            </a:r>
            <a:r>
              <a:rPr lang="en-US" dirty="0">
                <a:cs typeface="Nazanin" panose="00000400000000000000" pitchFamily="2" charset="-78"/>
              </a:rPr>
              <a:t>Q-learning</a:t>
            </a:r>
            <a:r>
              <a:rPr lang="fa-IR" dirty="0">
                <a:cs typeface="Nazanin" panose="00000400000000000000" pitchFamily="2" charset="-78"/>
              </a:rPr>
              <a:t> و </a:t>
            </a:r>
            <a:r>
              <a:rPr lang="en-US" dirty="0">
                <a:cs typeface="Nazanin" panose="00000400000000000000" pitchFamily="2" charset="-78"/>
              </a:rPr>
              <a:t>Approximate Q-learning</a:t>
            </a:r>
            <a:r>
              <a:rPr lang="fa-IR" dirty="0">
                <a:cs typeface="Nazanin" panose="00000400000000000000" pitchFamily="2" charset="-78"/>
              </a:rPr>
              <a:t> حل کنیم.</a:t>
            </a:r>
          </a:p>
          <a:p>
            <a:pPr marL="0" indent="0" algn="r" rtl="1">
              <a:buNone/>
            </a:pPr>
            <a:r>
              <a:rPr lang="fa-IR" dirty="0">
                <a:cs typeface="Nazanin" panose="00000400000000000000" pitchFamily="2" charset="-78"/>
              </a:rPr>
              <a:t>  </a:t>
            </a:r>
            <a:r>
              <a:rPr lang="en-US" dirty="0">
                <a:cs typeface="Nazanin" panose="00000400000000000000" pitchFamily="2" charset="-78"/>
              </a:rPr>
              <a:t> </a:t>
            </a:r>
            <a:r>
              <a:rPr lang="fa-IR" dirty="0">
                <a:cs typeface="Nazanin" panose="00000400000000000000" pitchFamily="2" charset="-78"/>
              </a:rPr>
              <a:t>در ابتدا به توضیح ورودی مسئله جهت </a:t>
            </a:r>
            <a:r>
              <a:rPr lang="fa-IR" dirty="0" err="1">
                <a:cs typeface="Nazanin" panose="00000400000000000000" pitchFamily="2" charset="-78"/>
              </a:rPr>
              <a:t>در‌ک</a:t>
            </a:r>
            <a:r>
              <a:rPr lang="fa-IR" dirty="0">
                <a:cs typeface="Nazanin" panose="00000400000000000000" pitchFamily="2" charset="-78"/>
              </a:rPr>
              <a:t> </a:t>
            </a:r>
            <a:r>
              <a:rPr lang="fa-IR" dirty="0" err="1">
                <a:cs typeface="Nazanin" panose="00000400000000000000" pitchFamily="2" charset="-78"/>
              </a:rPr>
              <a:t>راحت‌تر</a:t>
            </a:r>
            <a:r>
              <a:rPr lang="fa-IR" dirty="0">
                <a:cs typeface="Nazanin" panose="00000400000000000000" pitchFamily="2" charset="-78"/>
              </a:rPr>
              <a:t> آن </a:t>
            </a:r>
            <a:r>
              <a:rPr lang="fa-IR" dirty="0" err="1">
                <a:cs typeface="Nazanin" panose="00000400000000000000" pitchFamily="2" charset="-78"/>
              </a:rPr>
              <a:t>می‌پردازیم</a:t>
            </a:r>
            <a:r>
              <a:rPr lang="fa-IR" dirty="0">
                <a:cs typeface="Nazanin" panose="00000400000000000000" pitchFamily="2" charset="-78"/>
              </a:rPr>
              <a:t> و سپس </a:t>
            </a:r>
            <a:r>
              <a:rPr lang="fa-IR" dirty="0" err="1">
                <a:cs typeface="Nazanin" panose="00000400000000000000" pitchFamily="2" charset="-78"/>
              </a:rPr>
              <a:t>بخش‌های</a:t>
            </a:r>
            <a:r>
              <a:rPr lang="fa-IR" dirty="0">
                <a:cs typeface="Nazanin" panose="00000400000000000000" pitchFamily="2" charset="-78"/>
              </a:rPr>
              <a:t> مختلف کد و </a:t>
            </a:r>
            <a:r>
              <a:rPr lang="fa-IR" dirty="0" err="1">
                <a:cs typeface="Nazanin" panose="00000400000000000000" pitchFamily="2" charset="-78"/>
              </a:rPr>
              <a:t>پیاده‌سازی</a:t>
            </a:r>
            <a:r>
              <a:rPr lang="fa-IR" dirty="0">
                <a:cs typeface="Nazanin" panose="00000400000000000000" pitchFamily="2" charset="-78"/>
              </a:rPr>
              <a:t> عملی را بررسی </a:t>
            </a:r>
          </a:p>
          <a:p>
            <a:pPr marL="0" indent="0" algn="r" rtl="1">
              <a:buNone/>
            </a:pPr>
            <a:r>
              <a:rPr lang="fa-IR" dirty="0">
                <a:cs typeface="Nazanin" panose="00000400000000000000" pitchFamily="2" charset="-78"/>
              </a:rPr>
              <a:t>   </a:t>
            </a:r>
            <a:r>
              <a:rPr lang="fa-IR" dirty="0" err="1">
                <a:cs typeface="Nazanin" panose="00000400000000000000" pitchFamily="2" charset="-78"/>
              </a:rPr>
              <a:t>می‌کنیم</a:t>
            </a:r>
            <a:r>
              <a:rPr lang="fa-IR" dirty="0">
                <a:cs typeface="Nazanin" panose="00000400000000000000" pitchFamily="2" charset="-78"/>
              </a:rPr>
              <a:t>. و در نهایت خروجی مسئله را تحلیل </a:t>
            </a:r>
            <a:r>
              <a:rPr lang="fa-IR" dirty="0" err="1">
                <a:cs typeface="Nazanin" panose="00000400000000000000" pitchFamily="2" charset="-78"/>
              </a:rPr>
              <a:t>می‌کنیم</a:t>
            </a:r>
            <a:r>
              <a:rPr lang="fa-IR" dirty="0">
                <a:cs typeface="Nazanin" panose="00000400000000000000" pitchFamily="2" charset="-78"/>
              </a:rPr>
              <a:t>.(</a:t>
            </a:r>
            <a:r>
              <a:rPr lang="fa-IR" dirty="0" err="1">
                <a:cs typeface="Nazanin" panose="00000400000000000000" pitchFamily="2" charset="-78"/>
              </a:rPr>
              <a:t>به‌جهت</a:t>
            </a:r>
            <a:r>
              <a:rPr lang="fa-IR" dirty="0">
                <a:cs typeface="Nazanin" panose="00000400000000000000" pitchFamily="2" charset="-78"/>
              </a:rPr>
              <a:t> سادگی ابتدا در حالت </a:t>
            </a:r>
            <a:r>
              <a:rPr lang="en-US" dirty="0">
                <a:cs typeface="Nazanin" panose="00000400000000000000" pitchFamily="2" charset="-78"/>
              </a:rPr>
              <a:t>Q-learning</a:t>
            </a:r>
            <a:r>
              <a:rPr lang="fa-IR" dirty="0">
                <a:cs typeface="Nazanin" panose="00000400000000000000" pitchFamily="2" charset="-78"/>
              </a:rPr>
              <a:t> را بررسی </a:t>
            </a:r>
            <a:r>
              <a:rPr lang="fa-IR" dirty="0" err="1">
                <a:cs typeface="Nazanin" panose="00000400000000000000" pitchFamily="2" charset="-78"/>
              </a:rPr>
              <a:t>می‌کنیم</a:t>
            </a:r>
            <a:r>
              <a:rPr lang="fa-IR" dirty="0">
                <a:cs typeface="Nazanin" panose="00000400000000000000" pitchFamily="2" charset="-78"/>
              </a:rPr>
              <a:t>.)</a:t>
            </a:r>
          </a:p>
          <a:p>
            <a:pPr marL="0" indent="0" algn="r" rtl="1">
              <a:buNone/>
            </a:pPr>
            <a:endParaRPr lang="fa-IR" dirty="0">
              <a:cs typeface="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dirty="0">
                <a:cs typeface="Nazanin" panose="00000400000000000000" pitchFamily="2" charset="-78"/>
              </a:rPr>
              <a:t>   </a:t>
            </a:r>
            <a:endParaRPr lang="en-US" dirty="0">
              <a:cs typeface="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FA543-3935-AA7D-6C61-7B226C7A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86" y="3600451"/>
            <a:ext cx="4948740" cy="256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2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0428-BF60-71F2-ACA2-A62F2216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0879"/>
          </a:xfrm>
        </p:spPr>
        <p:txBody>
          <a:bodyPr/>
          <a:lstStyle/>
          <a:p>
            <a:pPr algn="ctr" rtl="1"/>
            <a:r>
              <a:rPr lang="fa-IR" dirty="0">
                <a:cs typeface="Nazanin" panose="00000400000000000000" pitchFamily="2" charset="-78"/>
              </a:rPr>
              <a:t>تحلیل و بررسی اطلاعات دریافتی اولیه</a:t>
            </a:r>
            <a:endParaRPr lang="en-US" dirty="0">
              <a:cs typeface="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6E66-9FBA-A95F-737E-7912ACAF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Nazanin" panose="00000400000000000000" pitchFamily="2" charset="-78"/>
              </a:rPr>
              <a:t>طبق توضیحات منبع اصلی</a:t>
            </a:r>
            <a:r>
              <a:rPr lang="en-US" dirty="0">
                <a:cs typeface="Nazanin" panose="00000400000000000000" pitchFamily="2" charset="-78"/>
              </a:rPr>
              <a:t> </a:t>
            </a:r>
            <a:r>
              <a:rPr lang="fa-IR" dirty="0">
                <a:cs typeface="Nazanin" panose="00000400000000000000" pitchFamily="2" charset="-78"/>
              </a:rPr>
              <a:t>، ورودی مسئله دارای ساختار </a:t>
            </a:r>
            <a:r>
              <a:rPr lang="en-US" dirty="0" err="1">
                <a:cs typeface="Nazanin" panose="00000400000000000000" pitchFamily="2" charset="-78"/>
              </a:rPr>
              <a:t>ndarray</a:t>
            </a:r>
            <a:r>
              <a:rPr lang="fa-IR" dirty="0">
                <a:cs typeface="Nazanin" panose="00000400000000000000" pitchFamily="2" charset="-78"/>
              </a:rPr>
              <a:t> </a:t>
            </a:r>
            <a:r>
              <a:rPr lang="fa-IR" dirty="0" err="1">
                <a:cs typeface="Nazanin" panose="00000400000000000000" pitchFamily="2" charset="-78"/>
              </a:rPr>
              <a:t>می‌باشد</a:t>
            </a:r>
            <a:r>
              <a:rPr lang="fa-IR" dirty="0">
                <a:cs typeface="Nazanin" panose="00000400000000000000" pitchFamily="2" charset="-78"/>
              </a:rPr>
              <a:t>، </a:t>
            </a:r>
            <a:r>
              <a:rPr lang="fa-IR" dirty="0" err="1">
                <a:cs typeface="Nazanin" panose="00000400000000000000" pitchFamily="2" charset="-78"/>
              </a:rPr>
              <a:t>به‌صورتی</a:t>
            </a:r>
            <a:r>
              <a:rPr lang="fa-IR" dirty="0">
                <a:cs typeface="Nazanin" panose="00000400000000000000" pitchFamily="2" charset="-78"/>
              </a:rPr>
              <a:t> که عضو اول آن نمایانگر موقعیت خودرو بر روی محور افقی است و عضو دوم آن </a:t>
            </a:r>
            <a:r>
              <a:rPr lang="fa-IR" dirty="0" err="1">
                <a:cs typeface="Nazanin" panose="00000400000000000000" pitchFamily="2" charset="-78"/>
              </a:rPr>
              <a:t>بیان‌کننده</a:t>
            </a:r>
            <a:r>
              <a:rPr lang="fa-IR" dirty="0">
                <a:cs typeface="Nazanin" panose="00000400000000000000" pitchFamily="2" charset="-78"/>
              </a:rPr>
              <a:t> سرعت خودرو </a:t>
            </a:r>
            <a:r>
              <a:rPr lang="fa-IR" dirty="0" err="1">
                <a:cs typeface="Nazanin" panose="00000400000000000000" pitchFamily="2" charset="-78"/>
              </a:rPr>
              <a:t>می‌باشد</a:t>
            </a:r>
            <a:r>
              <a:rPr lang="fa-IR" dirty="0">
                <a:cs typeface="Nazanin" panose="00000400000000000000" pitchFamily="2" charset="-78"/>
              </a:rPr>
              <a:t>.</a:t>
            </a:r>
          </a:p>
          <a:p>
            <a:pPr algn="r" rtl="1"/>
            <a:endParaRPr lang="en-US" dirty="0">
              <a:cs typeface="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9A10B-9584-C11A-B816-4009E7B4A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180" y="2824078"/>
            <a:ext cx="6201640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8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0428-BF60-71F2-ACA2-A62F2216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0879"/>
          </a:xfrm>
        </p:spPr>
        <p:txBody>
          <a:bodyPr/>
          <a:lstStyle/>
          <a:p>
            <a:pPr algn="ctr" rtl="1"/>
            <a:r>
              <a:rPr lang="fa-IR" dirty="0">
                <a:cs typeface="Nazanin" panose="00000400000000000000" pitchFamily="2" charset="-78"/>
              </a:rPr>
              <a:t>تحلیل و بررسی اطلاعات دریافتی اولیه</a:t>
            </a:r>
            <a:endParaRPr lang="en-US" dirty="0">
              <a:cs typeface="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6E66-9FBA-A95F-737E-7912ACAF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Nazanin" panose="00000400000000000000" pitchFamily="2" charset="-78"/>
              </a:rPr>
              <a:t>همچنین در این مسئله ما تنها 3 </a:t>
            </a:r>
            <a:r>
              <a:rPr lang="fa-IR" dirty="0" err="1">
                <a:cs typeface="Nazanin" panose="00000400000000000000" pitchFamily="2" charset="-78"/>
              </a:rPr>
              <a:t>عملگر</a:t>
            </a:r>
            <a:r>
              <a:rPr lang="en-US" dirty="0">
                <a:cs typeface="Nazanin" panose="00000400000000000000" pitchFamily="2" charset="-78"/>
              </a:rPr>
              <a:t>(action)</a:t>
            </a:r>
            <a:r>
              <a:rPr lang="fa-IR" dirty="0">
                <a:cs typeface="Nazanin" panose="00000400000000000000" pitchFamily="2" charset="-78"/>
              </a:rPr>
              <a:t> گسسته خواهیم داشت.</a:t>
            </a:r>
          </a:p>
          <a:p>
            <a:pPr algn="r" rtl="1"/>
            <a:r>
              <a:rPr lang="fa-IR" dirty="0">
                <a:cs typeface="Nazanin" panose="00000400000000000000" pitchFamily="2" charset="-78"/>
              </a:rPr>
              <a:t>1. حرکت و شتاب به سمت چپ</a:t>
            </a:r>
          </a:p>
          <a:p>
            <a:pPr algn="r" rtl="1"/>
            <a:r>
              <a:rPr lang="fa-IR" dirty="0">
                <a:cs typeface="Nazanin" panose="00000400000000000000" pitchFamily="2" charset="-78"/>
              </a:rPr>
              <a:t>2. حرکت و شتاب به سمت راست</a:t>
            </a:r>
          </a:p>
          <a:p>
            <a:pPr algn="r" rtl="1"/>
            <a:r>
              <a:rPr lang="fa-IR" dirty="0">
                <a:cs typeface="Nazanin" panose="00000400000000000000" pitchFamily="2" charset="-78"/>
              </a:rPr>
              <a:t>3. ثابت ماندن</a:t>
            </a:r>
            <a:endParaRPr lang="en-US" dirty="0">
              <a:cs typeface="Nazanin" panose="00000400000000000000" pitchFamily="2" charset="-78"/>
            </a:endParaRPr>
          </a:p>
          <a:p>
            <a:pPr algn="r" rtl="1"/>
            <a:r>
              <a:rPr lang="fa-IR" dirty="0">
                <a:cs typeface="Nazanin" panose="00000400000000000000" pitchFamily="2" charset="-78"/>
              </a:rPr>
              <a:t>در این مسئله هدف این است تا بتوانیم خودروی خود را به نحوی آموزش دهیم تا بتواند به پرچم بالای تپه برسد و بتواند بر نیروی جاذبه وارده غلبه کند. البته درصورتی که طول </a:t>
            </a:r>
            <a:r>
              <a:rPr lang="en-US" dirty="0">
                <a:cs typeface="Nazanin" panose="00000400000000000000" pitchFamily="2" charset="-78"/>
              </a:rPr>
              <a:t>episode</a:t>
            </a:r>
            <a:r>
              <a:rPr lang="fa-IR" dirty="0">
                <a:cs typeface="Nazanin" panose="00000400000000000000" pitchFamily="2" charset="-78"/>
              </a:rPr>
              <a:t> بیش از 200 شود و یا خودرو به بالای قله برسد، </a:t>
            </a:r>
            <a:r>
              <a:rPr lang="en-US" dirty="0">
                <a:cs typeface="Nazanin" panose="00000400000000000000" pitchFamily="2" charset="-78"/>
              </a:rPr>
              <a:t>episode</a:t>
            </a:r>
            <a:r>
              <a:rPr lang="fa-IR" dirty="0">
                <a:cs typeface="Nazanin" panose="00000400000000000000" pitchFamily="2" charset="-78"/>
              </a:rPr>
              <a:t> به اتمام </a:t>
            </a:r>
            <a:r>
              <a:rPr lang="fa-IR" dirty="0" err="1">
                <a:cs typeface="Nazanin" panose="00000400000000000000" pitchFamily="2" charset="-78"/>
              </a:rPr>
              <a:t>می‌رسد</a:t>
            </a:r>
            <a:r>
              <a:rPr lang="fa-IR" dirty="0">
                <a:cs typeface="Nazanin" panose="00000400000000000000" pitchFamily="2" charset="-78"/>
              </a:rPr>
              <a:t>.</a:t>
            </a:r>
          </a:p>
          <a:p>
            <a:pPr algn="r" rtl="1"/>
            <a:endParaRPr lang="fa-IR" dirty="0">
              <a:cs typeface="Nazanin" panose="00000400000000000000" pitchFamily="2" charset="-78"/>
            </a:endParaRPr>
          </a:p>
          <a:p>
            <a:pPr algn="r" rtl="1"/>
            <a:endParaRPr lang="en-US" dirty="0">
              <a:cs typeface="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9CE92-CAC7-5646-3AFB-4FFDADB07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74" y="4498544"/>
            <a:ext cx="6020640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9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FBEC-75CF-7E67-18A3-9558E68F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>
            <a:normAutofit fontScale="90000"/>
          </a:bodyPr>
          <a:lstStyle/>
          <a:p>
            <a:pPr algn="ctr" rtl="1"/>
            <a:r>
              <a:rPr lang="en-US" dirty="0" err="1"/>
              <a:t>QLearningAgent</a:t>
            </a:r>
            <a:r>
              <a:rPr lang="en-US" dirty="0"/>
              <a:t> Class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A8C5B8-70D2-5907-4F51-434301FBFF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000250"/>
            <a:ext cx="4938712" cy="34194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7A380-E056-6EB2-25CC-DB720DE237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fa-IR" dirty="0">
                <a:cs typeface="Nazanin" panose="00000400000000000000" pitchFamily="2" charset="-78"/>
              </a:rPr>
              <a:t>ابتدا در </a:t>
            </a:r>
            <a:r>
              <a:rPr lang="en-US" dirty="0">
                <a:cs typeface="Nazanin" panose="00000400000000000000" pitchFamily="2" charset="-78"/>
              </a:rPr>
              <a:t>constructor</a:t>
            </a:r>
            <a:r>
              <a:rPr lang="fa-IR" dirty="0">
                <a:cs typeface="Nazanin" panose="00000400000000000000" pitchFamily="2" charset="-78"/>
              </a:rPr>
              <a:t> این </a:t>
            </a:r>
            <a:r>
              <a:rPr lang="en-US" dirty="0">
                <a:cs typeface="Nazanin" panose="00000400000000000000" pitchFamily="2" charset="-78"/>
              </a:rPr>
              <a:t>class</a:t>
            </a:r>
            <a:r>
              <a:rPr lang="fa-IR" dirty="0">
                <a:cs typeface="Nazanin" panose="00000400000000000000" pitchFamily="2" charset="-78"/>
              </a:rPr>
              <a:t> که </a:t>
            </a:r>
            <a:r>
              <a:rPr lang="fa-IR" dirty="0" err="1">
                <a:cs typeface="Nazanin" panose="00000400000000000000" pitchFamily="2" charset="-78"/>
              </a:rPr>
              <a:t>بصورت</a:t>
            </a:r>
            <a:r>
              <a:rPr lang="fa-IR" dirty="0">
                <a:cs typeface="Nazanin" panose="00000400000000000000" pitchFamily="2" charset="-78"/>
              </a:rPr>
              <a:t> </a:t>
            </a:r>
            <a:r>
              <a:rPr lang="fa-IR" dirty="0" err="1">
                <a:cs typeface="Nazanin" panose="00000400000000000000" pitchFamily="2" charset="-78"/>
              </a:rPr>
              <a:t>رو‌به‌رو</a:t>
            </a:r>
            <a:r>
              <a:rPr lang="fa-IR" dirty="0">
                <a:cs typeface="Nazanin" panose="00000400000000000000" pitchFamily="2" charset="-78"/>
              </a:rPr>
              <a:t> </a:t>
            </a:r>
            <a:r>
              <a:rPr lang="fa-IR" dirty="0" err="1">
                <a:cs typeface="Nazanin" panose="00000400000000000000" pitchFamily="2" charset="-78"/>
              </a:rPr>
              <a:t>می‌باشد</a:t>
            </a:r>
            <a:r>
              <a:rPr lang="fa-IR" dirty="0">
                <a:cs typeface="Nazanin" panose="00000400000000000000" pitchFamily="2" charset="-78"/>
              </a:rPr>
              <a:t>، </a:t>
            </a:r>
            <a:r>
              <a:rPr lang="en-US" dirty="0">
                <a:cs typeface="Nazanin" panose="00000400000000000000" pitchFamily="2" charset="-78"/>
              </a:rPr>
              <a:t>parameter</a:t>
            </a:r>
            <a:r>
              <a:rPr lang="fa-IR" dirty="0">
                <a:cs typeface="Nazanin" panose="00000400000000000000" pitchFamily="2" charset="-78"/>
              </a:rPr>
              <a:t>های ورودی را </a:t>
            </a:r>
            <a:r>
              <a:rPr lang="fa-IR" dirty="0" err="1">
                <a:cs typeface="Nazanin" panose="00000400000000000000" pitchFamily="2" charset="-78"/>
              </a:rPr>
              <a:t>مقداردهی</a:t>
            </a:r>
            <a:r>
              <a:rPr lang="fa-IR" dirty="0">
                <a:cs typeface="Nazanin" panose="00000400000000000000" pitchFamily="2" charset="-78"/>
              </a:rPr>
              <a:t> </a:t>
            </a:r>
            <a:r>
              <a:rPr lang="fa-IR" dirty="0" err="1">
                <a:cs typeface="Nazanin" panose="00000400000000000000" pitchFamily="2" charset="-78"/>
              </a:rPr>
              <a:t>می‌کنیم</a:t>
            </a:r>
            <a:r>
              <a:rPr lang="fa-IR" dirty="0">
                <a:cs typeface="Nazanin" panose="00000400000000000000" pitchFamily="2" charset="-78"/>
              </a:rPr>
              <a:t>. </a:t>
            </a:r>
          </a:p>
          <a:p>
            <a:pPr algn="r" rtl="1"/>
            <a:r>
              <a:rPr lang="fa-IR" dirty="0">
                <a:cs typeface="Nazanin" panose="00000400000000000000" pitchFamily="2" charset="-78"/>
              </a:rPr>
              <a:t>در صفحه بعد به توصیف و کاربر هر متغیر </a:t>
            </a:r>
            <a:r>
              <a:rPr lang="fa-IR" dirty="0" err="1">
                <a:cs typeface="Nazanin" panose="00000400000000000000" pitchFamily="2" charset="-78"/>
              </a:rPr>
              <a:t>می‌پردازیم</a:t>
            </a:r>
            <a:r>
              <a:rPr lang="fa-IR" dirty="0">
                <a:cs typeface="Nazanin" panose="00000400000000000000" pitchFamily="2" charset="-78"/>
              </a:rPr>
              <a:t>.</a:t>
            </a:r>
          </a:p>
          <a:p>
            <a:pPr algn="r" rtl="1"/>
            <a:endParaRPr lang="en-US" dirty="0">
              <a:cs typeface="Nazanin" panose="00000400000000000000" pitchFamily="2" charset="-7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5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C31365-1922-075B-809A-1F104CBF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0879"/>
          </a:xfrm>
        </p:spPr>
        <p:txBody>
          <a:bodyPr/>
          <a:lstStyle/>
          <a:p>
            <a:pPr algn="ctr"/>
            <a:r>
              <a:rPr lang="en-US" dirty="0" err="1"/>
              <a:t>QLearningAgent</a:t>
            </a:r>
            <a:r>
              <a:rPr lang="en-US" dirty="0"/>
              <a:t> Class</a:t>
            </a:r>
            <a:r>
              <a:rPr lang="fa-IR" dirty="0"/>
              <a:t> </a:t>
            </a:r>
            <a:r>
              <a:rPr lang="en-US" dirty="0"/>
              <a:t> parameters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53867-FCB1-6016-459F-23F8E8D5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1. discount</a:t>
            </a:r>
          </a:p>
          <a:p>
            <a:pPr algn="r" rtl="1"/>
            <a:r>
              <a:rPr lang="fa-IR" dirty="0">
                <a:cs typeface="Nazanin" panose="00000400000000000000" pitchFamily="2" charset="-78"/>
              </a:rPr>
              <a:t>این متغیر میزان ارزشی است که به حالت مورد نظر در آینده نسبت </a:t>
            </a:r>
            <a:r>
              <a:rPr lang="fa-IR" dirty="0" err="1">
                <a:cs typeface="Nazanin" panose="00000400000000000000" pitchFamily="2" charset="-78"/>
              </a:rPr>
              <a:t>می‌دهیم</a:t>
            </a:r>
            <a:r>
              <a:rPr lang="fa-IR" dirty="0">
                <a:cs typeface="Nazanin" panose="00000400000000000000" pitchFamily="2" charset="-78"/>
              </a:rPr>
              <a:t>.(معادل</a:t>
            </a:r>
            <a:r>
              <a:rPr lang="en-US" dirty="0">
                <a:cs typeface="Nazanin" panose="00000400000000000000" pitchFamily="2" charset="-78"/>
              </a:rPr>
              <a:t>ɣ</a:t>
            </a:r>
            <a:r>
              <a:rPr lang="fa-IR" dirty="0">
                <a:cs typeface="Nazanin" panose="00000400000000000000" pitchFamily="2" charset="-78"/>
              </a:rPr>
              <a:t> </a:t>
            </a:r>
            <a:r>
              <a:rPr lang="fa-IR" dirty="0" err="1">
                <a:cs typeface="Nazanin" panose="00000400000000000000" pitchFamily="2" charset="-78"/>
              </a:rPr>
              <a:t>دررابطه</a:t>
            </a:r>
            <a:r>
              <a:rPr lang="fa-IR" dirty="0">
                <a:cs typeface="Nazanin" panose="00000400000000000000" pitchFamily="2" charset="-78"/>
              </a:rPr>
              <a:t> زیر است.)</a:t>
            </a:r>
          </a:p>
          <a:p>
            <a:pPr algn="r" rtl="1"/>
            <a:endParaRPr lang="fa-IR" dirty="0">
              <a:cs typeface="Nazanin" panose="00000400000000000000" pitchFamily="2" charset="-78"/>
            </a:endParaRPr>
          </a:p>
          <a:p>
            <a:pPr algn="r" rtl="1"/>
            <a:endParaRPr lang="fa-IR" dirty="0">
              <a:cs typeface="Nazanin" panose="00000400000000000000" pitchFamily="2" charset="-78"/>
            </a:endParaRPr>
          </a:p>
          <a:p>
            <a:pPr algn="r" rtl="1"/>
            <a:endParaRPr lang="fa-IR" dirty="0">
              <a:cs typeface="Nazanin" panose="00000400000000000000" pitchFamily="2" charset="-78"/>
            </a:endParaRPr>
          </a:p>
          <a:p>
            <a:pPr algn="l"/>
            <a:r>
              <a:rPr lang="en-US" dirty="0">
                <a:cs typeface="Nazanin" panose="00000400000000000000" pitchFamily="2" charset="-78"/>
              </a:rPr>
              <a:t>2. epsilon</a:t>
            </a:r>
          </a:p>
          <a:p>
            <a:pPr algn="r" rtl="1"/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کاربرد این متغیر در این جهت است که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عملگری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که انتخاب می کنیم، چه میزان بر اساس اطلاعات قبلی باشد و چه میزان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بصورت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random 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باشد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باتوجه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به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آن‌که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در ابتدا  تجربه ای نداریم مقدار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epsilon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باید بیشتر باشد و به مرور زمان کم بشود. مقدار این متغیر باید بین 0 و 1 انتخاب شود.</a:t>
            </a:r>
            <a:endParaRPr lang="en-US" dirty="0">
              <a:cs typeface="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FBCB6-347B-8058-6147-03E8E6F1E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2924104"/>
            <a:ext cx="9793067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4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C31365-1922-075B-809A-1F104CBF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0879"/>
          </a:xfrm>
        </p:spPr>
        <p:txBody>
          <a:bodyPr/>
          <a:lstStyle/>
          <a:p>
            <a:pPr algn="ctr"/>
            <a:r>
              <a:rPr lang="en-US" dirty="0" err="1"/>
              <a:t>QLearningAgent</a:t>
            </a:r>
            <a:r>
              <a:rPr lang="en-US" dirty="0"/>
              <a:t> Class</a:t>
            </a:r>
            <a:r>
              <a:rPr lang="fa-IR" dirty="0"/>
              <a:t> </a:t>
            </a:r>
            <a:r>
              <a:rPr lang="en-US" dirty="0"/>
              <a:t> parameters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53867-FCB1-6016-459F-23F8E8D5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3. learning rate</a:t>
            </a:r>
          </a:p>
          <a:p>
            <a:pPr algn="r" rtl="1"/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این متغیر معادل α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دررابطه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زیر است. که نشان دهنده آن است که چه میزان باید به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تجربه‌ای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که تاکنون بدست آوردیم، اهمیت بدهیم و چه میزان به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تجربه‌ای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که درآینده بدست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می‌آوریم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اهمیت بدهیم. و این متغیر نیز همانند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epsilon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باید به مرور زمان کم بشود، چون تجربه ما در گذر زمان بیشتر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می‌شود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pPr algn="r" rtl="1"/>
            <a:endParaRPr lang="fa-IR" dirty="0">
              <a:cs typeface="Nazanin" panose="00000400000000000000" pitchFamily="2" charset="-78"/>
            </a:endParaRPr>
          </a:p>
          <a:p>
            <a:pPr algn="r" rtl="1"/>
            <a:endParaRPr lang="fa-IR" dirty="0">
              <a:cs typeface="Nazanin" panose="00000400000000000000" pitchFamily="2" charset="-78"/>
            </a:endParaRPr>
          </a:p>
          <a:p>
            <a:pPr algn="r" rtl="1"/>
            <a:endParaRPr lang="fa-IR" dirty="0">
              <a:cs typeface="Nazanin" panose="00000400000000000000" pitchFamily="2" charset="-78"/>
            </a:endParaRPr>
          </a:p>
          <a:p>
            <a:pPr algn="l"/>
            <a:r>
              <a:rPr lang="en-US" dirty="0">
                <a:cs typeface="Nazanin" panose="00000400000000000000" pitchFamily="2" charset="-78"/>
              </a:rPr>
              <a:t>4.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num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discrete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1800" dirty="0">
                <a:latin typeface="Calibri" panose="020F0502020204030204" pitchFamily="34" charset="0"/>
                <a:cs typeface="B Nazanin" panose="00000400000000000000" pitchFamily="2" charset="-78"/>
              </a:rPr>
              <a:t>این متغیر بیانگر تعداد نقاطی است که در فضای گسسته انتخاب </a:t>
            </a:r>
            <a:r>
              <a:rPr lang="fa-IR" sz="1800" dirty="0" err="1">
                <a:latin typeface="Calibri" panose="020F0502020204030204" pitchFamily="34" charset="0"/>
                <a:cs typeface="B Nazanin" panose="00000400000000000000" pitchFamily="2" charset="-78"/>
              </a:rPr>
              <a:t>می‌کنیم</a:t>
            </a:r>
            <a:r>
              <a:rPr lang="fa-IR" sz="1800" dirty="0">
                <a:latin typeface="Calibri" panose="020F0502020204030204" pitchFamily="34" charset="0"/>
                <a:cs typeface="B Nazanin" panose="00000400000000000000" pitchFamily="2" charset="-78"/>
              </a:rPr>
              <a:t>. مقدار این متغیر و سه متغیر قبلی با آزمون و خطا و </a:t>
            </a:r>
            <a:r>
              <a:rPr lang="fa-IR" sz="1800" dirty="0" err="1">
                <a:latin typeface="Calibri" panose="020F0502020204030204" pitchFamily="34" charset="0"/>
                <a:cs typeface="B Nazanin" panose="00000400000000000000" pitchFamily="2" charset="-78"/>
              </a:rPr>
              <a:t>بصورت</a:t>
            </a:r>
            <a:r>
              <a:rPr lang="fa-IR" sz="1800" dirty="0">
                <a:latin typeface="Calibri" panose="020F0502020204030204" pitchFamily="34" charset="0"/>
                <a:cs typeface="B Nazanin" panose="00000400000000000000" pitchFamily="2" charset="-78"/>
              </a:rPr>
              <a:t> تجربی بدست </a:t>
            </a:r>
            <a:r>
              <a:rPr lang="fa-IR" sz="1800" dirty="0" err="1">
                <a:latin typeface="Calibri" panose="020F0502020204030204" pitchFamily="34" charset="0"/>
                <a:cs typeface="B Nazanin" panose="00000400000000000000" pitchFamily="2" charset="-78"/>
              </a:rPr>
              <a:t>می‌آید</a:t>
            </a:r>
            <a:r>
              <a:rPr lang="fa-IR" sz="1800" dirty="0">
                <a:latin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dirty="0">
              <a:cs typeface="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19B304-DB67-7F66-5664-67614EFA9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3000315"/>
            <a:ext cx="8068801" cy="85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CDACF8-0E2D-FA60-0AA5-7D2ADC2FB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290" y="3736274"/>
            <a:ext cx="7030431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3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C31365-1922-075B-809A-1F104CBF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0879"/>
          </a:xfrm>
        </p:spPr>
        <p:txBody>
          <a:bodyPr/>
          <a:lstStyle/>
          <a:p>
            <a:pPr algn="ctr"/>
            <a:r>
              <a:rPr lang="en-US" dirty="0" err="1"/>
              <a:t>QLearningAgent</a:t>
            </a:r>
            <a:r>
              <a:rPr lang="en-US" dirty="0"/>
              <a:t> Class</a:t>
            </a:r>
            <a:r>
              <a:rPr lang="fa-IR" dirty="0"/>
              <a:t> </a:t>
            </a:r>
            <a:r>
              <a:rPr lang="en-US" dirty="0"/>
              <a:t> parameters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53867-FCB1-6016-459F-23F8E8D5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5. state</a:t>
            </a:r>
          </a:p>
          <a:p>
            <a:pPr algn="r" rtl="1"/>
            <a:r>
              <a:rPr lang="fa-IR" dirty="0">
                <a:cs typeface="Nazanin" panose="00000400000000000000" pitchFamily="2" charset="-78"/>
              </a:rPr>
              <a:t>این متغیر در ابتدا </a:t>
            </a:r>
            <a:r>
              <a:rPr lang="en-US" dirty="0">
                <a:cs typeface="Nazanin" panose="00000400000000000000" pitchFamily="2" charset="-78"/>
              </a:rPr>
              <a:t>None</a:t>
            </a:r>
            <a:r>
              <a:rPr lang="fa-IR" dirty="0">
                <a:cs typeface="Nazanin" panose="00000400000000000000" pitchFamily="2" charset="-78"/>
              </a:rPr>
              <a:t> است و در هر مرحله </a:t>
            </a:r>
            <a:r>
              <a:rPr lang="fa-IR" dirty="0" err="1">
                <a:cs typeface="Nazanin" panose="00000400000000000000" pitchFamily="2" charset="-78"/>
              </a:rPr>
              <a:t>به‌روز</a:t>
            </a:r>
            <a:r>
              <a:rPr lang="fa-IR" dirty="0">
                <a:cs typeface="Nazanin" panose="00000400000000000000" pitchFamily="2" charset="-78"/>
              </a:rPr>
              <a:t> </a:t>
            </a:r>
            <a:r>
              <a:rPr lang="fa-IR" dirty="0" err="1">
                <a:cs typeface="Nazanin" panose="00000400000000000000" pitchFamily="2" charset="-78"/>
              </a:rPr>
              <a:t>می‌شود</a:t>
            </a:r>
            <a:r>
              <a:rPr lang="fa-IR" dirty="0">
                <a:cs typeface="Nazanin" panose="00000400000000000000" pitchFamily="2" charset="-78"/>
              </a:rPr>
              <a:t>.</a:t>
            </a:r>
          </a:p>
          <a:p>
            <a:pPr algn="l"/>
            <a:r>
              <a:rPr lang="en-US" dirty="0">
                <a:cs typeface="Nazanin" panose="00000400000000000000" pitchFamily="2" charset="-78"/>
              </a:rPr>
              <a:t>6.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action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fa-IR" sz="1800" dirty="0">
                <a:cs typeface="Nazanin" panose="00000400000000000000" pitchFamily="2" charset="-78"/>
              </a:rPr>
              <a:t>این متغیر در ابتدا </a:t>
            </a:r>
            <a:r>
              <a:rPr lang="en-US" sz="1800" dirty="0">
                <a:cs typeface="Nazanin" panose="00000400000000000000" pitchFamily="2" charset="-78"/>
              </a:rPr>
              <a:t>None</a:t>
            </a:r>
            <a:r>
              <a:rPr lang="fa-IR" sz="1800" dirty="0">
                <a:cs typeface="Nazanin" panose="00000400000000000000" pitchFamily="2" charset="-78"/>
              </a:rPr>
              <a:t> است و در هر مرحله </a:t>
            </a:r>
            <a:r>
              <a:rPr lang="fa-IR" sz="1800" dirty="0" err="1">
                <a:cs typeface="Nazanin" panose="00000400000000000000" pitchFamily="2" charset="-78"/>
              </a:rPr>
              <a:t>به‌روز</a:t>
            </a:r>
            <a:r>
              <a:rPr lang="fa-IR" sz="1800" dirty="0">
                <a:cs typeface="Nazanin" panose="00000400000000000000" pitchFamily="2" charset="-78"/>
              </a:rPr>
              <a:t> </a:t>
            </a:r>
            <a:r>
              <a:rPr lang="fa-IR" sz="1800" dirty="0" err="1">
                <a:cs typeface="Nazanin" panose="00000400000000000000" pitchFamily="2" charset="-78"/>
              </a:rPr>
              <a:t>می‌شود</a:t>
            </a:r>
            <a:r>
              <a:rPr lang="fa-IR" sz="1800" dirty="0">
                <a:cs typeface="Nazanin" panose="00000400000000000000" pitchFamily="2" charset="-78"/>
              </a:rPr>
              <a:t>.</a:t>
            </a:r>
            <a:endParaRPr lang="en-US" sz="1800" dirty="0">
              <a:cs typeface="Nazanin" panose="00000400000000000000" pitchFamily="2" charset="-78"/>
            </a:endParaRPr>
          </a:p>
          <a:p>
            <a:r>
              <a:rPr lang="en-US" sz="1800" dirty="0">
                <a:cs typeface="Nazanin" panose="00000400000000000000" pitchFamily="2" charset="-78"/>
              </a:rPr>
              <a:t>7.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number action</a:t>
            </a:r>
          </a:p>
          <a:p>
            <a:pPr algn="r" rtl="1"/>
            <a:r>
              <a:rPr lang="fa-IR" sz="1800" dirty="0">
                <a:latin typeface="Calibri" panose="020F0502020204030204" pitchFamily="34" charset="0"/>
                <a:cs typeface="B Nazanin" panose="00000400000000000000" pitchFamily="2" charset="-78"/>
              </a:rPr>
              <a:t>این متغیر همواره مقدار سه را دارد. همچنین به هر حرکت یک عدد نسبت </a:t>
            </a:r>
            <a:r>
              <a:rPr lang="fa-IR" sz="1800" dirty="0" err="1">
                <a:latin typeface="Calibri" panose="020F0502020204030204" pitchFamily="34" charset="0"/>
                <a:cs typeface="B Nazanin" panose="00000400000000000000" pitchFamily="2" charset="-78"/>
              </a:rPr>
              <a:t>می‌دهیم</a:t>
            </a:r>
            <a:r>
              <a:rPr lang="fa-IR" sz="1800" dirty="0">
                <a:latin typeface="Calibri" panose="020F0502020204030204" pitchFamily="34" charset="0"/>
                <a:cs typeface="B Nazanin" panose="00000400000000000000" pitchFamily="2" charset="-78"/>
              </a:rPr>
              <a:t>. حرکت به سمت چپ </a:t>
            </a:r>
            <a:r>
              <a:rPr lang="en-US" sz="1800" dirty="0">
                <a:latin typeface="Calibri" panose="020F0502020204030204" pitchFamily="34" charset="0"/>
                <a:cs typeface="B Nazanin" panose="00000400000000000000" pitchFamily="2" charset="-78"/>
              </a:rPr>
              <a:t>=</a:t>
            </a:r>
            <a:r>
              <a:rPr lang="fa-IR" sz="1800" dirty="0">
                <a:latin typeface="Calibri" panose="020F0502020204030204" pitchFamily="34" charset="0"/>
                <a:cs typeface="B Nazanin" panose="00000400000000000000" pitchFamily="2" charset="-78"/>
              </a:rPr>
              <a:t> 0، ساکن </a:t>
            </a:r>
            <a:r>
              <a:rPr lang="en-US" sz="1800" dirty="0">
                <a:latin typeface="Calibri" panose="020F0502020204030204" pitchFamily="34" charset="0"/>
                <a:cs typeface="B Nazanin" panose="00000400000000000000" pitchFamily="2" charset="-78"/>
              </a:rPr>
              <a:t>=</a:t>
            </a:r>
            <a:r>
              <a:rPr lang="fa-IR" sz="1800" dirty="0">
                <a:latin typeface="Calibri" panose="020F0502020204030204" pitchFamily="34" charset="0"/>
                <a:cs typeface="B Nazanin" panose="00000400000000000000" pitchFamily="2" charset="-78"/>
              </a:rPr>
              <a:t> 1</a:t>
            </a:r>
            <a:r>
              <a:rPr lang="en-US" sz="1800" dirty="0">
                <a:latin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800" dirty="0">
                <a:latin typeface="Calibri" panose="020F0502020204030204" pitchFamily="34" charset="0"/>
                <a:cs typeface="B Nazanin" panose="00000400000000000000" pitchFamily="2" charset="-78"/>
              </a:rPr>
              <a:t> و حرکت به سمت راست</a:t>
            </a:r>
            <a:r>
              <a:rPr lang="en-US" sz="1800" dirty="0">
                <a:latin typeface="Calibri" panose="020F0502020204030204" pitchFamily="34" charset="0"/>
                <a:cs typeface="B Nazanin" panose="00000400000000000000" pitchFamily="2" charset="-78"/>
              </a:rPr>
              <a:t> = </a:t>
            </a:r>
            <a:r>
              <a:rPr lang="fa-IR" sz="1800" dirty="0">
                <a:latin typeface="Calibri" panose="020F0502020204030204" pitchFamily="34" charset="0"/>
                <a:cs typeface="B Nazanin" panose="00000400000000000000" pitchFamily="2" charset="-78"/>
              </a:rPr>
              <a:t>2.</a:t>
            </a:r>
          </a:p>
          <a:p>
            <a:r>
              <a:rPr lang="en-US" sz="1800" dirty="0">
                <a:latin typeface="Calibri" panose="020F0502020204030204" pitchFamily="34" charset="0"/>
                <a:cs typeface="B Nazanin" panose="00000400000000000000" pitchFamily="2" charset="-78"/>
              </a:rPr>
              <a:t>8. number states</a:t>
            </a:r>
          </a:p>
          <a:p>
            <a:pPr algn="r" rtl="1"/>
            <a:r>
              <a:rPr lang="fa-IR" sz="1800" dirty="0" err="1">
                <a:latin typeface="Calibri" panose="020F0502020204030204" pitchFamily="34" charset="0"/>
                <a:cs typeface="B Nazanin" panose="00000400000000000000" pitchFamily="2" charset="-78"/>
              </a:rPr>
              <a:t>باتوجه</a:t>
            </a:r>
            <a:r>
              <a:rPr lang="fa-IR" sz="1800" dirty="0">
                <a:latin typeface="Calibri" panose="020F0502020204030204" pitchFamily="34" charset="0"/>
                <a:cs typeface="B Nazanin" panose="00000400000000000000" pitchFamily="2" charset="-78"/>
              </a:rPr>
              <a:t> به فضای مسئله ما فرض کردیم در هر نقطه از فضای </a:t>
            </a:r>
            <a:r>
              <a:rPr lang="fa-IR" sz="1800" dirty="0" err="1">
                <a:latin typeface="Calibri" panose="020F0502020204030204" pitchFamily="34" charset="0"/>
                <a:cs typeface="B Nazanin" panose="00000400000000000000" pitchFamily="2" charset="-78"/>
              </a:rPr>
              <a:t>مسئلهف</a:t>
            </a:r>
            <a:r>
              <a:rPr lang="fa-IR" sz="1800" dirty="0">
                <a:latin typeface="Calibri" panose="020F0502020204030204" pitchFamily="34" charset="0"/>
                <a:cs typeface="B Nazanin" panose="00000400000000000000" pitchFamily="2" charset="-78"/>
              </a:rPr>
              <a:t> خودرو </a:t>
            </a:r>
            <a:r>
              <a:rPr lang="fa-IR" sz="1800" dirty="0" err="1">
                <a:latin typeface="Calibri" panose="020F0502020204030204" pitchFamily="34" charset="0"/>
                <a:cs typeface="B Nazanin" panose="00000400000000000000" pitchFamily="2" charset="-78"/>
              </a:rPr>
              <a:t>می‌تواند</a:t>
            </a:r>
            <a:r>
              <a:rPr lang="fa-IR" sz="1800" dirty="0">
                <a:latin typeface="Calibri" panose="020F0502020204030204" pitchFamily="34" charset="0"/>
                <a:cs typeface="B Nazanin" panose="00000400000000000000" pitchFamily="2" charset="-78"/>
              </a:rPr>
              <a:t> به تعداد </a:t>
            </a:r>
            <a:r>
              <a:rPr lang="en-US" sz="1800" dirty="0">
                <a:latin typeface="Calibri" panose="020F0502020204030204" pitchFamily="34" charset="0"/>
                <a:cs typeface="B Nazanin" panose="00000400000000000000" pitchFamily="2" charset="-78"/>
              </a:rPr>
              <a:t>num discrete</a:t>
            </a:r>
            <a:r>
              <a:rPr lang="fa-IR" sz="1800" dirty="0">
                <a:latin typeface="Calibri" panose="020F0502020204030204" pitchFamily="34" charset="0"/>
                <a:cs typeface="B Nazanin" panose="00000400000000000000" pitchFamily="2" charset="-78"/>
              </a:rPr>
              <a:t> سرعت متفاوت داشته باشد.</a:t>
            </a:r>
          </a:p>
          <a:p>
            <a:pPr algn="r" rtl="1"/>
            <a:r>
              <a:rPr lang="fa-IR" sz="1800" dirty="0">
                <a:latin typeface="Calibri" panose="020F0502020204030204" pitchFamily="34" charset="0"/>
                <a:cs typeface="B Nazanin" panose="00000400000000000000" pitchFamily="2" charset="-78"/>
              </a:rPr>
              <a:t>پس تعداد کل حالات برابر با </a:t>
            </a:r>
            <a:r>
              <a:rPr lang="en-US" sz="1800" dirty="0">
                <a:latin typeface="Calibri" panose="020F0502020204030204" pitchFamily="34" charset="0"/>
                <a:cs typeface="B Nazanin" panose="00000400000000000000" pitchFamily="2" charset="-78"/>
              </a:rPr>
              <a:t>num discrete</a:t>
            </a:r>
            <a:r>
              <a:rPr lang="fa-IR" sz="1800" dirty="0">
                <a:latin typeface="Calibri" panose="020F0502020204030204" pitchFamily="34" charset="0"/>
                <a:cs typeface="B Nazanin" panose="00000400000000000000" pitchFamily="2" charset="-78"/>
              </a:rPr>
              <a:t> به توان دو </a:t>
            </a:r>
            <a:r>
              <a:rPr lang="fa-IR" sz="1800" dirty="0" err="1">
                <a:latin typeface="Calibri" panose="020F0502020204030204" pitchFamily="34" charset="0"/>
                <a:cs typeface="B Nazanin" panose="00000400000000000000" pitchFamily="2" charset="-78"/>
              </a:rPr>
              <a:t>می‌شود</a:t>
            </a:r>
            <a:r>
              <a:rPr lang="fa-IR" sz="1800" dirty="0">
                <a:latin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fa-IR" sz="1800" dirty="0">
              <a:cs typeface="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369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C31365-1922-075B-809A-1F104CBF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0879"/>
          </a:xfrm>
        </p:spPr>
        <p:txBody>
          <a:bodyPr/>
          <a:lstStyle/>
          <a:p>
            <a:pPr algn="ctr"/>
            <a:r>
              <a:rPr lang="en-US" dirty="0" err="1"/>
              <a:t>QLearningAgent</a:t>
            </a:r>
            <a:r>
              <a:rPr lang="en-US" dirty="0"/>
              <a:t> Class</a:t>
            </a:r>
            <a:r>
              <a:rPr lang="fa-IR" dirty="0"/>
              <a:t> </a:t>
            </a:r>
            <a:r>
              <a:rPr lang="en-US" dirty="0"/>
              <a:t> parameters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53867-FCB1-6016-459F-23F8E8D50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9. </a:t>
            </a:r>
            <a:r>
              <a:rPr lang="en-US" dirty="0" err="1"/>
              <a:t>qtable</a:t>
            </a:r>
            <a:endParaRPr lang="en-US" dirty="0"/>
          </a:p>
          <a:p>
            <a:pPr algn="r" rtl="1"/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جدول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qtable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یک ارایه دو بعدی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می‌باشد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که ابعاد ان برابر با تعداد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state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ها در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تعدادعملگرهای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ما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می‌باشد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 در ابتدا تمام خانه های ان 0 است و در هر مرحله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اپدیت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می‌شوند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cs typeface="B Nazanin" panose="00000400000000000000" pitchFamily="2" charset="-78"/>
              </a:rPr>
              <a:t>  10. discrete states</a:t>
            </a:r>
          </a:p>
          <a:p>
            <a:pPr algn="r" rtl="1"/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باتوجه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به آنکه متغیر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num discrete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تعداد نقاط در محور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x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می‌باشد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و هر نقطه در محور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x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می‌تواند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به تعداد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num discrete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سرعت داشته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باشد،حال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نیاز است مشخص کنیم مختصات و سرعت هر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state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در هر کدام از نقاط چه مقدار است. این کار را با استفاده از تابع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linspace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انجام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می‌دهیم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 و حد بالا و پائین را با استفاده از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ورودی‌های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مسئله مشخص </a:t>
            </a:r>
            <a:r>
              <a:rPr lang="fa-I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می‌کنیم</a:t>
            </a:r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648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</TotalTime>
  <Words>989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ارائه پروژه هوش مصنوعی فاطمه عسکری آیلین نائب‌زاده </vt:lpstr>
      <vt:lpstr>مقدمه</vt:lpstr>
      <vt:lpstr>تحلیل و بررسی اطلاعات دریافتی اولیه</vt:lpstr>
      <vt:lpstr>تحلیل و بررسی اطلاعات دریافتی اولیه</vt:lpstr>
      <vt:lpstr>QLearningAgent Class</vt:lpstr>
      <vt:lpstr>QLearningAgent Class  parameters</vt:lpstr>
      <vt:lpstr>QLearningAgent Class  parameters</vt:lpstr>
      <vt:lpstr>QLearningAgent Class  parameters</vt:lpstr>
      <vt:lpstr>QLearningAgent Class  parameters</vt:lpstr>
      <vt:lpstr>Binary Search function for finding the next state</vt:lpstr>
      <vt:lpstr>QLearningAgent Class  functions</vt:lpstr>
      <vt:lpstr>QLearningAgent Class  functions</vt:lpstr>
      <vt:lpstr>QLearningAgent Class  functions</vt:lpstr>
      <vt:lpstr>Driver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ارائه پروژه هوش مصنوعی فاطمه عسکری آیلین نائب‌زاده </dc:title>
  <dc:creator>Aylin Naeb zadeh</dc:creator>
  <cp:lastModifiedBy>Askari Fatemeh</cp:lastModifiedBy>
  <cp:revision>15</cp:revision>
  <dcterms:created xsi:type="dcterms:W3CDTF">2023-01-25T08:51:04Z</dcterms:created>
  <dcterms:modified xsi:type="dcterms:W3CDTF">2023-01-25T18:42:30Z</dcterms:modified>
</cp:coreProperties>
</file>